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e07a68ec4784bc26687dafddb2b6c304" ContentType="image/p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3">
  <p:sldMasterIdLst>
    <p:sldMasterId id="2147483648" r:id="rId1"/>
  </p:sldMasterIdLst>
  <p:notesMasterIdLst>
    <p:notesMasterId r:id="rId84"/>
  </p:notesMasterIdLst>
  <p:handoutMasterIdLst>
    <p:handoutMasterId r:id="rId85"/>
  </p:handoutMasterIdLst>
  <p:sldIdLst>
    <p:sldId id="258" r:id="rId2"/>
    <p:sldId id="4893" r:id="rId3"/>
    <p:sldId id="4770" r:id="rId4"/>
    <p:sldId id="4881" r:id="rId5"/>
    <p:sldId id="4851" r:id="rId6"/>
    <p:sldId id="4880" r:id="rId7"/>
    <p:sldId id="4882" r:id="rId8"/>
    <p:sldId id="4858" r:id="rId9"/>
    <p:sldId id="4883" r:id="rId10"/>
    <p:sldId id="4884" r:id="rId11"/>
    <p:sldId id="4885" r:id="rId12"/>
    <p:sldId id="4886" r:id="rId13"/>
    <p:sldId id="4878" r:id="rId14"/>
    <p:sldId id="4775" r:id="rId15"/>
    <p:sldId id="4887" r:id="rId16"/>
    <p:sldId id="4888" r:id="rId17"/>
    <p:sldId id="4855" r:id="rId18"/>
    <p:sldId id="4889" r:id="rId19"/>
    <p:sldId id="4856" r:id="rId20"/>
    <p:sldId id="4841" r:id="rId21"/>
    <p:sldId id="4781" r:id="rId22"/>
    <p:sldId id="4843" r:id="rId23"/>
    <p:sldId id="4783" r:id="rId24"/>
    <p:sldId id="4779" r:id="rId25"/>
    <p:sldId id="4785" r:id="rId26"/>
    <p:sldId id="2116" r:id="rId27"/>
    <p:sldId id="4857" r:id="rId28"/>
    <p:sldId id="4777" r:id="rId29"/>
    <p:sldId id="4890" r:id="rId30"/>
    <p:sldId id="4891" r:id="rId31"/>
    <p:sldId id="4782" r:id="rId32"/>
    <p:sldId id="4787" r:id="rId33"/>
    <p:sldId id="4850" r:id="rId34"/>
    <p:sldId id="4801" r:id="rId35"/>
    <p:sldId id="4788" r:id="rId36"/>
    <p:sldId id="4794" r:id="rId37"/>
    <p:sldId id="4795" r:id="rId38"/>
    <p:sldId id="4796" r:id="rId39"/>
    <p:sldId id="4797" r:id="rId40"/>
    <p:sldId id="4798" r:id="rId41"/>
    <p:sldId id="4849" r:id="rId42"/>
    <p:sldId id="4789" r:id="rId43"/>
    <p:sldId id="4862" r:id="rId44"/>
    <p:sldId id="4802" r:id="rId45"/>
    <p:sldId id="4803" r:id="rId46"/>
    <p:sldId id="4804" r:id="rId47"/>
    <p:sldId id="4845" r:id="rId48"/>
    <p:sldId id="4860" r:id="rId49"/>
    <p:sldId id="4861" r:id="rId50"/>
    <p:sldId id="4809" r:id="rId51"/>
    <p:sldId id="4810" r:id="rId52"/>
    <p:sldId id="4875" r:id="rId53"/>
    <p:sldId id="4846" r:id="rId54"/>
    <p:sldId id="4811" r:id="rId55"/>
    <p:sldId id="4813" r:id="rId56"/>
    <p:sldId id="4814" r:id="rId57"/>
    <p:sldId id="4815" r:id="rId58"/>
    <p:sldId id="4847" r:id="rId59"/>
    <p:sldId id="4848" r:id="rId60"/>
    <p:sldId id="4863" r:id="rId61"/>
    <p:sldId id="4864" r:id="rId62"/>
    <p:sldId id="4819" r:id="rId63"/>
    <p:sldId id="4820" r:id="rId64"/>
    <p:sldId id="4865" r:id="rId65"/>
    <p:sldId id="4821" r:id="rId66"/>
    <p:sldId id="4825" r:id="rId67"/>
    <p:sldId id="4852" r:id="rId68"/>
    <p:sldId id="4853" r:id="rId69"/>
    <p:sldId id="4876" r:id="rId70"/>
    <p:sldId id="4828" r:id="rId71"/>
    <p:sldId id="4829" r:id="rId72"/>
    <p:sldId id="4842" r:id="rId73"/>
    <p:sldId id="4830" r:id="rId74"/>
    <p:sldId id="4831" r:id="rId75"/>
    <p:sldId id="4832" r:id="rId76"/>
    <p:sldId id="4833" r:id="rId77"/>
    <p:sldId id="4834" r:id="rId78"/>
    <p:sldId id="4835" r:id="rId79"/>
    <p:sldId id="4836" r:id="rId80"/>
    <p:sldId id="4837" r:id="rId81"/>
    <p:sldId id="4823" r:id="rId82"/>
    <p:sldId id="4894" r:id="rId83"/>
  </p:sldIdLst>
  <p:sldSz cx="12192000" cy="6858000"/>
  <p:notesSz cx="6797675" cy="9928225"/>
  <p:embeddedFontLst>
    <p:embeddedFont>
      <p:font typeface="Algerian" panose="04020705040A02060702" pitchFamily="82" charset="0"/>
      <p:regular r:id="rId86"/>
    </p:embeddedFont>
    <p:embeddedFont>
      <p:font typeface="Segoe UI" panose="020B0502040204020203" pitchFamily="34" charset="0"/>
      <p:regular r:id="rId87"/>
      <p:bold r:id="rId88"/>
      <p:italic r:id="rId89"/>
      <p:boldItalic r:id="rId90"/>
    </p:embeddedFont>
    <p:embeddedFont>
      <p:font typeface="Segoe UI Black" panose="020B0A02040204020203" pitchFamily="34" charset="0"/>
      <p:bold r:id="rId91"/>
      <p:boldItalic r:id="rId92"/>
    </p:embeddedFont>
    <p:embeddedFont>
      <p:font typeface="Tahoma" panose="020B0604030504040204" pitchFamily="34" charset="0"/>
      <p:regular r:id="rId93"/>
      <p:bold r:id="rId94"/>
    </p:embeddedFont>
    <p:embeddedFont>
      <p:font typeface="等线" panose="02010600030101010101" pitchFamily="2" charset="-122"/>
      <p:regular r:id="rId95"/>
      <p:bold r:id="rId96"/>
    </p:embeddedFont>
    <p:embeddedFont>
      <p:font typeface="华文楷体" panose="02010600040101010101" pitchFamily="2" charset="-122"/>
      <p:regular r:id="rId97"/>
    </p:embeddedFont>
    <p:embeddedFont>
      <p:font typeface="华文新魏" panose="02010800040101010101" pitchFamily="2" charset="-122"/>
      <p:regular r:id="rId98"/>
    </p:embeddedFont>
    <p:embeddedFont>
      <p:font typeface="微软雅黑" panose="020B0503020204020204" pitchFamily="34" charset="-122"/>
      <p:regular r:id="rId99"/>
      <p:bold r:id="rId100"/>
    </p:embeddedFont>
    <p:embeddedFont>
      <p:font typeface="义启小楷书" panose="02010601030101010101" pitchFamily="2" charset="-128"/>
      <p:regular r:id="rId101"/>
    </p:embeddedFont>
  </p:embeddedFontLst>
  <p:custDataLst>
    <p:tags r:id="rId1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40" userDrawn="1">
          <p15:clr>
            <a:srgbClr val="A4A3A4"/>
          </p15:clr>
        </p15:guide>
        <p15:guide id="3" pos="2933" userDrawn="1">
          <p15:clr>
            <a:srgbClr val="A4A3A4"/>
          </p15:clr>
        </p15:guide>
        <p15:guide id="4" pos="6947" userDrawn="1">
          <p15:clr>
            <a:srgbClr val="A4A3A4"/>
          </p15:clr>
        </p15:guide>
        <p15:guide id="5" orient="horz" pos="3612" userDrawn="1">
          <p15:clr>
            <a:srgbClr val="A4A3A4"/>
          </p15:clr>
        </p15:guide>
        <p15:guide id="6" orient="horz" pos="459" userDrawn="1">
          <p15:clr>
            <a:srgbClr val="A4A3A4"/>
          </p15:clr>
        </p15:guide>
        <p15:guide id="7" orient="horz" pos="1525" userDrawn="1">
          <p15:clr>
            <a:srgbClr val="A4A3A4"/>
          </p15:clr>
        </p15:guide>
        <p15:guide id="8" orient="horz" pos="39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C7F"/>
    <a:srgbClr val="1387B7"/>
    <a:srgbClr val="0099FF"/>
    <a:srgbClr val="66FF33"/>
    <a:srgbClr val="0000FF"/>
    <a:srgbClr val="92D050"/>
    <a:srgbClr val="FF99FF"/>
    <a:srgbClr val="C5E0B4"/>
    <a:srgbClr val="D60093"/>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0012" autoAdjust="0"/>
  </p:normalViewPr>
  <p:slideViewPr>
    <p:cSldViewPr snapToGrid="0">
      <p:cViewPr varScale="1">
        <p:scale>
          <a:sx n="140" d="100"/>
          <a:sy n="140" d="100"/>
        </p:scale>
        <p:origin x="956" y="88"/>
      </p:cViewPr>
      <p:guideLst>
        <p:guide orient="horz" pos="2296"/>
        <p:guide pos="3840"/>
        <p:guide pos="2933"/>
        <p:guide pos="6947"/>
        <p:guide orient="horz" pos="3612"/>
        <p:guide orient="horz" pos="459"/>
        <p:guide orient="horz" pos="1525"/>
        <p:guide orient="horz" pos="3952"/>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109" d="100"/>
          <a:sy n="109" d="100"/>
        </p:scale>
        <p:origin x="5240" y="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2023/2/19</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2023/2/19</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D8A9911D-1410-4BA7-9147-1B132124C31C}" type="slidenum">
              <a:rPr lang="en-US" altLang="zh-CN" sz="1100">
                <a:solidFill>
                  <a:schemeClr val="tx1"/>
                </a:solidFill>
                <a:latin typeface="Arial" panose="020B0604020202020204" pitchFamily="34" charset="0"/>
                <a:ea typeface="宋体" panose="02010600030101010101" pitchFamily="2" charset="-122"/>
              </a:rPr>
              <a:t>21</a:t>
            </a:fld>
            <a:endParaRPr lang="en-US" altLang="zh-CN" sz="1100">
              <a:solidFill>
                <a:schemeClr val="tx1"/>
              </a:solidFill>
              <a:latin typeface="Arial" panose="020B0604020202020204" pitchFamily="34" charset="0"/>
              <a:ea typeface="宋体" panose="02010600030101010101" pitchFamily="2" charset="-122"/>
            </a:endParaRPr>
          </a:p>
        </p:txBody>
      </p:sp>
      <p:sp>
        <p:nvSpPr>
          <p:cNvPr id="133123" name="矩形 2"/>
          <p:cNvSpPr>
            <a:spLocks noGrp="1" noRot="1" noChangeAspect="1" noChangeArrowheads="1" noTextEdit="1"/>
          </p:cNvSpPr>
          <p:nvPr>
            <p:ph type="sldImg"/>
          </p:nvPr>
        </p:nvSpPr>
        <p:spPr/>
      </p:sp>
      <p:sp>
        <p:nvSpPr>
          <p:cNvPr id="133124"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031206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123892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010AFFA-994C-4D26-A1FC-64A98510F5AE}" type="slidenum">
              <a:rPr lang="en-US" altLang="zh-CN" sz="1100">
                <a:solidFill>
                  <a:schemeClr val="tx1"/>
                </a:solidFill>
                <a:latin typeface="Arial" panose="020B0604020202020204" pitchFamily="34" charset="0"/>
                <a:ea typeface="宋体" panose="02010600030101010101" pitchFamily="2" charset="-122"/>
              </a:rPr>
              <a:t>23</a:t>
            </a:fld>
            <a:endParaRPr lang="en-US" altLang="zh-CN" sz="1100">
              <a:solidFill>
                <a:schemeClr val="tx1"/>
              </a:solidFill>
              <a:latin typeface="Arial" panose="020B0604020202020204" pitchFamily="34" charset="0"/>
              <a:ea typeface="宋体" panose="02010600030101010101" pitchFamily="2" charset="-122"/>
            </a:endParaRPr>
          </a:p>
        </p:txBody>
      </p:sp>
      <p:sp>
        <p:nvSpPr>
          <p:cNvPr id="135171" name="矩形 2"/>
          <p:cNvSpPr>
            <a:spLocks noGrp="1" noRot="1" noChangeAspect="1" noChangeArrowheads="1" noTextEdit="1"/>
          </p:cNvSpPr>
          <p:nvPr>
            <p:ph type="sldImg"/>
          </p:nvPr>
        </p:nvSpPr>
        <p:spPr/>
      </p:sp>
      <p:sp>
        <p:nvSpPr>
          <p:cNvPr id="13517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65273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8EACDE92-3F1E-46C4-A5A5-83366AD385ED}" type="slidenum">
              <a:rPr lang="en-US" altLang="zh-CN" sz="1100">
                <a:solidFill>
                  <a:schemeClr val="tx1"/>
                </a:solidFill>
                <a:latin typeface="Arial" panose="020B0604020202020204" pitchFamily="34" charset="0"/>
                <a:ea typeface="宋体" panose="02010600030101010101" pitchFamily="2" charset="-122"/>
              </a:rPr>
              <a:t>25</a:t>
            </a:fld>
            <a:endParaRPr lang="en-US" altLang="zh-CN" sz="1100">
              <a:solidFill>
                <a:schemeClr val="tx1"/>
              </a:solidFill>
              <a:latin typeface="Arial" panose="020B0604020202020204" pitchFamily="34" charset="0"/>
              <a:ea typeface="宋体" panose="02010600030101010101" pitchFamily="2" charset="-122"/>
            </a:endParaRPr>
          </a:p>
        </p:txBody>
      </p:sp>
      <p:sp>
        <p:nvSpPr>
          <p:cNvPr id="136195" name="矩形 2"/>
          <p:cNvSpPr>
            <a:spLocks noGrp="1" noRot="1" noChangeAspect="1" noChangeArrowheads="1" noTextEdit="1"/>
          </p:cNvSpPr>
          <p:nvPr>
            <p:ph type="sldImg"/>
          </p:nvPr>
        </p:nvSpPr>
        <p:spPr/>
      </p:sp>
      <p:sp>
        <p:nvSpPr>
          <p:cNvPr id="136196"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762348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88929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28</a:t>
            </a:fld>
            <a:endParaRPr lang="zh-CN" altLang="en-US"/>
          </a:p>
        </p:txBody>
      </p:sp>
    </p:spTree>
    <p:extLst>
      <p:ext uri="{BB962C8B-B14F-4D97-AF65-F5344CB8AC3E}">
        <p14:creationId xmlns:p14="http://schemas.microsoft.com/office/powerpoint/2010/main" val="60384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7DA57441-CF0F-4F60-AD31-463AA0D2396B}" type="slidenum">
              <a:rPr lang="en-US" altLang="zh-CN" sz="1100">
                <a:solidFill>
                  <a:schemeClr val="tx1"/>
                </a:solidFill>
                <a:latin typeface="Arial" panose="020B0604020202020204" pitchFamily="34" charset="0"/>
                <a:ea typeface="宋体" panose="02010600030101010101" pitchFamily="2" charset="-122"/>
              </a:rPr>
              <a:t>32</a:t>
            </a:fld>
            <a:endParaRPr lang="en-US" altLang="zh-CN" sz="1100">
              <a:solidFill>
                <a:schemeClr val="tx1"/>
              </a:solidFill>
              <a:latin typeface="Arial" panose="020B0604020202020204" pitchFamily="34" charset="0"/>
              <a:ea typeface="宋体" panose="02010600030101010101" pitchFamily="2" charset="-122"/>
            </a:endParaRPr>
          </a:p>
        </p:txBody>
      </p:sp>
      <p:sp>
        <p:nvSpPr>
          <p:cNvPr id="142339" name="矩形 2"/>
          <p:cNvSpPr>
            <a:spLocks noGrp="1" noRot="1" noChangeAspect="1" noChangeArrowheads="1" noTextEdit="1"/>
          </p:cNvSpPr>
          <p:nvPr>
            <p:ph type="sldImg"/>
          </p:nvPr>
        </p:nvSpPr>
        <p:spPr/>
      </p:sp>
      <p:sp>
        <p:nvSpPr>
          <p:cNvPr id="142340"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196848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5695B4BB-31AB-4975-8CA9-0314FBB96964}" type="slidenum">
              <a:rPr lang="en-US" altLang="zh-CN" sz="1100">
                <a:solidFill>
                  <a:schemeClr val="tx1"/>
                </a:solidFill>
                <a:latin typeface="Arial" panose="020B0604020202020204" pitchFamily="34" charset="0"/>
                <a:ea typeface="宋体" panose="02010600030101010101" pitchFamily="2" charset="-122"/>
              </a:rPr>
              <a:t>34</a:t>
            </a:fld>
            <a:endParaRPr lang="en-US" altLang="zh-CN" sz="1100">
              <a:solidFill>
                <a:schemeClr val="tx1"/>
              </a:solidFill>
              <a:latin typeface="Arial" panose="020B0604020202020204" pitchFamily="34" charset="0"/>
              <a:ea typeface="宋体" panose="02010600030101010101" pitchFamily="2" charset="-122"/>
            </a:endParaRPr>
          </a:p>
        </p:txBody>
      </p:sp>
      <p:sp>
        <p:nvSpPr>
          <p:cNvPr id="153603" name="矩形 2"/>
          <p:cNvSpPr>
            <a:spLocks noGrp="1" noRot="1" noChangeAspect="1" noChangeArrowheads="1" noTextEdit="1"/>
          </p:cNvSpPr>
          <p:nvPr>
            <p:ph type="sldImg"/>
          </p:nvPr>
        </p:nvSpPr>
        <p:spPr/>
      </p:sp>
      <p:sp>
        <p:nvSpPr>
          <p:cNvPr id="153604"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004423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AF2FE7AF-161C-464D-B514-263560E7E3D7}" type="slidenum">
              <a:rPr lang="en-US" altLang="zh-CN" sz="1100">
                <a:solidFill>
                  <a:schemeClr val="tx1"/>
                </a:solidFill>
                <a:latin typeface="Arial" panose="020B0604020202020204" pitchFamily="34" charset="0"/>
                <a:ea typeface="宋体" panose="02010600030101010101" pitchFamily="2" charset="-122"/>
              </a:rPr>
              <a:t>35</a:t>
            </a:fld>
            <a:endParaRPr lang="en-US" altLang="zh-CN" sz="1100">
              <a:solidFill>
                <a:schemeClr val="tx1"/>
              </a:solidFill>
              <a:latin typeface="Arial" panose="020B0604020202020204" pitchFamily="34" charset="0"/>
              <a:ea typeface="宋体" panose="02010600030101010101" pitchFamily="2" charset="-122"/>
            </a:endParaRPr>
          </a:p>
        </p:txBody>
      </p:sp>
      <p:sp>
        <p:nvSpPr>
          <p:cNvPr id="144387" name="矩形 2"/>
          <p:cNvSpPr>
            <a:spLocks noGrp="1" noRot="1" noChangeAspect="1" noChangeArrowheads="1" noTextEdit="1"/>
          </p:cNvSpPr>
          <p:nvPr>
            <p:ph type="sldImg"/>
          </p:nvPr>
        </p:nvSpPr>
        <p:spPr/>
      </p:sp>
      <p:sp>
        <p:nvSpPr>
          <p:cNvPr id="144388"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180478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EE144534-9629-4960-8B5F-F8693A8B5F2A}" type="slidenum">
              <a:rPr lang="en-US" altLang="zh-CN" sz="1100">
                <a:solidFill>
                  <a:schemeClr val="tx1"/>
                </a:solidFill>
                <a:latin typeface="Arial" panose="020B0604020202020204" pitchFamily="34" charset="0"/>
                <a:ea typeface="宋体" panose="02010600030101010101" pitchFamily="2" charset="-122"/>
              </a:rPr>
              <a:t>36</a:t>
            </a:fld>
            <a:endParaRPr lang="en-US" altLang="zh-CN" sz="1100">
              <a:solidFill>
                <a:schemeClr val="tx1"/>
              </a:solidFill>
              <a:latin typeface="Arial" panose="020B0604020202020204" pitchFamily="34" charset="0"/>
              <a:ea typeface="宋体" panose="02010600030101010101" pitchFamily="2" charset="-122"/>
            </a:endParaRPr>
          </a:p>
        </p:txBody>
      </p:sp>
      <p:sp>
        <p:nvSpPr>
          <p:cNvPr id="146435" name="矩形 2"/>
          <p:cNvSpPr>
            <a:spLocks noGrp="1" noRot="1" noChangeAspect="1" noChangeArrowheads="1" noTextEdit="1"/>
          </p:cNvSpPr>
          <p:nvPr>
            <p:ph type="sldImg"/>
          </p:nvPr>
        </p:nvSpPr>
        <p:spPr/>
      </p:sp>
      <p:sp>
        <p:nvSpPr>
          <p:cNvPr id="146436"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01466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933617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44799E48-D669-48C7-B227-E101B190558E}" type="slidenum">
              <a:rPr lang="en-US" altLang="zh-CN" sz="1100">
                <a:solidFill>
                  <a:schemeClr val="tx1"/>
                </a:solidFill>
                <a:latin typeface="Arial" panose="020B0604020202020204" pitchFamily="34" charset="0"/>
                <a:ea typeface="宋体" panose="02010600030101010101" pitchFamily="2" charset="-122"/>
              </a:rPr>
              <a:t>37</a:t>
            </a:fld>
            <a:endParaRPr lang="en-US" altLang="zh-CN" sz="1100">
              <a:solidFill>
                <a:schemeClr val="tx1"/>
              </a:solidFill>
              <a:latin typeface="Arial" panose="020B0604020202020204" pitchFamily="34" charset="0"/>
              <a:ea typeface="宋体" panose="02010600030101010101" pitchFamily="2" charset="-122"/>
            </a:endParaRPr>
          </a:p>
        </p:txBody>
      </p:sp>
      <p:sp>
        <p:nvSpPr>
          <p:cNvPr id="147459" name="矩形 2"/>
          <p:cNvSpPr>
            <a:spLocks noGrp="1" noRot="1" noChangeAspect="1" noChangeArrowheads="1" noTextEdit="1"/>
          </p:cNvSpPr>
          <p:nvPr>
            <p:ph type="sldImg"/>
          </p:nvPr>
        </p:nvSpPr>
        <p:spPr/>
      </p:sp>
      <p:sp>
        <p:nvSpPr>
          <p:cNvPr id="147460"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412217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B229682C-EB85-412D-9137-A868A8E5DCA7}" type="slidenum">
              <a:rPr lang="en-US" altLang="zh-CN" sz="1100">
                <a:solidFill>
                  <a:schemeClr val="tx1"/>
                </a:solidFill>
                <a:latin typeface="Arial" panose="020B0604020202020204" pitchFamily="34" charset="0"/>
                <a:ea typeface="宋体" panose="02010600030101010101" pitchFamily="2" charset="-122"/>
              </a:rPr>
              <a:t>39</a:t>
            </a:fld>
            <a:endParaRPr lang="en-US" altLang="zh-CN" sz="1100">
              <a:solidFill>
                <a:schemeClr val="tx1"/>
              </a:solidFill>
              <a:latin typeface="Arial" panose="020B0604020202020204" pitchFamily="34" charset="0"/>
              <a:ea typeface="宋体" panose="02010600030101010101" pitchFamily="2" charset="-122"/>
            </a:endParaRPr>
          </a:p>
        </p:txBody>
      </p:sp>
      <p:sp>
        <p:nvSpPr>
          <p:cNvPr id="148483" name="矩形 2"/>
          <p:cNvSpPr>
            <a:spLocks noGrp="1" noRot="1" noChangeAspect="1" noChangeArrowheads="1" noTextEdit="1"/>
          </p:cNvSpPr>
          <p:nvPr>
            <p:ph type="sldImg"/>
          </p:nvPr>
        </p:nvSpPr>
        <p:spPr/>
      </p:sp>
      <p:sp>
        <p:nvSpPr>
          <p:cNvPr id="148484"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218506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12590891-CFCA-4982-95EE-8649C02DC6D9}" type="slidenum">
              <a:rPr lang="en-US" altLang="zh-CN" sz="1100">
                <a:solidFill>
                  <a:schemeClr val="tx1"/>
                </a:solidFill>
                <a:latin typeface="Arial" panose="020B0604020202020204" pitchFamily="34" charset="0"/>
                <a:ea typeface="宋体" panose="02010600030101010101" pitchFamily="2" charset="-122"/>
              </a:rPr>
              <a:t>40</a:t>
            </a:fld>
            <a:endParaRPr lang="en-US" altLang="zh-CN" sz="1100">
              <a:solidFill>
                <a:schemeClr val="tx1"/>
              </a:solidFill>
              <a:latin typeface="Arial" panose="020B0604020202020204" pitchFamily="34" charset="0"/>
              <a:ea typeface="宋体" panose="02010600030101010101" pitchFamily="2" charset="-122"/>
            </a:endParaRPr>
          </a:p>
        </p:txBody>
      </p:sp>
      <p:sp>
        <p:nvSpPr>
          <p:cNvPr id="149507" name="矩形 2"/>
          <p:cNvSpPr>
            <a:spLocks noGrp="1" noRot="1" noChangeAspect="1" noChangeArrowheads="1" noTextEdit="1"/>
          </p:cNvSpPr>
          <p:nvPr>
            <p:ph type="sldImg"/>
          </p:nvPr>
        </p:nvSpPr>
        <p:spPr/>
      </p:sp>
      <p:sp>
        <p:nvSpPr>
          <p:cNvPr id="149508"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060253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CCA9C4A0-B04D-428F-A6AC-214359A3C02D}" type="slidenum">
              <a:rPr lang="en-US" altLang="zh-CN" sz="1100">
                <a:solidFill>
                  <a:schemeClr val="tx1"/>
                </a:solidFill>
                <a:latin typeface="Arial" panose="020B0604020202020204" pitchFamily="34" charset="0"/>
                <a:ea typeface="宋体" panose="02010600030101010101" pitchFamily="2" charset="-122"/>
              </a:rPr>
              <a:t>42</a:t>
            </a:fld>
            <a:endParaRPr lang="en-US" altLang="zh-CN" sz="1100">
              <a:solidFill>
                <a:schemeClr val="tx1"/>
              </a:solidFill>
              <a:latin typeface="Arial" panose="020B0604020202020204" pitchFamily="34" charset="0"/>
              <a:ea typeface="宋体" panose="02010600030101010101" pitchFamily="2" charset="-122"/>
            </a:endParaRPr>
          </a:p>
        </p:txBody>
      </p:sp>
      <p:sp>
        <p:nvSpPr>
          <p:cNvPr id="162819" name="矩形 2"/>
          <p:cNvSpPr>
            <a:spLocks noGrp="1" noRot="1" noChangeAspect="1" noChangeArrowheads="1" noTextEdit="1"/>
          </p:cNvSpPr>
          <p:nvPr>
            <p:ph type="sldImg"/>
          </p:nvPr>
        </p:nvSpPr>
        <p:spPr/>
      </p:sp>
      <p:sp>
        <p:nvSpPr>
          <p:cNvPr id="162820"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20440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A73C4E54-C4B9-427F-A354-9CC11D733C3D}" type="slidenum">
              <a:rPr lang="en-US" altLang="zh-CN" sz="1100">
                <a:solidFill>
                  <a:schemeClr val="tx1"/>
                </a:solidFill>
                <a:latin typeface="Arial" panose="020B0604020202020204" pitchFamily="34" charset="0"/>
                <a:ea typeface="宋体" panose="02010600030101010101" pitchFamily="2" charset="-122"/>
              </a:rPr>
              <a:t>44</a:t>
            </a:fld>
            <a:endParaRPr lang="en-US" altLang="zh-CN" sz="1100">
              <a:solidFill>
                <a:schemeClr val="tx1"/>
              </a:solidFill>
              <a:latin typeface="Arial" panose="020B0604020202020204" pitchFamily="34" charset="0"/>
              <a:ea typeface="宋体" panose="02010600030101010101" pitchFamily="2" charset="-122"/>
            </a:endParaRPr>
          </a:p>
        </p:txBody>
      </p:sp>
      <p:sp>
        <p:nvSpPr>
          <p:cNvPr id="157699" name="矩形 2"/>
          <p:cNvSpPr>
            <a:spLocks noGrp="1" noRot="1" noChangeAspect="1" noChangeArrowheads="1" noTextEdit="1"/>
          </p:cNvSpPr>
          <p:nvPr>
            <p:ph type="sldImg"/>
          </p:nvPr>
        </p:nvSpPr>
        <p:spPr/>
      </p:sp>
      <p:sp>
        <p:nvSpPr>
          <p:cNvPr id="157700"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782060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71DE319A-E6FB-4A6E-8439-8492B67DF5B7}" type="slidenum">
              <a:rPr lang="en-US" altLang="zh-CN" sz="1100">
                <a:solidFill>
                  <a:schemeClr val="tx1"/>
                </a:solidFill>
                <a:latin typeface="Arial" panose="020B0604020202020204" pitchFamily="34" charset="0"/>
                <a:ea typeface="宋体" panose="02010600030101010101" pitchFamily="2" charset="-122"/>
              </a:rPr>
              <a:t>45</a:t>
            </a:fld>
            <a:endParaRPr lang="en-US" altLang="zh-CN" sz="1100">
              <a:solidFill>
                <a:schemeClr val="tx1"/>
              </a:solidFill>
              <a:latin typeface="Arial" panose="020B0604020202020204" pitchFamily="34" charset="0"/>
              <a:ea typeface="宋体" panose="02010600030101010101" pitchFamily="2" charset="-122"/>
            </a:endParaRPr>
          </a:p>
        </p:txBody>
      </p:sp>
      <p:sp>
        <p:nvSpPr>
          <p:cNvPr id="161795" name="矩形 2"/>
          <p:cNvSpPr>
            <a:spLocks noGrp="1" noRot="1" noChangeAspect="1" noChangeArrowheads="1" noTextEdit="1"/>
          </p:cNvSpPr>
          <p:nvPr>
            <p:ph type="sldImg"/>
          </p:nvPr>
        </p:nvSpPr>
        <p:spPr/>
      </p:sp>
      <p:sp>
        <p:nvSpPr>
          <p:cNvPr id="161796"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445629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912137BB-7F0D-41B8-914A-5EA5E90A2F42}" type="slidenum">
              <a:rPr lang="en-US" altLang="zh-CN" sz="1100">
                <a:solidFill>
                  <a:schemeClr val="tx1"/>
                </a:solidFill>
                <a:latin typeface="Arial" panose="020B0604020202020204" pitchFamily="34" charset="0"/>
                <a:ea typeface="宋体" panose="02010600030101010101" pitchFamily="2" charset="-122"/>
              </a:rPr>
              <a:t>46</a:t>
            </a:fld>
            <a:endParaRPr lang="en-US" altLang="zh-CN" sz="1100">
              <a:solidFill>
                <a:schemeClr val="tx1"/>
              </a:solidFill>
              <a:latin typeface="Arial" panose="020B0604020202020204" pitchFamily="34" charset="0"/>
              <a:ea typeface="宋体" panose="02010600030101010101" pitchFamily="2" charset="-122"/>
            </a:endParaRPr>
          </a:p>
        </p:txBody>
      </p:sp>
      <p:sp>
        <p:nvSpPr>
          <p:cNvPr id="159747" name="矩形 2"/>
          <p:cNvSpPr>
            <a:spLocks noGrp="1" noRot="1" noChangeAspect="1" noChangeArrowheads="1" noTextEdit="1"/>
          </p:cNvSpPr>
          <p:nvPr>
            <p:ph type="sldImg"/>
          </p:nvPr>
        </p:nvSpPr>
        <p:spPr/>
      </p:sp>
      <p:sp>
        <p:nvSpPr>
          <p:cNvPr id="159748" name="矩形 3"/>
          <p:cNvSpPr>
            <a:spLocks noGrp="1" noChangeArrowheads="1"/>
          </p:cNvSpPr>
          <p:nvPr>
            <p:ph type="body" idx="1"/>
          </p:nvPr>
        </p:nvSpPr>
        <p:spPr>
          <a:noFill/>
        </p:spPr>
        <p:txBody>
          <a:bodyPr/>
          <a:lstStyle/>
          <a:p>
            <a:pPr eaLnBrk="1" hangingPunct="1"/>
            <a:r>
              <a:rPr lang="zh-CN" altLang="en-US"/>
              <a:t>软件查询法，一个中断号，在中断程序中再分支</a:t>
            </a:r>
          </a:p>
        </p:txBody>
      </p:sp>
    </p:spTree>
    <p:extLst>
      <p:ext uri="{BB962C8B-B14F-4D97-AF65-F5344CB8AC3E}">
        <p14:creationId xmlns:p14="http://schemas.microsoft.com/office/powerpoint/2010/main" val="2365784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51</a:t>
            </a:fld>
            <a:endParaRPr lang="zh-CN" altLang="en-US"/>
          </a:p>
        </p:txBody>
      </p:sp>
    </p:spTree>
    <p:extLst>
      <p:ext uri="{BB962C8B-B14F-4D97-AF65-F5344CB8AC3E}">
        <p14:creationId xmlns:p14="http://schemas.microsoft.com/office/powerpoint/2010/main" val="150255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52</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227994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69</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40868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3</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119961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82</a:t>
            </a:fld>
            <a:endParaRPr lang="zh-CN" altLang="en-US"/>
          </a:p>
        </p:txBody>
      </p:sp>
    </p:spTree>
    <p:extLst>
      <p:ext uri="{BB962C8B-B14F-4D97-AF65-F5344CB8AC3E}">
        <p14:creationId xmlns:p14="http://schemas.microsoft.com/office/powerpoint/2010/main" val="3267218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6</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78621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13</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60295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D965D984-5D4C-4DEB-8784-48FA88DD00C0}" type="slidenum">
              <a:rPr lang="en-US" altLang="zh-CN" sz="1100">
                <a:solidFill>
                  <a:schemeClr val="tx1"/>
                </a:solidFill>
                <a:latin typeface="Arial" panose="020B0604020202020204" pitchFamily="34" charset="0"/>
                <a:ea typeface="宋体" panose="02010600030101010101" pitchFamily="2" charset="-122"/>
              </a:rPr>
              <a:t>14</a:t>
            </a:fld>
            <a:endParaRPr lang="en-US" altLang="zh-CN" sz="1100">
              <a:solidFill>
                <a:schemeClr val="tx1"/>
              </a:solidFill>
              <a:latin typeface="Arial" panose="020B0604020202020204" pitchFamily="34" charset="0"/>
              <a:ea typeface="宋体" panose="02010600030101010101" pitchFamily="2" charset="-122"/>
            </a:endParaRPr>
          </a:p>
        </p:txBody>
      </p:sp>
      <p:sp>
        <p:nvSpPr>
          <p:cNvPr id="124931" name="矩形 2"/>
          <p:cNvSpPr>
            <a:spLocks noGrp="1" noRot="1" noChangeAspect="1" noChangeArrowheads="1" noTextEdit="1"/>
          </p:cNvSpPr>
          <p:nvPr>
            <p:ph type="sldImg"/>
          </p:nvPr>
        </p:nvSpPr>
        <p:spPr/>
      </p:sp>
      <p:sp>
        <p:nvSpPr>
          <p:cNvPr id="124932" name="矩形 3"/>
          <p:cNvSpPr>
            <a:spLocks noGrp="1" noChangeArrowheads="1"/>
          </p:cNvSpPr>
          <p:nvPr>
            <p:ph type="body" idx="1"/>
          </p:nvPr>
        </p:nvSpPr>
        <p:spPr>
          <a:noFill/>
        </p:spPr>
        <p:txBody>
          <a:bodyPr/>
          <a:lstStyle/>
          <a:p>
            <a:pPr eaLnBrk="1" hangingPunct="1"/>
            <a:r>
              <a:rPr lang="zh-CN" altLang="en-US"/>
              <a:t>幼儿园的例子作类比</a:t>
            </a:r>
          </a:p>
        </p:txBody>
      </p:sp>
    </p:spTree>
    <p:extLst>
      <p:ext uri="{BB962C8B-B14F-4D97-AF65-F5344CB8AC3E}">
        <p14:creationId xmlns:p14="http://schemas.microsoft.com/office/powerpoint/2010/main" val="280666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程序查询方式中</a:t>
            </a:r>
            <a:r>
              <a:rPr lang="en-US" altLang="zh-CN" dirty="0"/>
              <a:t>CPU</a:t>
            </a:r>
            <a:r>
              <a:rPr lang="zh-CN" altLang="en-US" dirty="0"/>
              <a:t>与</a:t>
            </a:r>
            <a:r>
              <a:rPr lang="en-US" altLang="zh-CN" dirty="0"/>
              <a:t>CPU</a:t>
            </a:r>
            <a:r>
              <a:rPr lang="zh-CN" altLang="en-US" dirty="0"/>
              <a:t>的交互完全通过</a:t>
            </a:r>
            <a:r>
              <a:rPr lang="en-US" altLang="zh-CN" dirty="0"/>
              <a:t>CPU</a:t>
            </a:r>
            <a:r>
              <a:rPr lang="zh-CN" altLang="en-US" dirty="0"/>
              <a:t>执行程序完成，程序查询方式分为独占查询和定时查询两种，我们首先来看看独占查询方式，假设</a:t>
            </a:r>
            <a:r>
              <a:rPr lang="en-US" altLang="zh-CN" dirty="0"/>
              <a:t>CPU</a:t>
            </a:r>
            <a:r>
              <a:rPr lang="zh-CN" altLang="en-US" dirty="0"/>
              <a:t>执行某用户程序需要访问</a:t>
            </a:r>
            <a:r>
              <a:rPr lang="en-US" altLang="zh-CN" dirty="0"/>
              <a:t>I/O</a:t>
            </a:r>
            <a:r>
              <a:rPr lang="zh-CN" altLang="en-US" dirty="0"/>
              <a:t>设备，那么用户程序中需要启动</a:t>
            </a:r>
            <a:r>
              <a:rPr lang="en-US" altLang="zh-CN" dirty="0"/>
              <a:t>I</a:t>
            </a:r>
            <a:r>
              <a:rPr lang="zh-CN" altLang="en-US" dirty="0"/>
              <a:t>、</a:t>
            </a:r>
            <a:r>
              <a:rPr lang="en-US" altLang="zh-CN" dirty="0"/>
              <a:t>O</a:t>
            </a:r>
            <a:r>
              <a:rPr lang="zh-CN" altLang="en-US" dirty="0"/>
              <a:t>设备，这里启动设备是通过对</a:t>
            </a:r>
            <a:r>
              <a:rPr lang="en-US" altLang="zh-CN" dirty="0"/>
              <a:t>I</a:t>
            </a:r>
            <a:r>
              <a:rPr lang="zh-CN" altLang="en-US" dirty="0"/>
              <a:t>、</a:t>
            </a:r>
            <a:r>
              <a:rPr lang="en-US" altLang="zh-CN" dirty="0"/>
              <a:t>O</a:t>
            </a:r>
            <a:r>
              <a:rPr lang="zh-CN" altLang="en-US" dirty="0"/>
              <a:t>对口发送命令参数实现的，设备一旦收到</a:t>
            </a:r>
            <a:r>
              <a:rPr lang="en-US" altLang="zh-CN" dirty="0" err="1"/>
              <a:t>cpu</a:t>
            </a:r>
            <a:r>
              <a:rPr lang="zh-CN" altLang="en-US" dirty="0"/>
              <a:t>发送过来的启动命令，就开始漫长的数据准备过程，当然这里的漫长是相对</a:t>
            </a:r>
            <a:r>
              <a:rPr lang="en-US" altLang="zh-CN" dirty="0"/>
              <a:t>CPU</a:t>
            </a:r>
            <a:r>
              <a:rPr lang="zh-CN" altLang="en-US" dirty="0"/>
              <a:t>的速度而言的，从启动设备到设备就绪这一段漫长的时间里面，</a:t>
            </a:r>
            <a:r>
              <a:rPr lang="en-US" altLang="zh-CN" dirty="0"/>
              <a:t>CPU</a:t>
            </a:r>
            <a:r>
              <a:rPr lang="zh-CN" altLang="en-US" dirty="0"/>
              <a:t>只能反复读取设备的状态寄存器，判断设备是否就绪，如果没有就绪则继续读取状态字，这种方式称为轮询等待，</a:t>
            </a:r>
            <a:r>
              <a:rPr lang="en-US" altLang="zh-CN" dirty="0"/>
              <a:t>busy-waiting</a:t>
            </a:r>
            <a:r>
              <a:rPr lang="zh-CN" altLang="en-US" dirty="0"/>
              <a:t>，也就是在这段时间内</a:t>
            </a:r>
            <a:r>
              <a:rPr lang="en-US" altLang="zh-CN" dirty="0"/>
              <a:t>CPU</a:t>
            </a:r>
            <a:r>
              <a:rPr lang="zh-CN" altLang="en-US" dirty="0"/>
              <a:t>执行的是一个查询状态的循环，这个循环退出的逻辑就是设备状态字表明设备就绪，一旦设备就绪，用户程序就可以通过相应的</a:t>
            </a:r>
            <a:r>
              <a:rPr lang="en-US" altLang="zh-CN" dirty="0"/>
              <a:t>I/O</a:t>
            </a:r>
            <a:r>
              <a:rPr lang="zh-CN" altLang="en-US" dirty="0"/>
              <a:t>指令读取特定端口中的数据，完成实际的数据传输，注意这里一次轮询只能完成一个数据单元的传输，这种独占式查询，</a:t>
            </a:r>
            <a:r>
              <a:rPr lang="en-US" altLang="zh-CN" dirty="0"/>
              <a:t>CPU</a:t>
            </a:r>
            <a:r>
              <a:rPr lang="zh-CN" altLang="en-US" dirty="0"/>
              <a:t>浪费了大量的时间进行查询，对于慢速设备显然这种方式并不合适，而对于极告诉设备或者简单设备，这种方式确实合适的。</a:t>
            </a:r>
            <a:endParaRPr lang="en-US" altLang="zh-CN" dirty="0"/>
          </a:p>
          <a:p>
            <a:endParaRPr lang="en-US" altLang="zh-CN" dirty="0"/>
          </a:p>
          <a:p>
            <a:endParaRPr lang="en-US" altLang="zh-CN" dirty="0"/>
          </a:p>
          <a:p>
            <a:r>
              <a:rPr lang="zh-CN" altLang="en-US" dirty="0"/>
              <a:t>第二种方式是定时查询方式，这种方式应用到了定时中断技术，当</a:t>
            </a:r>
            <a:r>
              <a:rPr lang="en-US" altLang="zh-CN" dirty="0" err="1"/>
              <a:t>cpu</a:t>
            </a:r>
            <a:r>
              <a:rPr lang="zh-CN" altLang="en-US" dirty="0"/>
              <a:t>启动设备时，同时启动一个定时器，设备准备数据的过程中，</a:t>
            </a:r>
            <a:r>
              <a:rPr lang="en-US" altLang="zh-CN" dirty="0"/>
              <a:t>CPU</a:t>
            </a:r>
            <a:r>
              <a:rPr lang="zh-CN" altLang="en-US" dirty="0"/>
              <a:t>不在轮询等待，而是进行进程调度，将当前进程加入</a:t>
            </a:r>
            <a:r>
              <a:rPr lang="en-US" altLang="zh-CN" dirty="0"/>
              <a:t>I</a:t>
            </a:r>
            <a:r>
              <a:rPr lang="zh-CN" altLang="en-US" dirty="0"/>
              <a:t>、</a:t>
            </a:r>
            <a:r>
              <a:rPr lang="en-US" altLang="zh-CN" dirty="0"/>
              <a:t>O</a:t>
            </a:r>
            <a:r>
              <a:rPr lang="zh-CN" altLang="en-US" dirty="0"/>
              <a:t>等待队列，并调度新的用户进程</a:t>
            </a:r>
            <a:r>
              <a:rPr lang="en-US" altLang="zh-CN" dirty="0"/>
              <a:t>P2</a:t>
            </a:r>
            <a:r>
              <a:rPr lang="zh-CN" altLang="en-US" dirty="0"/>
              <a:t>运行。</a:t>
            </a:r>
            <a:endParaRPr lang="en-US" altLang="zh-CN" dirty="0"/>
          </a:p>
          <a:p>
            <a:endParaRPr lang="en-US" altLang="zh-CN" dirty="0"/>
          </a:p>
          <a:p>
            <a:r>
              <a:rPr lang="zh-CN" altLang="en-US" dirty="0"/>
              <a:t>定定时器时间到时，会产生一个定时中断，定时中断会触发</a:t>
            </a:r>
            <a:r>
              <a:rPr lang="en-US" altLang="zh-CN" dirty="0"/>
              <a:t>CPU</a:t>
            </a:r>
            <a:r>
              <a:rPr lang="zh-CN" altLang="en-US" dirty="0"/>
              <a:t>中断用户进程</a:t>
            </a:r>
            <a:r>
              <a:rPr lang="en-US" altLang="zh-CN" dirty="0"/>
              <a:t>2</a:t>
            </a:r>
            <a:r>
              <a:rPr lang="zh-CN" altLang="en-US" dirty="0"/>
              <a:t>或者其他进程，专区执行定时中断服务程序，中断服务程序的任务就是查询设备状态，如果设备没有准备好，继续启动新的定时中断，如果设备准备好，应该唤醒进程</a:t>
            </a:r>
            <a:r>
              <a:rPr lang="en-US" altLang="zh-CN" dirty="0"/>
              <a:t>P1</a:t>
            </a:r>
            <a:r>
              <a:rPr lang="zh-CN" altLang="en-US" dirty="0"/>
              <a:t>，中断服务完毕，继续执行用户进程</a:t>
            </a:r>
            <a:r>
              <a:rPr lang="en-US" altLang="zh-CN" dirty="0"/>
              <a:t>P2</a:t>
            </a:r>
            <a:r>
              <a:rPr lang="zh-CN" altLang="en-US" dirty="0"/>
              <a:t>，随着时间片的轮转，用户进程</a:t>
            </a:r>
            <a:r>
              <a:rPr lang="en-US" altLang="zh-CN" dirty="0"/>
              <a:t>P1</a:t>
            </a:r>
            <a:r>
              <a:rPr lang="zh-CN" altLang="en-US" dirty="0"/>
              <a:t>会被进程调度程序重新调度运行，该程序会完成实际数据传输。   显然这里定时器如何设置可能是一个问题，定时过短，可能数据还没有准备好，定时过长数据可能已经早就</a:t>
            </a:r>
            <a:r>
              <a:rPr lang="en-US" altLang="zh-CN" dirty="0"/>
              <a:t>ok</a:t>
            </a:r>
            <a:r>
              <a:rPr lang="zh-CN" altLang="en-US" dirty="0"/>
              <a:t>了。定时查询方式相对独占查询方式</a:t>
            </a:r>
            <a:r>
              <a:rPr lang="en-US" altLang="zh-CN" dirty="0"/>
              <a:t>CPU</a:t>
            </a:r>
            <a:r>
              <a:rPr lang="zh-CN" altLang="en-US" dirty="0"/>
              <a:t>占用率更低。  这就是程序查询方式的基本原理。</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398858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18</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2173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程序查询方式</a:t>
            </a:r>
            <a:r>
              <a:rPr lang="en-US" altLang="zh-CN"/>
              <a:t>CPU</a:t>
            </a:r>
            <a:r>
              <a:rPr lang="zh-CN" altLang="en-US"/>
              <a:t>占用率比较高，定时查询方式中如何设置定时器长度也是比较麻烦的一件事情，只适合</a:t>
            </a:r>
            <a:r>
              <a:rPr lang="en-US" altLang="zh-CN"/>
              <a:t>IO</a:t>
            </a:r>
            <a:r>
              <a:rPr lang="zh-CN" altLang="en-US"/>
              <a:t>设备不支持中断的模式，而中断方式进一步提升了</a:t>
            </a:r>
            <a:r>
              <a:rPr lang="en-US" altLang="zh-CN"/>
              <a:t>CPU</a:t>
            </a:r>
            <a:r>
              <a:rPr lang="zh-CN" altLang="en-US"/>
              <a:t>的  效率，这里首先给出了独占查询的</a:t>
            </a:r>
            <a:r>
              <a:rPr lang="en-US" altLang="zh-CN"/>
              <a:t>CPU</a:t>
            </a:r>
            <a:r>
              <a:rPr lang="zh-CN" altLang="en-US"/>
              <a:t>、与设备的运行轨迹。  我们来看看中断控制方式的过程。</a:t>
            </a:r>
            <a:endParaRPr lang="en-US" altLang="zh-CN"/>
          </a:p>
          <a:p>
            <a:endParaRPr lang="en-US" altLang="zh-CN"/>
          </a:p>
          <a:p>
            <a:r>
              <a:rPr lang="zh-CN" altLang="en-US"/>
              <a:t>当</a:t>
            </a:r>
            <a:r>
              <a:rPr lang="en-US" altLang="zh-CN"/>
              <a:t>CPU</a:t>
            </a:r>
            <a:r>
              <a:rPr lang="zh-CN" altLang="en-US"/>
              <a:t>执行用户进制</a:t>
            </a:r>
            <a:r>
              <a:rPr lang="en-US" altLang="zh-CN"/>
              <a:t>P1</a:t>
            </a:r>
            <a:r>
              <a:rPr lang="zh-CN" altLang="en-US"/>
              <a:t>需要访问设备时，用户程序通过</a:t>
            </a:r>
            <a:r>
              <a:rPr lang="en-US" altLang="zh-CN"/>
              <a:t>read</a:t>
            </a:r>
            <a:r>
              <a:rPr lang="zh-CN" altLang="en-US"/>
              <a:t>这样一个系统调用访问设备，</a:t>
            </a:r>
            <a:r>
              <a:rPr lang="en-US" altLang="zh-CN"/>
              <a:t>CPU</a:t>
            </a:r>
            <a:r>
              <a:rPr lang="zh-CN" altLang="en-US"/>
              <a:t>会进入内核态，内核态程序负责，发送命令参数，启动设备，设备开始准备数据，一旦数据准备就绪，设备会以中断请求信号的方式通知</a:t>
            </a:r>
            <a:r>
              <a:rPr lang="en-US" altLang="zh-CN"/>
              <a:t>CPU</a:t>
            </a:r>
          </a:p>
          <a:p>
            <a:endParaRPr lang="en-US" altLang="zh-CN"/>
          </a:p>
          <a:p>
            <a:r>
              <a:rPr lang="zh-CN" altLang="en-US"/>
              <a:t>在设备准备阶段，</a:t>
            </a:r>
            <a:r>
              <a:rPr lang="en-US" altLang="zh-CN"/>
              <a:t>CPU</a:t>
            </a:r>
            <a:r>
              <a:rPr lang="zh-CN" altLang="en-US"/>
              <a:t>可以通过进程调度，将用户进程</a:t>
            </a:r>
            <a:r>
              <a:rPr lang="en-US" altLang="zh-CN"/>
              <a:t>P1</a:t>
            </a:r>
            <a:r>
              <a:rPr lang="zh-CN" altLang="en-US"/>
              <a:t>放入对应设备的等待队列，然后调度其他进程开始运行，显然过去用于轮询等待的时间被</a:t>
            </a:r>
            <a:r>
              <a:rPr lang="en-US" altLang="zh-CN"/>
              <a:t>cpu</a:t>
            </a:r>
            <a:r>
              <a:rPr lang="zh-CN" altLang="en-US"/>
              <a:t>用来执行其他进程，当</a:t>
            </a:r>
            <a:r>
              <a:rPr lang="en-US" altLang="zh-CN"/>
              <a:t>CPU</a:t>
            </a:r>
            <a:r>
              <a:rPr lang="zh-CN" altLang="en-US"/>
              <a:t>收到设备就绪的中断请求时，会暂时中断当前用户进程，进行中断响应，此时同样进入内核态，中断服务的主要任务就是欢迎进程等待队列中的</a:t>
            </a:r>
            <a:r>
              <a:rPr lang="en-US" altLang="zh-CN"/>
              <a:t>P1</a:t>
            </a:r>
            <a:r>
              <a:rPr lang="zh-CN" altLang="en-US"/>
              <a:t>进程，中断处理完毕后继续返回用户进程</a:t>
            </a:r>
            <a:r>
              <a:rPr lang="en-US" altLang="zh-CN"/>
              <a:t>P2</a:t>
            </a:r>
            <a:r>
              <a:rPr lang="zh-CN" altLang="en-US"/>
              <a:t>执行，后续随着时间片的轮转用户进程</a:t>
            </a:r>
            <a:r>
              <a:rPr lang="en-US" altLang="zh-CN"/>
              <a:t>P1</a:t>
            </a:r>
            <a:r>
              <a:rPr lang="zh-CN" altLang="en-US"/>
              <a:t>执行，此时用户程序通过响应的</a:t>
            </a:r>
            <a:r>
              <a:rPr lang="en-US" altLang="zh-CN"/>
              <a:t>I/O</a:t>
            </a:r>
            <a:r>
              <a:rPr lang="zh-CN" altLang="en-US"/>
              <a:t>命令完成从</a:t>
            </a:r>
            <a:r>
              <a:rPr lang="en-US" altLang="zh-CN"/>
              <a:t>I</a:t>
            </a:r>
            <a:r>
              <a:rPr lang="zh-CN" altLang="en-US"/>
              <a:t>、</a:t>
            </a:r>
            <a:r>
              <a:rPr lang="en-US" altLang="zh-CN"/>
              <a:t>O</a:t>
            </a:r>
            <a:r>
              <a:rPr lang="zh-CN" altLang="en-US"/>
              <a:t>设备取走数据，完成实际传输，</a:t>
            </a:r>
            <a:r>
              <a:rPr lang="zh-CN" altLang="en-US" baseline="0"/>
              <a:t>   中断方式中</a:t>
            </a:r>
            <a:r>
              <a:rPr lang="en-US" altLang="zh-CN" baseline="0"/>
              <a:t>I/O</a:t>
            </a:r>
            <a:r>
              <a:rPr lang="zh-CN" altLang="en-US" baseline="0"/>
              <a:t>操作中</a:t>
            </a:r>
            <a:r>
              <a:rPr lang="en-US" altLang="zh-CN" baseline="0"/>
              <a:t>CPU</a:t>
            </a:r>
            <a:r>
              <a:rPr lang="zh-CN" altLang="en-US" baseline="0"/>
              <a:t>的开销主要是</a:t>
            </a:r>
            <a:r>
              <a:rPr lang="en-US" altLang="zh-CN" baseline="0"/>
              <a:t>2</a:t>
            </a:r>
            <a:r>
              <a:rPr lang="zh-CN" altLang="en-US" baseline="0"/>
              <a:t>次进程调度开销和中断服务开销，如果这个开销比设备准备数据时间要长，则不适合中断方式，如果比设备准备数据时间长，则适合中断方式。  需要注意的中断服务程序需要大量的保护现场恢复现场的操作，时间开销还是比较大的。  中断控制方式避免了定时查询方式中定时不准的问题，大大提升了</a:t>
            </a:r>
            <a:r>
              <a:rPr lang="en-US" altLang="zh-CN" baseline="0"/>
              <a:t>CPU</a:t>
            </a:r>
            <a:r>
              <a:rPr lang="zh-CN" altLang="en-US" baseline="0"/>
              <a:t>的执行效率。</a:t>
            </a:r>
            <a:endParaRPr lang="en-US" altLang="zh-CN" baseline="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498041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C6A1B38-FDDA-4BA1-8844-CA89C3B11393}"/>
              </a:ext>
            </a:extLst>
          </p:cNvPr>
          <p:cNvGrpSpPr/>
          <p:nvPr userDrawn="1"/>
        </p:nvGrpSpPr>
        <p:grpSpPr>
          <a:xfrm>
            <a:off x="1404" y="-67580"/>
            <a:ext cx="12194512" cy="6993161"/>
            <a:chOff x="4049" y="26519"/>
            <a:chExt cx="12194512" cy="6993161"/>
          </a:xfrm>
        </p:grpSpPr>
        <p:pic>
          <p:nvPicPr>
            <p:cNvPr id="23" name="图片 22">
              <a:extLst>
                <a:ext uri="{FF2B5EF4-FFF2-40B4-BE49-F238E27FC236}">
                  <a16:creationId xmlns:a16="http://schemas.microsoft.com/office/drawing/2014/main" id="{FE5DF8C7-A432-4912-8DC3-8361A7E69787}"/>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p:blipFill>
          <p:spPr>
            <a:xfrm>
              <a:off x="6561" y="3618316"/>
              <a:ext cx="12192000" cy="3401364"/>
            </a:xfrm>
            <a:prstGeom prst="rect">
              <a:avLst/>
            </a:prstGeom>
          </p:spPr>
        </p:pic>
        <p:sp>
          <p:nvSpPr>
            <p:cNvPr id="24" name="矩形 23">
              <a:extLst>
                <a:ext uri="{FF2B5EF4-FFF2-40B4-BE49-F238E27FC236}">
                  <a16:creationId xmlns:a16="http://schemas.microsoft.com/office/drawing/2014/main" id="{253536C3-CA56-4EE3-9D82-76FA3BF0E983}"/>
                </a:ext>
              </a:extLst>
            </p:cNvPr>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pic>
        <p:nvPicPr>
          <p:cNvPr id="14" name="图片 13">
            <a:extLst>
              <a:ext uri="{FF2B5EF4-FFF2-40B4-BE49-F238E27FC236}">
                <a16:creationId xmlns:a16="http://schemas.microsoft.com/office/drawing/2014/main" id="{E35D935C-E851-46D2-9CAC-487B06502F8E}"/>
              </a:ext>
            </a:extLst>
          </p:cNvPr>
          <p:cNvPicPr>
            <a:picLocks noChangeAspect="1"/>
          </p:cNvPicPr>
          <p:nvPr userDrawn="1"/>
        </p:nvPicPr>
        <p:blipFill>
          <a:blip r:embed="rId3"/>
          <a:stretch>
            <a:fillRect/>
          </a:stretch>
        </p:blipFill>
        <p:spPr>
          <a:xfrm>
            <a:off x="10307940" y="299126"/>
            <a:ext cx="1554844" cy="353947"/>
          </a:xfrm>
          <a:prstGeom prst="rect">
            <a:avLst/>
          </a:prstGeom>
        </p:spPr>
      </p:pic>
      <p:sp>
        <p:nvSpPr>
          <p:cNvPr id="16" name="任意多边形 20">
            <a:extLst>
              <a:ext uri="{FF2B5EF4-FFF2-40B4-BE49-F238E27FC236}">
                <a16:creationId xmlns:a16="http://schemas.microsoft.com/office/drawing/2014/main" id="{885E489B-5B79-4183-BF54-3808DE7809EE}"/>
              </a:ext>
            </a:extLst>
          </p:cNvPr>
          <p:cNvSpPr/>
          <p:nvPr userDrawn="1"/>
        </p:nvSpPr>
        <p:spPr>
          <a:xfrm flipV="1">
            <a:off x="323926" y="294684"/>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7" name="椭圆 16">
            <a:extLst>
              <a:ext uri="{FF2B5EF4-FFF2-40B4-BE49-F238E27FC236}">
                <a16:creationId xmlns:a16="http://schemas.microsoft.com/office/drawing/2014/main" id="{44C0073E-CCC5-47B6-A413-57B962F0391C}"/>
              </a:ext>
            </a:extLst>
          </p:cNvPr>
          <p:cNvSpPr/>
          <p:nvPr userDrawn="1"/>
        </p:nvSpPr>
        <p:spPr>
          <a:xfrm>
            <a:off x="11288283" y="6530325"/>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Segoe UI" panose="020B0502040204020203" pitchFamily="34" charset="0"/>
              <a:cs typeface="Segoe UI" panose="020B0502040204020203" pitchFamily="34" charset="0"/>
            </a:endParaRPr>
          </a:p>
        </p:txBody>
      </p:sp>
      <p:sp>
        <p:nvSpPr>
          <p:cNvPr id="18" name="矩形 17">
            <a:extLst>
              <a:ext uri="{FF2B5EF4-FFF2-40B4-BE49-F238E27FC236}">
                <a16:creationId xmlns:a16="http://schemas.microsoft.com/office/drawing/2014/main" id="{0F9FAFDC-2A31-4029-AC23-67024951E943}"/>
              </a:ext>
            </a:extLst>
          </p:cNvPr>
          <p:cNvSpPr/>
          <p:nvPr userDrawn="1"/>
        </p:nvSpPr>
        <p:spPr>
          <a:xfrm>
            <a:off x="8785" y="6627250"/>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9" name="矩形 18">
            <a:extLst>
              <a:ext uri="{FF2B5EF4-FFF2-40B4-BE49-F238E27FC236}">
                <a16:creationId xmlns:a16="http://schemas.microsoft.com/office/drawing/2014/main" id="{45ED5BC2-B1D3-420C-B9F8-BC3B9E94B378}"/>
              </a:ext>
            </a:extLst>
          </p:cNvPr>
          <p:cNvSpPr/>
          <p:nvPr userDrawn="1"/>
        </p:nvSpPr>
        <p:spPr>
          <a:xfrm>
            <a:off x="-3915" y="6627250"/>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灯片编号占位符 3">
            <a:extLst>
              <a:ext uri="{FF2B5EF4-FFF2-40B4-BE49-F238E27FC236}">
                <a16:creationId xmlns:a16="http://schemas.microsoft.com/office/drawing/2014/main" id="{3EED7B3B-A5E9-4B66-A0A4-0A0C17DF8EB5}"/>
              </a:ext>
            </a:extLst>
          </p:cNvPr>
          <p:cNvSpPr txBox="1"/>
          <p:nvPr userDrawn="1"/>
        </p:nvSpPr>
        <p:spPr>
          <a:xfrm>
            <a:off x="11265696" y="6524675"/>
            <a:ext cx="292061" cy="283147"/>
          </a:xfrm>
          <a:prstGeom prst="rect">
            <a:avLst/>
          </a:prstGeom>
        </p:spPr>
        <p:txBody>
          <a:bodyPr vert="horz" wrap="square" lIns="0" tIns="0" rIns="0" bIns="0" rtlCol="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p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2" name="图片 21">
            <a:extLst>
              <a:ext uri="{FF2B5EF4-FFF2-40B4-BE49-F238E27FC236}">
                <a16:creationId xmlns:a16="http://schemas.microsoft.com/office/drawing/2014/main" id="{9E176635-7B7C-4F45-84EB-A3D34A41E1BD}"/>
              </a:ext>
            </a:extLst>
          </p:cNvPr>
          <p:cNvPicPr>
            <a:picLocks noChangeAspect="1"/>
          </p:cNvPicPr>
          <p:nvPr userDrawn="1"/>
        </p:nvPicPr>
        <p:blipFill>
          <a:blip r:embed="rId4">
            <a:biLevel thresh="50000"/>
          </a:blip>
          <a:stretch>
            <a:fillRect/>
          </a:stretch>
        </p:blipFill>
        <p:spPr>
          <a:xfrm>
            <a:off x="614798" y="6600443"/>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内容占位符 2"/>
          <p:cNvSpPr>
            <a:spLocks noGrp="1"/>
          </p:cNvSpPr>
          <p:nvPr>
            <p:ph idx="1"/>
          </p:nvPr>
        </p:nvSpPr>
        <p:spPr>
          <a:xfrm>
            <a:off x="487822" y="942764"/>
            <a:ext cx="11031078"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400">
                <a:solidFill>
                  <a:srgbClr val="0E7C7F"/>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095534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94"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w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4.w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6.wmf"/><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7.wmf"/><Relationship Id="rId4" Type="http://schemas.openxmlformats.org/officeDocument/2006/relationships/oleObject" Target="../embeddings/oleObject5.bin"/></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0.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oleObject" Target="../embeddings/oleObject8.bin"/><Relationship Id="rId4" Type="http://schemas.openxmlformats.org/officeDocument/2006/relationships/image" Target="../media/image31.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e07a68ec4784bc26687dafddb2b6c304"/><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50531-C081-43DB-966C-A8C144A55E97}"/>
              </a:ext>
            </a:extLst>
          </p:cNvPr>
          <p:cNvSpPr>
            <a:spLocks noGrp="1"/>
          </p:cNvSpPr>
          <p:nvPr>
            <p:ph type="title"/>
          </p:nvPr>
        </p:nvSpPr>
        <p:spPr/>
        <p:txBody>
          <a:bodyPr/>
          <a:lstStyle/>
          <a:p>
            <a:r>
              <a:rPr lang="zh-CN" altLang="en-US" dirty="0"/>
              <a:t>不同编址方式程序实例</a:t>
            </a:r>
          </a:p>
        </p:txBody>
      </p:sp>
      <p:sp>
        <p:nvSpPr>
          <p:cNvPr id="5" name="内容占位符 4">
            <a:extLst>
              <a:ext uri="{FF2B5EF4-FFF2-40B4-BE49-F238E27FC236}">
                <a16:creationId xmlns:a16="http://schemas.microsoft.com/office/drawing/2014/main" id="{2FEAA881-AE25-40FE-84A1-2AADE81EAF3D}"/>
              </a:ext>
            </a:extLst>
          </p:cNvPr>
          <p:cNvSpPr>
            <a:spLocks noGrp="1"/>
          </p:cNvSpPr>
          <p:nvPr>
            <p:ph idx="1"/>
          </p:nvPr>
        </p:nvSpPr>
        <p:spPr>
          <a:xfrm>
            <a:off x="487822" y="942764"/>
            <a:ext cx="11031078" cy="520276"/>
          </a:xfrm>
        </p:spPr>
        <p:txBody>
          <a:bodyPr>
            <a:normAutofit fontScale="70000" lnSpcReduction="20000"/>
          </a:bodyPr>
          <a:lstStyle/>
          <a:p>
            <a:r>
              <a:rPr lang="zh-CN" altLang="en-US" sz="2800" b="1" dirty="0"/>
              <a:t>统一编址：访存指令访问外设，具体访问什么设备取决于内存地址</a:t>
            </a:r>
            <a:endParaRPr lang="en-US" altLang="zh-CN" sz="2800" b="1" dirty="0"/>
          </a:p>
          <a:p>
            <a:endParaRPr lang="zh-CN" altLang="en-US" dirty="0"/>
          </a:p>
        </p:txBody>
      </p:sp>
      <p:pic>
        <p:nvPicPr>
          <p:cNvPr id="6" name="内容占位符 3">
            <a:extLst>
              <a:ext uri="{FF2B5EF4-FFF2-40B4-BE49-F238E27FC236}">
                <a16:creationId xmlns:a16="http://schemas.microsoft.com/office/drawing/2014/main" id="{1B576A77-DA6F-4ADC-B564-E356A385EE15}"/>
              </a:ext>
            </a:extLst>
          </p:cNvPr>
          <p:cNvPicPr>
            <a:picLocks noChangeAspect="1"/>
          </p:cNvPicPr>
          <p:nvPr/>
        </p:nvPicPr>
        <p:blipFill>
          <a:blip r:embed="rId2"/>
          <a:stretch>
            <a:fillRect/>
          </a:stretch>
        </p:blipFill>
        <p:spPr>
          <a:xfrm>
            <a:off x="1420609" y="1569530"/>
            <a:ext cx="9103700" cy="2856168"/>
          </a:xfrm>
          <a:prstGeom prst="rect">
            <a:avLst/>
          </a:prstGeom>
        </p:spPr>
      </p:pic>
      <p:pic>
        <p:nvPicPr>
          <p:cNvPr id="28" name="图片 27">
            <a:extLst>
              <a:ext uri="{FF2B5EF4-FFF2-40B4-BE49-F238E27FC236}">
                <a16:creationId xmlns:a16="http://schemas.microsoft.com/office/drawing/2014/main" id="{F815B510-FAC4-4DD0-BE2E-6D7BBDCC35A6}"/>
              </a:ext>
            </a:extLst>
          </p:cNvPr>
          <p:cNvPicPr>
            <a:picLocks noChangeAspect="1"/>
          </p:cNvPicPr>
          <p:nvPr/>
        </p:nvPicPr>
        <p:blipFill>
          <a:blip r:embed="rId3"/>
          <a:stretch>
            <a:fillRect/>
          </a:stretch>
        </p:blipFill>
        <p:spPr>
          <a:xfrm>
            <a:off x="1420609" y="4993661"/>
            <a:ext cx="9103700" cy="1387775"/>
          </a:xfrm>
          <a:prstGeom prst="rect">
            <a:avLst/>
          </a:prstGeom>
        </p:spPr>
      </p:pic>
      <p:sp>
        <p:nvSpPr>
          <p:cNvPr id="29" name="内容占位符 4">
            <a:extLst>
              <a:ext uri="{FF2B5EF4-FFF2-40B4-BE49-F238E27FC236}">
                <a16:creationId xmlns:a16="http://schemas.microsoft.com/office/drawing/2014/main" id="{35E2CC30-EF13-44DC-AD5A-BE46ABE6AAC4}"/>
              </a:ext>
            </a:extLst>
          </p:cNvPr>
          <p:cNvSpPr txBox="1">
            <a:spLocks/>
          </p:cNvSpPr>
          <p:nvPr/>
        </p:nvSpPr>
        <p:spPr>
          <a:xfrm>
            <a:off x="487822" y="4478446"/>
            <a:ext cx="11031078" cy="520276"/>
          </a:xfrm>
          <a:prstGeom prst="rect">
            <a:avLst/>
          </a:prstGeom>
        </p:spPr>
        <p:txBody>
          <a:bodyPr vert="horz" lIns="91440" tIns="45720" rIns="91440" bIns="45720" rtlCol="0">
            <a:normAutofit fontScale="70000" lnSpcReduction="2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t>独立编址：</a:t>
            </a:r>
            <a:r>
              <a:rPr lang="en-US" altLang="zh-CN" sz="2800" b="1" dirty="0"/>
              <a:t>I/O</a:t>
            </a:r>
            <a:r>
              <a:rPr lang="zh-CN" altLang="en-US" sz="2800" b="1" dirty="0"/>
              <a:t>指令访问外设，具体访问什么设备取决于端口地址</a:t>
            </a:r>
            <a:endParaRPr lang="en-US" altLang="zh-CN" sz="2800" b="1" dirty="0"/>
          </a:p>
          <a:p>
            <a:endParaRPr lang="zh-CN" altLang="en-US" dirty="0"/>
          </a:p>
        </p:txBody>
      </p:sp>
      <p:sp>
        <p:nvSpPr>
          <p:cNvPr id="30" name="矩形: 圆角 29">
            <a:extLst>
              <a:ext uri="{FF2B5EF4-FFF2-40B4-BE49-F238E27FC236}">
                <a16:creationId xmlns:a16="http://schemas.microsoft.com/office/drawing/2014/main" id="{CCADBB6A-20D8-4384-BBF9-5F3D76DEB90D}"/>
              </a:ext>
            </a:extLst>
          </p:cNvPr>
          <p:cNvSpPr/>
          <p:nvPr/>
        </p:nvSpPr>
        <p:spPr>
          <a:xfrm>
            <a:off x="6370319" y="3553099"/>
            <a:ext cx="2899955" cy="36368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352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D4FEE-224A-49F5-9DAA-F61638F26B57}"/>
              </a:ext>
            </a:extLst>
          </p:cNvPr>
          <p:cNvSpPr>
            <a:spLocks noGrp="1"/>
          </p:cNvSpPr>
          <p:nvPr>
            <p:ph type="title"/>
          </p:nvPr>
        </p:nvSpPr>
        <p:spPr/>
        <p:txBody>
          <a:bodyPr/>
          <a:lstStyle/>
          <a:p>
            <a:r>
              <a:rPr lang="en-US" altLang="zh-CN" dirty="0"/>
              <a:t>I/O</a:t>
            </a:r>
            <a:r>
              <a:rPr lang="zh-CN" altLang="en-US" dirty="0"/>
              <a:t>接口的软件</a:t>
            </a:r>
          </a:p>
        </p:txBody>
      </p:sp>
      <p:sp>
        <p:nvSpPr>
          <p:cNvPr id="3" name="内容占位符 2">
            <a:extLst>
              <a:ext uri="{FF2B5EF4-FFF2-40B4-BE49-F238E27FC236}">
                <a16:creationId xmlns:a16="http://schemas.microsoft.com/office/drawing/2014/main" id="{2C9BB63D-CC93-49B1-BA86-7B92B85E098F}"/>
              </a:ext>
            </a:extLst>
          </p:cNvPr>
          <p:cNvSpPr>
            <a:spLocks noGrp="1"/>
          </p:cNvSpPr>
          <p:nvPr>
            <p:ph idx="1"/>
          </p:nvPr>
        </p:nvSpPr>
        <p:spPr>
          <a:xfrm>
            <a:off x="487822" y="942763"/>
            <a:ext cx="11031078" cy="5867339"/>
          </a:xfrm>
        </p:spPr>
        <p:txBody>
          <a:bodyPr>
            <a:normAutofit fontScale="85000" lnSpcReduction="10000"/>
          </a:bodyPr>
          <a:lstStyle/>
          <a:p>
            <a:r>
              <a:rPr lang="zh-CN" altLang="en-US" dirty="0"/>
              <a:t>现代计算机中用户必须</a:t>
            </a:r>
            <a:r>
              <a:rPr lang="zh-CN" altLang="en-US" b="1" dirty="0">
                <a:solidFill>
                  <a:srgbClr val="1387B7"/>
                </a:solidFill>
              </a:rPr>
              <a:t>通过操作系统间接访问设备</a:t>
            </a:r>
            <a:r>
              <a:rPr lang="zh-CN" altLang="en-US" dirty="0"/>
              <a:t>，屏蔽设备细节，使用更方便</a:t>
            </a:r>
            <a:endParaRPr lang="en-US" altLang="zh-CN" dirty="0"/>
          </a:p>
          <a:p>
            <a:r>
              <a:rPr lang="zh-CN" altLang="en-US" b="1" dirty="0"/>
              <a:t>与</a:t>
            </a:r>
            <a:r>
              <a:rPr lang="en-US" altLang="zh-CN" b="1" dirty="0"/>
              <a:t>OS</a:t>
            </a:r>
            <a:r>
              <a:rPr lang="zh-CN" altLang="en-US" b="1" dirty="0"/>
              <a:t>无关的</a:t>
            </a:r>
            <a:r>
              <a:rPr lang="en-US" altLang="zh-CN" b="1" dirty="0"/>
              <a:t>I/O</a:t>
            </a:r>
            <a:r>
              <a:rPr lang="zh-CN" altLang="en-US" b="1" dirty="0"/>
              <a:t>库  </a:t>
            </a:r>
            <a:r>
              <a:rPr lang="en-US" altLang="zh-CN" b="1" dirty="0"/>
              <a:t>(</a:t>
            </a:r>
            <a:r>
              <a:rPr lang="zh-CN" altLang="en-US" b="1" dirty="0"/>
              <a:t>用户态</a:t>
            </a:r>
            <a:r>
              <a:rPr lang="en-US" altLang="zh-CN" b="1" dirty="0"/>
              <a:t>)</a:t>
            </a:r>
          </a:p>
          <a:p>
            <a:pPr marL="457200" lvl="1" indent="0">
              <a:buNone/>
            </a:pPr>
            <a:r>
              <a:rPr lang="zh-CN" altLang="en-US" sz="2100" dirty="0"/>
              <a:t>如</a:t>
            </a:r>
            <a:r>
              <a:rPr lang="en-US" altLang="zh-CN" sz="2100" dirty="0"/>
              <a:t>C</a:t>
            </a:r>
            <a:r>
              <a:rPr lang="zh-CN" altLang="en-US" sz="2100" dirty="0"/>
              <a:t>语言中的标准</a:t>
            </a:r>
            <a:r>
              <a:rPr lang="en-US" altLang="zh-CN" sz="2100" dirty="0"/>
              <a:t>I/O</a:t>
            </a:r>
            <a:r>
              <a:rPr lang="zh-CN" altLang="en-US" sz="2100" dirty="0"/>
              <a:t>库</a:t>
            </a:r>
            <a:r>
              <a:rPr lang="en-US" altLang="zh-CN" sz="2100" dirty="0" err="1"/>
              <a:t>stdio.h</a:t>
            </a:r>
            <a:r>
              <a:rPr lang="zh-CN" altLang="en-US" sz="2100" dirty="0"/>
              <a:t>，</a:t>
            </a:r>
            <a:endParaRPr lang="en-US" altLang="zh-CN" sz="2100" dirty="0"/>
          </a:p>
          <a:p>
            <a:pPr marL="457200" lvl="1" indent="0">
              <a:buNone/>
            </a:pPr>
            <a:r>
              <a:rPr lang="en-US" altLang="zh-CN" sz="2100" dirty="0" err="1"/>
              <a:t>printf</a:t>
            </a:r>
            <a:r>
              <a:rPr lang="zh-CN" altLang="en-US" sz="2100" dirty="0"/>
              <a:t>、</a:t>
            </a:r>
            <a:r>
              <a:rPr lang="en-US" altLang="zh-CN" sz="2100" dirty="0" err="1"/>
              <a:t>scanf</a:t>
            </a:r>
            <a:r>
              <a:rPr lang="zh-CN" altLang="en-US" sz="2100" dirty="0"/>
              <a:t>、</a:t>
            </a:r>
            <a:r>
              <a:rPr lang="en-US" altLang="zh-CN" sz="2100" dirty="0" err="1"/>
              <a:t>getchar</a:t>
            </a:r>
            <a:r>
              <a:rPr lang="zh-CN" altLang="en-US" sz="2100" dirty="0"/>
              <a:t>、</a:t>
            </a:r>
            <a:r>
              <a:rPr lang="en-US" altLang="zh-CN" sz="2100" dirty="0" err="1"/>
              <a:t>putchar</a:t>
            </a:r>
            <a:r>
              <a:rPr lang="zh-CN" altLang="en-US" sz="2100" dirty="0"/>
              <a:t>、</a:t>
            </a:r>
            <a:r>
              <a:rPr lang="en-US" altLang="zh-CN" sz="2100" dirty="0" err="1"/>
              <a:t>fopen</a:t>
            </a:r>
            <a:r>
              <a:rPr lang="zh-CN" altLang="en-US" sz="2100" dirty="0"/>
              <a:t>、</a:t>
            </a:r>
            <a:r>
              <a:rPr lang="en-US" altLang="zh-CN" sz="2100" dirty="0" err="1"/>
              <a:t>fseek</a:t>
            </a:r>
            <a:r>
              <a:rPr lang="zh-CN" altLang="en-US" sz="2100" dirty="0"/>
              <a:t>、</a:t>
            </a:r>
            <a:r>
              <a:rPr lang="en-US" altLang="zh-CN" sz="2100" dirty="0" err="1"/>
              <a:t>fread</a:t>
            </a:r>
            <a:r>
              <a:rPr lang="zh-CN" altLang="en-US" sz="2100" dirty="0"/>
              <a:t>、</a:t>
            </a:r>
            <a:r>
              <a:rPr lang="en-US" altLang="zh-CN" sz="2100" dirty="0" err="1"/>
              <a:t>fwrite</a:t>
            </a:r>
            <a:r>
              <a:rPr lang="zh-CN" altLang="en-US" sz="2100" dirty="0"/>
              <a:t>、</a:t>
            </a:r>
            <a:r>
              <a:rPr lang="en-US" altLang="zh-CN" sz="2100" dirty="0" err="1"/>
              <a:t>fclose</a:t>
            </a:r>
            <a:r>
              <a:rPr lang="zh-CN" altLang="en-US" sz="2100" dirty="0"/>
              <a:t>等</a:t>
            </a:r>
            <a:endParaRPr lang="en-US" altLang="zh-CN" sz="2100" dirty="0"/>
          </a:p>
          <a:p>
            <a:pPr marL="457200" lvl="1" indent="0">
              <a:buNone/>
            </a:pPr>
            <a:r>
              <a:rPr lang="zh-CN" altLang="en-US" sz="2100" dirty="0"/>
              <a:t>用户程序主要通过调用</a:t>
            </a:r>
            <a:r>
              <a:rPr lang="en-US" altLang="zh-CN" sz="2100" dirty="0"/>
              <a:t>I/O</a:t>
            </a:r>
            <a:r>
              <a:rPr lang="zh-CN" altLang="en-US" sz="2100" dirty="0"/>
              <a:t>库访问设备，方便程序在不同</a:t>
            </a:r>
            <a:r>
              <a:rPr lang="en-US" altLang="zh-CN" sz="2100" dirty="0"/>
              <a:t>OS</a:t>
            </a:r>
            <a:r>
              <a:rPr lang="zh-CN" altLang="en-US" sz="2100" dirty="0"/>
              <a:t>间移植</a:t>
            </a:r>
            <a:endParaRPr lang="en-US" altLang="zh-CN" sz="2100" dirty="0"/>
          </a:p>
          <a:p>
            <a:r>
              <a:rPr lang="zh-CN" altLang="en-US" b="1" dirty="0"/>
              <a:t>与设备无关的</a:t>
            </a:r>
            <a:r>
              <a:rPr lang="en-US" altLang="zh-CN" b="1" dirty="0"/>
              <a:t>OS</a:t>
            </a:r>
            <a:r>
              <a:rPr lang="zh-CN" altLang="en-US" b="1" dirty="0"/>
              <a:t>调用库  （内核态）</a:t>
            </a:r>
            <a:endParaRPr lang="en-US" altLang="zh-CN" b="1" dirty="0"/>
          </a:p>
          <a:p>
            <a:pPr marL="457200" lvl="1" indent="0">
              <a:buNone/>
            </a:pPr>
            <a:r>
              <a:rPr lang="en-US" altLang="zh-CN" sz="2100" dirty="0"/>
              <a:t>open</a:t>
            </a:r>
            <a:r>
              <a:rPr lang="zh-CN" altLang="en-US" sz="2100" dirty="0"/>
              <a:t>、</a:t>
            </a:r>
            <a:r>
              <a:rPr lang="en-US" altLang="zh-CN" sz="2100" dirty="0"/>
              <a:t>read</a:t>
            </a:r>
            <a:r>
              <a:rPr lang="zh-CN" altLang="en-US" sz="2100" dirty="0"/>
              <a:t>、</a:t>
            </a:r>
            <a:r>
              <a:rPr lang="en-US" altLang="zh-CN" sz="2100" dirty="0"/>
              <a:t>write</a:t>
            </a:r>
            <a:r>
              <a:rPr lang="zh-CN" altLang="en-US" sz="2100" dirty="0"/>
              <a:t>、</a:t>
            </a:r>
            <a:r>
              <a:rPr lang="en-US" altLang="zh-CN" sz="2100" dirty="0"/>
              <a:t>seek</a:t>
            </a:r>
            <a:r>
              <a:rPr lang="zh-CN" altLang="en-US" sz="2100" dirty="0"/>
              <a:t>、</a:t>
            </a:r>
            <a:r>
              <a:rPr lang="en-US" altLang="zh-CN" sz="2100" dirty="0" err="1"/>
              <a:t>ioctl</a:t>
            </a:r>
            <a:r>
              <a:rPr lang="zh-CN" altLang="en-US" sz="2100" dirty="0"/>
              <a:t>、</a:t>
            </a:r>
            <a:r>
              <a:rPr lang="en-US" altLang="zh-CN" sz="2100" dirty="0"/>
              <a:t>close</a:t>
            </a:r>
          </a:p>
          <a:p>
            <a:r>
              <a:rPr lang="zh-CN" altLang="en-US" b="1" dirty="0"/>
              <a:t>独立的设备驱动程序（内核态）</a:t>
            </a:r>
            <a:endParaRPr lang="en-US" altLang="zh-CN" b="1" dirty="0"/>
          </a:p>
          <a:p>
            <a:pPr marL="457200" lvl="1" indent="0">
              <a:buNone/>
            </a:pPr>
            <a:r>
              <a:rPr lang="zh-CN" altLang="en-US" sz="2100" dirty="0"/>
              <a:t>设备驱动程序是与设备相关的</a:t>
            </a:r>
            <a:r>
              <a:rPr lang="en-US" altLang="zh-CN" sz="2100" dirty="0"/>
              <a:t>I/O</a:t>
            </a:r>
            <a:r>
              <a:rPr lang="zh-CN" altLang="en-US" sz="2100" dirty="0"/>
              <a:t>软件部分</a:t>
            </a:r>
            <a:endParaRPr lang="en-US" altLang="zh-CN" sz="2100" dirty="0"/>
          </a:p>
          <a:p>
            <a:pPr marL="457200" lvl="1" indent="0">
              <a:buNone/>
            </a:pPr>
            <a:r>
              <a:rPr lang="zh-CN" altLang="en-US" sz="2100" dirty="0"/>
              <a:t>不同设备对应不同的驱动程序</a:t>
            </a:r>
            <a:endParaRPr lang="en-US" altLang="zh-CN" sz="2100" dirty="0"/>
          </a:p>
          <a:p>
            <a:pPr marL="457200" lvl="1" indent="0">
              <a:buNone/>
            </a:pPr>
            <a:r>
              <a:rPr lang="zh-CN" altLang="en-US" sz="2100" dirty="0"/>
              <a:t>遵循具体设备的</a:t>
            </a:r>
            <a:r>
              <a:rPr lang="en-US" altLang="zh-CN" sz="2100" dirty="0"/>
              <a:t>I/O</a:t>
            </a:r>
            <a:r>
              <a:rPr lang="zh-CN" altLang="en-US" sz="2100" dirty="0"/>
              <a:t>接口约定，包含设备接口细节</a:t>
            </a:r>
          </a:p>
          <a:p>
            <a:endParaRPr lang="zh-CN" altLang="en-US" dirty="0"/>
          </a:p>
        </p:txBody>
      </p:sp>
      <p:pic>
        <p:nvPicPr>
          <p:cNvPr id="6" name="图片 5">
            <a:extLst>
              <a:ext uri="{FF2B5EF4-FFF2-40B4-BE49-F238E27FC236}">
                <a16:creationId xmlns:a16="http://schemas.microsoft.com/office/drawing/2014/main" id="{9A57FC9B-300D-4565-916A-240C0D7255A3}"/>
              </a:ext>
            </a:extLst>
          </p:cNvPr>
          <p:cNvPicPr>
            <a:picLocks noChangeAspect="1"/>
          </p:cNvPicPr>
          <p:nvPr/>
        </p:nvPicPr>
        <p:blipFill>
          <a:blip r:embed="rId2"/>
          <a:stretch>
            <a:fillRect/>
          </a:stretch>
        </p:blipFill>
        <p:spPr>
          <a:xfrm>
            <a:off x="7802445" y="3634769"/>
            <a:ext cx="3549178" cy="2739905"/>
          </a:xfrm>
          <a:prstGeom prst="rect">
            <a:avLst/>
          </a:prstGeom>
        </p:spPr>
      </p:pic>
    </p:spTree>
    <p:extLst>
      <p:ext uri="{BB962C8B-B14F-4D97-AF65-F5344CB8AC3E}">
        <p14:creationId xmlns:p14="http://schemas.microsoft.com/office/powerpoint/2010/main" val="331503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FF6E0-7EFF-4B9D-B125-C498F7948287}"/>
              </a:ext>
            </a:extLst>
          </p:cNvPr>
          <p:cNvSpPr>
            <a:spLocks noGrp="1"/>
          </p:cNvSpPr>
          <p:nvPr>
            <p:ph type="title"/>
          </p:nvPr>
        </p:nvSpPr>
        <p:spPr/>
        <p:txBody>
          <a:bodyPr/>
          <a:lstStyle/>
          <a:p>
            <a:r>
              <a:rPr lang="en-US" altLang="zh-CN" dirty="0"/>
              <a:t>I/O</a:t>
            </a:r>
            <a:r>
              <a:rPr lang="zh-CN" altLang="en-US" dirty="0"/>
              <a:t>接口分类</a:t>
            </a:r>
          </a:p>
        </p:txBody>
      </p:sp>
      <p:sp>
        <p:nvSpPr>
          <p:cNvPr id="3" name="内容占位符 2">
            <a:extLst>
              <a:ext uri="{FF2B5EF4-FFF2-40B4-BE49-F238E27FC236}">
                <a16:creationId xmlns:a16="http://schemas.microsoft.com/office/drawing/2014/main" id="{90C5095D-98FA-40B9-A1B5-F5A0379F69F1}"/>
              </a:ext>
            </a:extLst>
          </p:cNvPr>
          <p:cNvSpPr>
            <a:spLocks noGrp="1"/>
          </p:cNvSpPr>
          <p:nvPr>
            <p:ph idx="1"/>
          </p:nvPr>
        </p:nvSpPr>
        <p:spPr/>
        <p:txBody>
          <a:bodyPr>
            <a:normAutofit/>
          </a:bodyPr>
          <a:lstStyle/>
          <a:p>
            <a:pPr lvl="0"/>
            <a:r>
              <a:rPr lang="zh-CN" altLang="zh-CN" dirty="0"/>
              <a:t>按数据传送方式</a:t>
            </a:r>
            <a:endParaRPr lang="en-US" altLang="zh-CN" dirty="0"/>
          </a:p>
          <a:p>
            <a:pPr lvl="1"/>
            <a:r>
              <a:rPr lang="zh-CN" altLang="zh-CN" dirty="0"/>
              <a:t>并行</a:t>
            </a:r>
            <a:r>
              <a:rPr lang="zh-CN" altLang="en-US" dirty="0"/>
              <a:t>、</a:t>
            </a:r>
            <a:r>
              <a:rPr lang="zh-CN" altLang="zh-CN" dirty="0"/>
              <a:t>串行接口</a:t>
            </a:r>
          </a:p>
          <a:p>
            <a:pPr lvl="0"/>
            <a:r>
              <a:rPr lang="zh-CN" altLang="zh-CN" dirty="0"/>
              <a:t>按接口的灵活性</a:t>
            </a:r>
            <a:endParaRPr lang="en-US" altLang="zh-CN" dirty="0"/>
          </a:p>
          <a:p>
            <a:pPr lvl="1"/>
            <a:r>
              <a:rPr lang="zh-CN" altLang="zh-CN" dirty="0"/>
              <a:t>可编程接口</a:t>
            </a:r>
            <a:r>
              <a:rPr lang="zh-CN" altLang="en-US" dirty="0"/>
              <a:t>、</a:t>
            </a:r>
            <a:r>
              <a:rPr lang="zh-CN" altLang="zh-CN" dirty="0"/>
              <a:t>不可编程接口</a:t>
            </a:r>
          </a:p>
          <a:p>
            <a:r>
              <a:rPr lang="zh-CN" altLang="zh-CN" dirty="0"/>
              <a:t>按通用性</a:t>
            </a:r>
            <a:r>
              <a:rPr lang="zh-CN" altLang="en-US" dirty="0"/>
              <a:t>： </a:t>
            </a:r>
            <a:r>
              <a:rPr lang="zh-CN" altLang="zh-CN" dirty="0">
                <a:solidFill>
                  <a:srgbClr val="C00000"/>
                </a:solidFill>
              </a:rPr>
              <a:t>通用</a:t>
            </a:r>
            <a:r>
              <a:rPr lang="zh-CN" altLang="en-US" dirty="0">
                <a:solidFill>
                  <a:srgbClr val="C00000"/>
                </a:solidFill>
              </a:rPr>
              <a:t>、</a:t>
            </a:r>
            <a:r>
              <a:rPr lang="zh-CN" altLang="zh-CN" dirty="0">
                <a:solidFill>
                  <a:srgbClr val="C00000"/>
                </a:solidFill>
              </a:rPr>
              <a:t>专用接口</a:t>
            </a:r>
            <a:endParaRPr lang="en-US" altLang="zh-CN" dirty="0"/>
          </a:p>
          <a:p>
            <a:pPr lvl="0"/>
            <a:r>
              <a:rPr lang="zh-CN" altLang="zh-CN" dirty="0"/>
              <a:t>按总线传输的通信方式</a:t>
            </a:r>
            <a:r>
              <a:rPr lang="zh-CN" altLang="en-US" dirty="0"/>
              <a:t>：</a:t>
            </a:r>
            <a:r>
              <a:rPr lang="zh-CN" altLang="zh-CN" dirty="0">
                <a:solidFill>
                  <a:srgbClr val="C00000"/>
                </a:solidFill>
              </a:rPr>
              <a:t>同步</a:t>
            </a:r>
            <a:r>
              <a:rPr lang="zh-CN" altLang="en-US" dirty="0">
                <a:solidFill>
                  <a:srgbClr val="C00000"/>
                </a:solidFill>
              </a:rPr>
              <a:t>、</a:t>
            </a:r>
            <a:r>
              <a:rPr lang="zh-CN" altLang="zh-CN" dirty="0">
                <a:solidFill>
                  <a:srgbClr val="C00000"/>
                </a:solidFill>
              </a:rPr>
              <a:t>异步接口</a:t>
            </a:r>
          </a:p>
          <a:p>
            <a:pPr lvl="0"/>
            <a:r>
              <a:rPr lang="zh-CN" altLang="zh-CN" dirty="0"/>
              <a:t>按访问外设的方式</a:t>
            </a:r>
            <a:endParaRPr lang="en-US" altLang="zh-CN" dirty="0"/>
          </a:p>
          <a:p>
            <a:pPr lvl="1"/>
            <a:r>
              <a:rPr lang="zh-CN" altLang="zh-CN" dirty="0"/>
              <a:t>直接传送方式、程序控制方式、程序中断方式、</a:t>
            </a:r>
            <a:r>
              <a:rPr lang="en-US" altLang="zh-CN" dirty="0"/>
              <a:t>DMA</a:t>
            </a:r>
            <a:r>
              <a:rPr lang="zh-CN" altLang="zh-CN" dirty="0"/>
              <a:t>及通道处理机接口</a:t>
            </a:r>
          </a:p>
          <a:p>
            <a:endParaRPr lang="zh-CN" altLang="en-US" dirty="0"/>
          </a:p>
        </p:txBody>
      </p:sp>
    </p:spTree>
    <p:extLst>
      <p:ext uri="{BB962C8B-B14F-4D97-AF65-F5344CB8AC3E}">
        <p14:creationId xmlns:p14="http://schemas.microsoft.com/office/powerpoint/2010/main" val="335074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dirty="0"/>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r>
              <a:rPr lang="en-US" altLang="zh-CN" b="1" dirty="0">
                <a:solidFill>
                  <a:srgbClr val="C00000"/>
                </a:solidFill>
                <a:effectLst>
                  <a:outerShdw blurRad="38100" dist="38100" dir="2700000" algn="tl">
                    <a:srgbClr val="000000">
                      <a:alpha val="43137"/>
                    </a:srgbClr>
                  </a:outerShdw>
                </a:effectLst>
              </a:rPr>
              <a:t>9.3 </a:t>
            </a:r>
            <a:r>
              <a:rPr lang="zh-CN" altLang="en-US" b="1" dirty="0">
                <a:solidFill>
                  <a:srgbClr val="C00000"/>
                </a:solidFill>
                <a:effectLst>
                  <a:outerShdw blurRad="38100" dist="38100" dir="2700000" algn="tl">
                    <a:srgbClr val="000000">
                      <a:alpha val="43137"/>
                    </a:srgbClr>
                  </a:outerShdw>
                </a:effectLst>
              </a:rPr>
              <a:t>数据传送控制方式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t>9.6 DMA</a:t>
            </a:r>
            <a:r>
              <a:rPr lang="zh-CN" altLang="en-US" b="1" dirty="0"/>
              <a:t>方式</a:t>
            </a:r>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00679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矩形 2"/>
          <p:cNvSpPr>
            <a:spLocks noGrp="1" noChangeArrowheads="1"/>
          </p:cNvSpPr>
          <p:nvPr>
            <p:ph type="title"/>
          </p:nvPr>
        </p:nvSpPr>
        <p:spPr/>
        <p:txBody>
          <a:bodyPr/>
          <a:lstStyle/>
          <a:p>
            <a:pPr eaLnBrk="1" hangingPunct="1"/>
            <a:r>
              <a:rPr lang="zh-CN" altLang="en-US" dirty="0"/>
              <a:t>数据传输控制方式</a:t>
            </a:r>
          </a:p>
        </p:txBody>
      </p:sp>
      <p:sp>
        <p:nvSpPr>
          <p:cNvPr id="31748" name="矩形 3"/>
          <p:cNvSpPr>
            <a:spLocks noGrp="1" noChangeArrowheads="1"/>
          </p:cNvSpPr>
          <p:nvPr>
            <p:ph type="body" idx="1"/>
          </p:nvPr>
        </p:nvSpPr>
        <p:spPr/>
        <p:txBody>
          <a:bodyPr/>
          <a:lstStyle/>
          <a:p>
            <a:pPr eaLnBrk="1" hangingPunct="1"/>
            <a:r>
              <a:rPr lang="zh-CN" altLang="en-US" b="1" dirty="0">
                <a:solidFill>
                  <a:srgbClr val="C00000"/>
                </a:solidFill>
                <a:effectLst>
                  <a:outerShdw blurRad="38100" dist="38100" dir="2700000" algn="tl">
                    <a:srgbClr val="000000">
                      <a:alpha val="43137"/>
                    </a:srgbClr>
                  </a:outerShdw>
                </a:effectLst>
              </a:rPr>
              <a:t>程序查询方式</a:t>
            </a:r>
          </a:p>
          <a:p>
            <a:pPr eaLnBrk="1" hangingPunct="1"/>
            <a:r>
              <a:rPr lang="zh-CN" altLang="en-US" b="1" dirty="0"/>
              <a:t>程序中断方式</a:t>
            </a:r>
          </a:p>
          <a:p>
            <a:pPr eaLnBrk="1" hangingPunct="1"/>
            <a:r>
              <a:rPr lang="zh-CN" altLang="en-US" b="1" dirty="0"/>
              <a:t>直接内存访问方式</a:t>
            </a:r>
          </a:p>
          <a:p>
            <a:pPr eaLnBrk="1" hangingPunct="1"/>
            <a:r>
              <a:rPr lang="zh-CN" altLang="en-US" b="1" dirty="0"/>
              <a:t>通道方式</a:t>
            </a:r>
          </a:p>
          <a:p>
            <a:pPr eaLnBrk="1" hangingPunct="1"/>
            <a:r>
              <a:rPr lang="zh-CN" altLang="en-US" b="1" dirty="0"/>
              <a:t>外围处理机方式</a:t>
            </a:r>
          </a:p>
        </p:txBody>
      </p:sp>
    </p:spTree>
    <p:extLst>
      <p:ext uri="{BB962C8B-B14F-4D97-AF65-F5344CB8AC3E}">
        <p14:creationId xmlns:p14="http://schemas.microsoft.com/office/powerpoint/2010/main" val="558501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9F744-DEE0-492B-852E-49864D0D7D74}"/>
              </a:ext>
            </a:extLst>
          </p:cNvPr>
          <p:cNvSpPr>
            <a:spLocks noGrp="1"/>
          </p:cNvSpPr>
          <p:nvPr>
            <p:ph type="title"/>
          </p:nvPr>
        </p:nvSpPr>
        <p:spPr/>
        <p:txBody>
          <a:bodyPr/>
          <a:lstStyle/>
          <a:p>
            <a:r>
              <a:rPr lang="zh-CN" altLang="en-US" dirty="0"/>
              <a:t>简单设备查询流程</a:t>
            </a:r>
          </a:p>
        </p:txBody>
      </p:sp>
      <p:pic>
        <p:nvPicPr>
          <p:cNvPr id="4" name="内容占位符 3">
            <a:extLst>
              <a:ext uri="{FF2B5EF4-FFF2-40B4-BE49-F238E27FC236}">
                <a16:creationId xmlns:a16="http://schemas.microsoft.com/office/drawing/2014/main" id="{B336510A-5F34-4899-9DEB-CD0FE86E846B}"/>
              </a:ext>
            </a:extLst>
          </p:cNvPr>
          <p:cNvPicPr>
            <a:picLocks noGrp="1" noChangeAspect="1"/>
          </p:cNvPicPr>
          <p:nvPr>
            <p:ph idx="1"/>
          </p:nvPr>
        </p:nvPicPr>
        <p:blipFill>
          <a:blip r:embed="rId2"/>
          <a:stretch>
            <a:fillRect/>
          </a:stretch>
        </p:blipFill>
        <p:spPr>
          <a:xfrm>
            <a:off x="1413235" y="912495"/>
            <a:ext cx="9435198" cy="5637213"/>
          </a:xfrm>
          <a:prstGeom prst="rect">
            <a:avLst/>
          </a:prstGeom>
        </p:spPr>
      </p:pic>
    </p:spTree>
    <p:extLst>
      <p:ext uri="{BB962C8B-B14F-4D97-AF65-F5344CB8AC3E}">
        <p14:creationId xmlns:p14="http://schemas.microsoft.com/office/powerpoint/2010/main" val="171653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54897-40E0-431B-9EA7-5FCB182E5DC0}"/>
              </a:ext>
            </a:extLst>
          </p:cNvPr>
          <p:cNvSpPr>
            <a:spLocks noGrp="1"/>
          </p:cNvSpPr>
          <p:nvPr>
            <p:ph type="title"/>
          </p:nvPr>
        </p:nvSpPr>
        <p:spPr/>
        <p:txBody>
          <a:bodyPr/>
          <a:lstStyle/>
          <a:p>
            <a:r>
              <a:rPr lang="zh-CN" altLang="en-US" dirty="0"/>
              <a:t>复杂设备查询流程</a:t>
            </a:r>
          </a:p>
        </p:txBody>
      </p:sp>
      <p:pic>
        <p:nvPicPr>
          <p:cNvPr id="4" name="内容占位符 3">
            <a:extLst>
              <a:ext uri="{FF2B5EF4-FFF2-40B4-BE49-F238E27FC236}">
                <a16:creationId xmlns:a16="http://schemas.microsoft.com/office/drawing/2014/main" id="{FDF6F03A-C206-439F-8D1C-D8D01BA75606}"/>
              </a:ext>
            </a:extLst>
          </p:cNvPr>
          <p:cNvPicPr>
            <a:picLocks noGrp="1" noChangeAspect="1"/>
          </p:cNvPicPr>
          <p:nvPr>
            <p:ph idx="1"/>
          </p:nvPr>
        </p:nvPicPr>
        <p:blipFill>
          <a:blip r:embed="rId2"/>
          <a:stretch>
            <a:fillRect/>
          </a:stretch>
        </p:blipFill>
        <p:spPr>
          <a:xfrm>
            <a:off x="1323703" y="815181"/>
            <a:ext cx="9881898" cy="5477623"/>
          </a:xfrm>
          <a:prstGeom prst="rect">
            <a:avLst/>
          </a:prstGeom>
        </p:spPr>
      </p:pic>
    </p:spTree>
    <p:extLst>
      <p:ext uri="{BB962C8B-B14F-4D97-AF65-F5344CB8AC3E}">
        <p14:creationId xmlns:p14="http://schemas.microsoft.com/office/powerpoint/2010/main" val="276670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302324" y="3959821"/>
            <a:ext cx="9434562" cy="1608460"/>
            <a:chOff x="1302324" y="4026496"/>
            <a:chExt cx="9434562" cy="1608460"/>
          </a:xfrm>
        </p:grpSpPr>
        <p:sp>
          <p:nvSpPr>
            <p:cNvPr id="226" name="文本框 225"/>
            <p:cNvSpPr txBox="1"/>
            <p:nvPr/>
          </p:nvSpPr>
          <p:spPr>
            <a:xfrm>
              <a:off x="9418093" y="5175872"/>
              <a:ext cx="1318793"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定时查询</a:t>
              </a:r>
            </a:p>
          </p:txBody>
        </p:sp>
        <p:cxnSp>
          <p:nvCxnSpPr>
            <p:cNvPr id="182" name="直接连接符 181"/>
            <p:cNvCxnSpPr/>
            <p:nvPr/>
          </p:nvCxnSpPr>
          <p:spPr>
            <a:xfrm>
              <a:off x="1801089" y="5545378"/>
              <a:ext cx="8774546"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847272" y="4603269"/>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2965438" y="4603269"/>
              <a:ext cx="1043142"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88" name="文本框 187"/>
            <p:cNvSpPr txBox="1"/>
            <p:nvPr/>
          </p:nvSpPr>
          <p:spPr>
            <a:xfrm>
              <a:off x="1330032" y="4457576"/>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sp>
          <p:nvSpPr>
            <p:cNvPr id="197" name="文本框 196"/>
            <p:cNvSpPr txBox="1"/>
            <p:nvPr/>
          </p:nvSpPr>
          <p:spPr>
            <a:xfrm>
              <a:off x="2750692" y="4026496"/>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p>
            <a:p>
              <a:pPr algn="ctr"/>
              <a:r>
                <a:rPr lang="zh-CN" altLang="en-US" sz="1400">
                  <a:latin typeface="宋体" panose="02010600030101010101" pitchFamily="2" charset="-122"/>
                  <a:ea typeface="宋体" panose="02010600030101010101" pitchFamily="2" charset="-122"/>
                </a:rPr>
                <a:t>发送命令参数</a:t>
              </a:r>
            </a:p>
          </p:txBody>
        </p:sp>
        <p:sp>
          <p:nvSpPr>
            <p:cNvPr id="204" name="文本框 203"/>
            <p:cNvSpPr txBox="1"/>
            <p:nvPr/>
          </p:nvSpPr>
          <p:spPr>
            <a:xfrm>
              <a:off x="1791915" y="4241786"/>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199" name="文本框 198"/>
            <p:cNvSpPr txBox="1"/>
            <p:nvPr/>
          </p:nvSpPr>
          <p:spPr>
            <a:xfrm>
              <a:off x="1302324" y="5357957"/>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p>
          </p:txBody>
        </p:sp>
      </p:grpSp>
      <p:cxnSp>
        <p:nvCxnSpPr>
          <p:cNvPr id="78" name="直接连接符 77"/>
          <p:cNvCxnSpPr/>
          <p:nvPr/>
        </p:nvCxnSpPr>
        <p:spPr>
          <a:xfrm>
            <a:off x="1801089" y="3219554"/>
            <a:ext cx="8774546"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a:off x="1847272" y="2277445"/>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a:off x="2965438" y="2277445"/>
            <a:ext cx="1043142"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1" name="文本框 80"/>
          <p:cNvSpPr txBox="1"/>
          <p:nvPr/>
        </p:nvSpPr>
        <p:spPr>
          <a:xfrm>
            <a:off x="1330032" y="2131752"/>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4046564" y="1769497"/>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flipV="1">
            <a:off x="6475585" y="2307672"/>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046564" y="2326721"/>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3" name="文本框 92"/>
          <p:cNvSpPr txBox="1"/>
          <p:nvPr/>
        </p:nvSpPr>
        <p:spPr>
          <a:xfrm>
            <a:off x="2750692" y="1700672"/>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p>
          <a:p>
            <a:pPr algn="ctr"/>
            <a:r>
              <a:rPr lang="zh-CN" altLang="en-US" sz="1400">
                <a:latin typeface="宋体" panose="02010600030101010101" pitchFamily="2" charset="-122"/>
                <a:ea typeface="宋体" panose="02010600030101010101" pitchFamily="2" charset="-122"/>
              </a:rPr>
              <a:t>发送命令参数</a:t>
            </a:r>
          </a:p>
        </p:txBody>
      </p:sp>
      <p:sp>
        <p:nvSpPr>
          <p:cNvPr id="98" name="文本框 97"/>
          <p:cNvSpPr txBox="1"/>
          <p:nvPr/>
        </p:nvSpPr>
        <p:spPr>
          <a:xfrm>
            <a:off x="8309499" y="1915962"/>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p>
        </p:txBody>
      </p:sp>
      <p:grpSp>
        <p:nvGrpSpPr>
          <p:cNvPr id="3" name="组合 2"/>
          <p:cNvGrpSpPr/>
          <p:nvPr/>
        </p:nvGrpSpPr>
        <p:grpSpPr>
          <a:xfrm>
            <a:off x="4071964" y="1915962"/>
            <a:ext cx="2403621" cy="361483"/>
            <a:chOff x="4071964" y="1982637"/>
            <a:chExt cx="2403621" cy="361483"/>
          </a:xfrm>
        </p:grpSpPr>
        <p:cxnSp>
          <p:nvCxnSpPr>
            <p:cNvPr id="83" name="直接连接符 82"/>
            <p:cNvCxnSpPr/>
            <p:nvPr/>
          </p:nvCxnSpPr>
          <p:spPr>
            <a:xfrm>
              <a:off x="4084113" y="2344120"/>
              <a:ext cx="2377806"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99" name="文本框 98"/>
            <p:cNvSpPr txBox="1"/>
            <p:nvPr/>
          </p:nvSpPr>
          <p:spPr>
            <a:xfrm>
              <a:off x="4071964" y="1982637"/>
              <a:ext cx="240362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轮询等待</a:t>
              </a:r>
              <a:r>
                <a:rPr lang="en-US" altLang="zh-CN" sz="1400">
                  <a:latin typeface="宋体" panose="02010600030101010101" pitchFamily="2" charset="-122"/>
                  <a:ea typeface="宋体" panose="02010600030101010101" pitchFamily="2" charset="-122"/>
                </a:rPr>
                <a:t>(busy-waiting)</a:t>
              </a:r>
              <a:endParaRPr lang="zh-CN" altLang="en-US" sz="1400">
                <a:latin typeface="宋体" panose="02010600030101010101" pitchFamily="2" charset="-122"/>
                <a:ea typeface="宋体" panose="02010600030101010101" pitchFamily="2" charset="-122"/>
              </a:endParaRPr>
            </a:p>
          </p:txBody>
        </p:sp>
      </p:grpSp>
      <p:grpSp>
        <p:nvGrpSpPr>
          <p:cNvPr id="5" name="组合 4"/>
          <p:cNvGrpSpPr/>
          <p:nvPr/>
        </p:nvGrpSpPr>
        <p:grpSpPr>
          <a:xfrm>
            <a:off x="6228985" y="1915962"/>
            <a:ext cx="1448563" cy="361483"/>
            <a:chOff x="6228985" y="1982637"/>
            <a:chExt cx="1448563" cy="361483"/>
          </a:xfrm>
        </p:grpSpPr>
        <p:cxnSp>
          <p:nvCxnSpPr>
            <p:cNvPr id="84" name="直接连接符 83"/>
            <p:cNvCxnSpPr/>
            <p:nvPr/>
          </p:nvCxnSpPr>
          <p:spPr>
            <a:xfrm>
              <a:off x="6475153" y="2344120"/>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0" name="文本框 99"/>
            <p:cNvSpPr txBox="1"/>
            <p:nvPr/>
          </p:nvSpPr>
          <p:spPr>
            <a:xfrm>
              <a:off x="6228985" y="1982637"/>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p>
          </p:txBody>
        </p:sp>
      </p:grpSp>
      <p:sp>
        <p:nvSpPr>
          <p:cNvPr id="102" name="文本框 101"/>
          <p:cNvSpPr txBox="1"/>
          <p:nvPr/>
        </p:nvSpPr>
        <p:spPr>
          <a:xfrm>
            <a:off x="1791915" y="1915962"/>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p>
        </p:txBody>
      </p:sp>
      <p:sp>
        <p:nvSpPr>
          <p:cNvPr id="227" name="文本框 226"/>
          <p:cNvSpPr txBox="1"/>
          <p:nvPr/>
        </p:nvSpPr>
        <p:spPr>
          <a:xfrm>
            <a:off x="9418093" y="2849997"/>
            <a:ext cx="1318793"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独占查询</a:t>
            </a:r>
          </a:p>
        </p:txBody>
      </p:sp>
      <p:sp>
        <p:nvSpPr>
          <p:cNvPr id="103" name="文本框 102"/>
          <p:cNvSpPr txBox="1"/>
          <p:nvPr/>
        </p:nvSpPr>
        <p:spPr>
          <a:xfrm>
            <a:off x="1302324" y="3032133"/>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p>
        </p:txBody>
      </p:sp>
      <p:grpSp>
        <p:nvGrpSpPr>
          <p:cNvPr id="4" name="组合 3"/>
          <p:cNvGrpSpPr/>
          <p:nvPr/>
        </p:nvGrpSpPr>
        <p:grpSpPr>
          <a:xfrm>
            <a:off x="6011451" y="1448839"/>
            <a:ext cx="937792" cy="800856"/>
            <a:chOff x="6011451" y="1515514"/>
            <a:chExt cx="937792" cy="800856"/>
          </a:xfrm>
        </p:grpSpPr>
        <p:sp>
          <p:nvSpPr>
            <p:cNvPr id="89" name="文本框 88"/>
            <p:cNvSpPr txBox="1"/>
            <p:nvPr/>
          </p:nvSpPr>
          <p:spPr>
            <a:xfrm>
              <a:off x="6011451" y="1515514"/>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设备就绪</a:t>
              </a: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cxnSp>
          <p:nvCxnSpPr>
            <p:cNvPr id="117" name="直接连接符 116"/>
            <p:cNvCxnSpPr/>
            <p:nvPr/>
          </p:nvCxnSpPr>
          <p:spPr>
            <a:xfrm>
              <a:off x="6469528" y="1836171"/>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 name="组合 1"/>
          <p:cNvGrpSpPr/>
          <p:nvPr/>
        </p:nvGrpSpPr>
        <p:grpSpPr>
          <a:xfrm>
            <a:off x="4046565" y="2875162"/>
            <a:ext cx="2415354" cy="343984"/>
            <a:chOff x="4046565" y="2941837"/>
            <a:chExt cx="2415354" cy="343984"/>
          </a:xfrm>
        </p:grpSpPr>
        <p:sp>
          <p:nvSpPr>
            <p:cNvPr id="90" name="文本框 89"/>
            <p:cNvSpPr txBox="1"/>
            <p:nvPr/>
          </p:nvSpPr>
          <p:spPr>
            <a:xfrm>
              <a:off x="4046565" y="2941837"/>
              <a:ext cx="2415354"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p>
          </p:txBody>
        </p:sp>
        <p:cxnSp>
          <p:nvCxnSpPr>
            <p:cNvPr id="217" name="直接连接符 216"/>
            <p:cNvCxnSpPr/>
            <p:nvPr/>
          </p:nvCxnSpPr>
          <p:spPr>
            <a:xfrm>
              <a:off x="4071964" y="3285821"/>
              <a:ext cx="2389955"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5978107" y="3755322"/>
            <a:ext cx="937792" cy="753522"/>
            <a:chOff x="5978107" y="3821997"/>
            <a:chExt cx="937792" cy="753522"/>
          </a:xfrm>
        </p:grpSpPr>
        <p:cxnSp>
          <p:nvCxnSpPr>
            <p:cNvPr id="218" name="直接连接符 217"/>
            <p:cNvCxnSpPr/>
            <p:nvPr/>
          </p:nvCxnSpPr>
          <p:spPr>
            <a:xfrm>
              <a:off x="6480391" y="409532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9" name="文本框 218"/>
            <p:cNvSpPr txBox="1"/>
            <p:nvPr/>
          </p:nvSpPr>
          <p:spPr>
            <a:xfrm>
              <a:off x="5978107" y="3821997"/>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dirty="0">
                  <a:latin typeface="宋体" panose="02010600030101010101" pitchFamily="2" charset="-122"/>
                  <a:ea typeface="宋体" panose="02010600030101010101" pitchFamily="2" charset="-122"/>
                </a:rPr>
                <a:t>设备就绪</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pSp>
      <p:cxnSp>
        <p:nvCxnSpPr>
          <p:cNvPr id="220" name="直接连接符 219"/>
          <p:cNvCxnSpPr/>
          <p:nvPr/>
        </p:nvCxnSpPr>
        <p:spPr>
          <a:xfrm flipV="1">
            <a:off x="6480347" y="4587048"/>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 name="组合 5"/>
          <p:cNvGrpSpPr/>
          <p:nvPr/>
        </p:nvGrpSpPr>
        <p:grpSpPr>
          <a:xfrm>
            <a:off x="4046564" y="4028646"/>
            <a:ext cx="0" cy="1401714"/>
            <a:chOff x="4046564" y="4095321"/>
            <a:chExt cx="0" cy="1401714"/>
          </a:xfrm>
        </p:grpSpPr>
        <p:cxnSp>
          <p:nvCxnSpPr>
            <p:cNvPr id="192" name="直接连接符 191"/>
            <p:cNvCxnSpPr/>
            <p:nvPr/>
          </p:nvCxnSpPr>
          <p:spPr>
            <a:xfrm>
              <a:off x="4046564" y="4095321"/>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a:off x="4046564" y="4652545"/>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p:cNvGrpSpPr/>
          <p:nvPr/>
        </p:nvGrpSpPr>
        <p:grpSpPr>
          <a:xfrm>
            <a:off x="4046565" y="5134311"/>
            <a:ext cx="2424546" cy="343984"/>
            <a:chOff x="4046565" y="5200986"/>
            <a:chExt cx="2424546" cy="343984"/>
          </a:xfrm>
        </p:grpSpPr>
        <p:cxnSp>
          <p:nvCxnSpPr>
            <p:cNvPr id="189" name="直接连接符 188"/>
            <p:cNvCxnSpPr/>
            <p:nvPr/>
          </p:nvCxnSpPr>
          <p:spPr>
            <a:xfrm>
              <a:off x="4062728" y="5544970"/>
              <a:ext cx="2408383"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96" name="文本框 195"/>
            <p:cNvSpPr txBox="1"/>
            <p:nvPr/>
          </p:nvSpPr>
          <p:spPr>
            <a:xfrm>
              <a:off x="4046565" y="5200986"/>
              <a:ext cx="2415354"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p>
          </p:txBody>
        </p:sp>
      </p:grpSp>
      <p:grpSp>
        <p:nvGrpSpPr>
          <p:cNvPr id="9" name="组合 8"/>
          <p:cNvGrpSpPr/>
          <p:nvPr/>
        </p:nvGrpSpPr>
        <p:grpSpPr>
          <a:xfrm>
            <a:off x="4008580" y="4175110"/>
            <a:ext cx="896348" cy="361484"/>
            <a:chOff x="4008580" y="4241785"/>
            <a:chExt cx="896348" cy="361484"/>
          </a:xfrm>
        </p:grpSpPr>
        <p:cxnSp>
          <p:nvCxnSpPr>
            <p:cNvPr id="190" name="直接连接符 189"/>
            <p:cNvCxnSpPr/>
            <p:nvPr/>
          </p:nvCxnSpPr>
          <p:spPr>
            <a:xfrm>
              <a:off x="4084113" y="4603269"/>
              <a:ext cx="691087"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2" name="文本框 201"/>
            <p:cNvSpPr txBox="1"/>
            <p:nvPr/>
          </p:nvSpPr>
          <p:spPr>
            <a:xfrm>
              <a:off x="4008580" y="4241785"/>
              <a:ext cx="89634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p>
          </p:txBody>
        </p:sp>
      </p:grpSp>
      <p:sp>
        <p:nvSpPr>
          <p:cNvPr id="206" name="文本框 205"/>
          <p:cNvSpPr txBox="1"/>
          <p:nvPr/>
        </p:nvSpPr>
        <p:spPr>
          <a:xfrm>
            <a:off x="5118683" y="4185995"/>
            <a:ext cx="1147440"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sp>
        <p:nvSpPr>
          <p:cNvPr id="216" name="文本框 215"/>
          <p:cNvSpPr txBox="1"/>
          <p:nvPr/>
        </p:nvSpPr>
        <p:spPr>
          <a:xfrm>
            <a:off x="7034978" y="4564345"/>
            <a:ext cx="1253607" cy="276999"/>
          </a:xfrm>
          <a:prstGeom prst="rect">
            <a:avLst/>
          </a:prstGeom>
          <a:noFill/>
        </p:spPr>
        <p:txBody>
          <a:bodyPr wrap="square" rtlCol="0">
            <a:noAutofit/>
          </a:body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查询状态</a:t>
            </a:r>
          </a:p>
        </p:txBody>
      </p:sp>
      <p:sp>
        <p:nvSpPr>
          <p:cNvPr id="209" name="文本框 208"/>
          <p:cNvSpPr txBox="1"/>
          <p:nvPr/>
        </p:nvSpPr>
        <p:spPr>
          <a:xfrm>
            <a:off x="3534032" y="3719236"/>
            <a:ext cx="1045744" cy="391586"/>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solidFill>
                  <a:srgbClr val="FF0000"/>
                </a:solidFill>
                <a:latin typeface="宋体" panose="02010600030101010101" pitchFamily="2" charset="-122"/>
                <a:ea typeface="宋体" panose="02010600030101010101" pitchFamily="2" charset="-122"/>
              </a:rPr>
              <a:t>启动定时</a:t>
            </a:r>
          </a:p>
        </p:txBody>
      </p:sp>
      <p:grpSp>
        <p:nvGrpSpPr>
          <p:cNvPr id="11" name="组合 10"/>
          <p:cNvGrpSpPr/>
          <p:nvPr/>
        </p:nvGrpSpPr>
        <p:grpSpPr>
          <a:xfrm>
            <a:off x="7094518" y="4196979"/>
            <a:ext cx="1134529" cy="340116"/>
            <a:chOff x="7094518" y="4263654"/>
            <a:chExt cx="1134529" cy="340116"/>
          </a:xfrm>
        </p:grpSpPr>
        <p:sp>
          <p:nvSpPr>
            <p:cNvPr id="215" name="文本框 214"/>
            <p:cNvSpPr txBox="1"/>
            <p:nvPr/>
          </p:nvSpPr>
          <p:spPr>
            <a:xfrm>
              <a:off x="7094518" y="4263654"/>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中断服务</a:t>
              </a:r>
            </a:p>
          </p:txBody>
        </p:sp>
        <p:cxnSp>
          <p:nvCxnSpPr>
            <p:cNvPr id="213" name="直接连接符 212"/>
            <p:cNvCxnSpPr/>
            <p:nvPr/>
          </p:nvCxnSpPr>
          <p:spPr>
            <a:xfrm>
              <a:off x="7276485" y="4603770"/>
              <a:ext cx="715453"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9"/>
          <p:cNvGrpSpPr/>
          <p:nvPr/>
        </p:nvGrpSpPr>
        <p:grpSpPr>
          <a:xfrm>
            <a:off x="6789998" y="3749474"/>
            <a:ext cx="937792" cy="759370"/>
            <a:chOff x="6789998" y="3816149"/>
            <a:chExt cx="937792" cy="759370"/>
          </a:xfrm>
        </p:grpSpPr>
        <p:cxnSp>
          <p:nvCxnSpPr>
            <p:cNvPr id="200" name="直接连接符 199"/>
            <p:cNvCxnSpPr/>
            <p:nvPr/>
          </p:nvCxnSpPr>
          <p:spPr>
            <a:xfrm>
              <a:off x="7236133" y="409532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4" name="文本框 213"/>
            <p:cNvSpPr txBox="1"/>
            <p:nvPr/>
          </p:nvSpPr>
          <p:spPr>
            <a:xfrm>
              <a:off x="6789998" y="3816149"/>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solidFill>
                    <a:srgbClr val="FF0000"/>
                  </a:solidFill>
                  <a:latin typeface="宋体" panose="02010600030101010101" pitchFamily="2" charset="-122"/>
                  <a:ea typeface="宋体" panose="02010600030101010101" pitchFamily="2" charset="-122"/>
                </a:rPr>
                <a:t>定时到</a:t>
              </a:r>
            </a:p>
          </p:txBody>
        </p:sp>
      </p:grpSp>
      <p:grpSp>
        <p:nvGrpSpPr>
          <p:cNvPr id="12" name="组合 11"/>
          <p:cNvGrpSpPr/>
          <p:nvPr/>
        </p:nvGrpSpPr>
        <p:grpSpPr>
          <a:xfrm>
            <a:off x="7444876" y="3755322"/>
            <a:ext cx="937792" cy="753522"/>
            <a:chOff x="7444876" y="3821997"/>
            <a:chExt cx="937792" cy="753522"/>
          </a:xfrm>
        </p:grpSpPr>
        <p:cxnSp>
          <p:nvCxnSpPr>
            <p:cNvPr id="222" name="直接连接符 221"/>
            <p:cNvCxnSpPr/>
            <p:nvPr/>
          </p:nvCxnSpPr>
          <p:spPr>
            <a:xfrm>
              <a:off x="7871964" y="409532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3" name="文本框 222"/>
            <p:cNvSpPr txBox="1"/>
            <p:nvPr/>
          </p:nvSpPr>
          <p:spPr>
            <a:xfrm>
              <a:off x="7444876" y="3821997"/>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唤醒</a:t>
              </a:r>
              <a:r>
                <a:rPr lang="en-US" altLang="zh-CN">
                  <a:latin typeface="宋体" panose="02010600030101010101" pitchFamily="2" charset="-122"/>
                  <a:ea typeface="宋体" panose="02010600030101010101" pitchFamily="2" charset="-122"/>
                </a:rPr>
                <a:t>P1</a:t>
              </a:r>
              <a:endParaRPr lang="zh-CN" altLang="en-US">
                <a:latin typeface="宋体" panose="02010600030101010101" pitchFamily="2" charset="-122"/>
                <a:ea typeface="宋体" panose="02010600030101010101" pitchFamily="2" charset="-122"/>
              </a:endParaRPr>
            </a:p>
          </p:txBody>
        </p:sp>
      </p:grpSp>
      <p:grpSp>
        <p:nvGrpSpPr>
          <p:cNvPr id="13" name="组合 12"/>
          <p:cNvGrpSpPr/>
          <p:nvPr/>
        </p:nvGrpSpPr>
        <p:grpSpPr>
          <a:xfrm>
            <a:off x="8724584" y="4190388"/>
            <a:ext cx="896348" cy="346257"/>
            <a:chOff x="8724584" y="4257063"/>
            <a:chExt cx="896348" cy="346257"/>
          </a:xfrm>
        </p:grpSpPr>
        <p:cxnSp>
          <p:nvCxnSpPr>
            <p:cNvPr id="221" name="直接连接符 220"/>
            <p:cNvCxnSpPr/>
            <p:nvPr/>
          </p:nvCxnSpPr>
          <p:spPr>
            <a:xfrm>
              <a:off x="8840689" y="4603320"/>
              <a:ext cx="691087"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24" name="文本框 223"/>
            <p:cNvSpPr txBox="1"/>
            <p:nvPr/>
          </p:nvSpPr>
          <p:spPr>
            <a:xfrm>
              <a:off x="8724584" y="4257063"/>
              <a:ext cx="89634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p>
          </p:txBody>
        </p:sp>
      </p:grpSp>
      <p:sp>
        <p:nvSpPr>
          <p:cNvPr id="225" name="文本框 224"/>
          <p:cNvSpPr txBox="1"/>
          <p:nvPr/>
        </p:nvSpPr>
        <p:spPr>
          <a:xfrm>
            <a:off x="7979201" y="4190388"/>
            <a:ext cx="819271" cy="276999"/>
          </a:xfrm>
          <a:prstGeom prst="rect">
            <a:avLst/>
          </a:prstGeom>
          <a:noFill/>
        </p:spPr>
        <p:txBody>
          <a:bodyPr wrap="square" rtlCol="0">
            <a:noAutofit/>
          </a:bodyPr>
          <a:lstStyle/>
          <a:p>
            <a:pPr algn="ct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grpSp>
        <p:nvGrpSpPr>
          <p:cNvPr id="15" name="组合 14"/>
          <p:cNvGrpSpPr/>
          <p:nvPr/>
        </p:nvGrpSpPr>
        <p:grpSpPr>
          <a:xfrm>
            <a:off x="9353207" y="4193583"/>
            <a:ext cx="1448563" cy="663944"/>
            <a:chOff x="9353207" y="4260258"/>
            <a:chExt cx="1448563" cy="663944"/>
          </a:xfrm>
        </p:grpSpPr>
        <p:sp>
          <p:nvSpPr>
            <p:cNvPr id="201" name="文本框 200"/>
            <p:cNvSpPr txBox="1"/>
            <p:nvPr/>
          </p:nvSpPr>
          <p:spPr>
            <a:xfrm>
              <a:off x="9510226" y="4260258"/>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232" name="文本框 231"/>
            <p:cNvSpPr txBox="1"/>
            <p:nvPr/>
          </p:nvSpPr>
          <p:spPr>
            <a:xfrm>
              <a:off x="9353207" y="4647203"/>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p>
          </p:txBody>
        </p:sp>
      </p:grpSp>
      <p:sp>
        <p:nvSpPr>
          <p:cNvPr id="56" name="矩形 2">
            <a:extLst>
              <a:ext uri="{FF2B5EF4-FFF2-40B4-BE49-F238E27FC236}">
                <a16:creationId xmlns:a16="http://schemas.microsoft.com/office/drawing/2014/main" id="{C50EECE7-7640-4D56-9B16-166CC6513BA9}"/>
              </a:ext>
            </a:extLst>
          </p:cNvPr>
          <p:cNvSpPr>
            <a:spLocks noGrp="1" noChangeArrowheads="1"/>
          </p:cNvSpPr>
          <p:nvPr>
            <p:ph type="title"/>
          </p:nvPr>
        </p:nvSpPr>
        <p:spPr>
          <a:xfrm>
            <a:off x="487822" y="257614"/>
            <a:ext cx="10515600" cy="617641"/>
          </a:xfrm>
        </p:spPr>
        <p:txBody>
          <a:bodyPr/>
          <a:lstStyle/>
          <a:p>
            <a:pPr eaLnBrk="1" hangingPunct="1"/>
            <a:r>
              <a:rPr lang="zh-CN" altLang="en-US" dirty="0"/>
              <a:t>程序</a:t>
            </a:r>
            <a:r>
              <a:rPr lang="zh-CN" altLang="en-US"/>
              <a:t>查询方式运行轨迹</a:t>
            </a:r>
            <a:endParaRPr lang="zh-CN" altLang="en-US" dirty="0"/>
          </a:p>
        </p:txBody>
      </p:sp>
      <p:cxnSp>
        <p:nvCxnSpPr>
          <p:cNvPr id="73" name="直接连接符 72"/>
          <p:cNvCxnSpPr/>
          <p:nvPr/>
        </p:nvCxnSpPr>
        <p:spPr>
          <a:xfrm>
            <a:off x="9598711" y="4536594"/>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69" name="矩形 68">
            <a:extLst>
              <a:ext uri="{FF2B5EF4-FFF2-40B4-BE49-F238E27FC236}">
                <a16:creationId xmlns:a16="http://schemas.microsoft.com/office/drawing/2014/main" id="{716BE9D5-0F3B-4E82-8425-367D93CE7A78}"/>
              </a:ext>
            </a:extLst>
          </p:cNvPr>
          <p:cNvSpPr/>
          <p:nvPr/>
        </p:nvSpPr>
        <p:spPr>
          <a:xfrm>
            <a:off x="9272940" y="3328390"/>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如果设备过快？</a:t>
            </a:r>
          </a:p>
        </p:txBody>
      </p:sp>
    </p:spTree>
    <p:custDataLst>
      <p:tags r:id="rId1"/>
    </p:custDataLst>
    <p:extLst>
      <p:ext uri="{BB962C8B-B14F-4D97-AF65-F5344CB8AC3E}">
        <p14:creationId xmlns:p14="http://schemas.microsoft.com/office/powerpoint/2010/main" val="471585263"/>
      </p:ext>
    </p:extLst>
  </p:cSld>
  <p:clrMapOvr>
    <a:masterClrMapping/>
  </p:clrMapOvr>
  <mc:AlternateContent xmlns:mc="http://schemas.openxmlformats.org/markup-compatibility/2006" xmlns:p15="http://schemas.microsoft.com/office/powerpoint/2012/main">
    <mc:Choice Requires="p15">
      <p:transition spd="slow" advTm="261535">
        <p15:prstTrans prst="pageCurlDouble"/>
      </p:transition>
    </mc:Choice>
    <mc:Fallback xmlns="">
      <p:transition spd="slow" advTm="2615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left)">
                                      <p:cBhvr>
                                        <p:cTn id="10" dur="500"/>
                                        <p:tgtEl>
                                          <p:spTgt spid="93"/>
                                        </p:tgtEl>
                                      </p:cBhvr>
                                    </p:animEffect>
                                  </p:childTnLst>
                                </p:cTn>
                              </p:par>
                              <p:par>
                                <p:cTn id="11" presetID="22" presetClass="entr" presetSubtype="8"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wipe(left)">
                                      <p:cBhvr>
                                        <p:cTn id="13" dur="500"/>
                                        <p:tgtEl>
                                          <p:spTgt spid="8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wipe(up)">
                                      <p:cBhvr>
                                        <p:cTn id="18" dur="500"/>
                                        <p:tgtEl>
                                          <p:spTgt spid="86"/>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up)">
                                      <p:cBhvr>
                                        <p:cTn id="22" dur="5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down)">
                                      <p:cBhvr>
                                        <p:cTn id="32" dur="500"/>
                                        <p:tgtEl>
                                          <p:spTgt spid="87"/>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wipe(left)">
                                      <p:cBhvr>
                                        <p:cTn id="49" dur="500"/>
                                        <p:tgtEl>
                                          <p:spTgt spid="9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09"/>
                                        </p:tgtEl>
                                        <p:attrNameLst>
                                          <p:attrName>style.visibility</p:attrName>
                                        </p:attrNameLst>
                                      </p:cBhvr>
                                      <p:to>
                                        <p:strVal val="visible"/>
                                      </p:to>
                                    </p:set>
                                    <p:animEffect transition="in" filter="wipe(up)">
                                      <p:cBhvr>
                                        <p:cTn id="59" dur="500"/>
                                        <p:tgtEl>
                                          <p:spTgt spid="209"/>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500"/>
                                        <p:tgtEl>
                                          <p:spTgt spid="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childTnLst>
                          </p:cTn>
                        </p:par>
                        <p:par>
                          <p:cTn id="69" fill="hold">
                            <p:stCondLst>
                              <p:cond delay="500"/>
                            </p:stCondLst>
                            <p:childTnLst>
                              <p:par>
                                <p:cTn id="70" presetID="22" presetClass="entr" presetSubtype="4" fill="hold" nodeType="afterEffect">
                                  <p:stCondLst>
                                    <p:cond delay="0"/>
                                  </p:stCondLst>
                                  <p:childTnLst>
                                    <p:set>
                                      <p:cBhvr>
                                        <p:cTn id="71" dur="1" fill="hold">
                                          <p:stCondLst>
                                            <p:cond delay="0"/>
                                          </p:stCondLst>
                                        </p:cTn>
                                        <p:tgtEl>
                                          <p:spTgt spid="220"/>
                                        </p:tgtEl>
                                        <p:attrNameLst>
                                          <p:attrName>style.visibility</p:attrName>
                                        </p:attrNameLst>
                                      </p:cBhvr>
                                      <p:to>
                                        <p:strVal val="visible"/>
                                      </p:to>
                                    </p:set>
                                    <p:animEffect transition="in" filter="wipe(down)">
                                      <p:cBhvr>
                                        <p:cTn id="72" dur="500"/>
                                        <p:tgtEl>
                                          <p:spTgt spid="220"/>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left)">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06"/>
                                        </p:tgtEl>
                                        <p:attrNameLst>
                                          <p:attrName>style.visibility</p:attrName>
                                        </p:attrNameLst>
                                      </p:cBhvr>
                                      <p:to>
                                        <p:strVal val="visible"/>
                                      </p:to>
                                    </p:set>
                                    <p:animEffect transition="in" filter="wipe(left)">
                                      <p:cBhvr>
                                        <p:cTn id="86" dur="500"/>
                                        <p:tgtEl>
                                          <p:spTgt spid="20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up)">
                                      <p:cBhvr>
                                        <p:cTn id="91" dur="5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wipe(left)">
                                      <p:cBhvr>
                                        <p:cTn id="96" dur="50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16"/>
                                        </p:tgtEl>
                                        <p:attrNameLst>
                                          <p:attrName>style.visibility</p:attrName>
                                        </p:attrNameLst>
                                      </p:cBhvr>
                                      <p:to>
                                        <p:strVal val="visible"/>
                                      </p:to>
                                    </p:set>
                                    <p:animEffect transition="in" filter="wipe(left)">
                                      <p:cBhvr>
                                        <p:cTn id="101" dur="500"/>
                                        <p:tgtEl>
                                          <p:spTgt spid="21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up)">
                                      <p:cBhvr>
                                        <p:cTn id="106" dur="500"/>
                                        <p:tgtEl>
                                          <p:spTgt spid="1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25"/>
                                        </p:tgtEl>
                                        <p:attrNameLst>
                                          <p:attrName>style.visibility</p:attrName>
                                        </p:attrNameLst>
                                      </p:cBhvr>
                                      <p:to>
                                        <p:strVal val="visible"/>
                                      </p:to>
                                    </p:set>
                                    <p:animEffect transition="in" filter="wipe(down)">
                                      <p:cBhvr>
                                        <p:cTn id="111" dur="500"/>
                                        <p:tgtEl>
                                          <p:spTgt spid="22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1" nodeType="clickEffect">
                                  <p:stCondLst>
                                    <p:cond delay="0"/>
                                  </p:stCondLst>
                                  <p:childTnLst>
                                    <p:set>
                                      <p:cBhvr>
                                        <p:cTn id="115" dur="1" fill="hold">
                                          <p:stCondLst>
                                            <p:cond delay="0"/>
                                          </p:stCondLst>
                                        </p:cTn>
                                        <p:tgtEl>
                                          <p:spTgt spid="225"/>
                                        </p:tgtEl>
                                        <p:attrNameLst>
                                          <p:attrName>style.visibility</p:attrName>
                                        </p:attrNameLst>
                                      </p:cBhvr>
                                      <p:to>
                                        <p:strVal val="visible"/>
                                      </p:to>
                                    </p:set>
                                    <p:animEffect transition="in" filter="wipe(left)">
                                      <p:cBhvr>
                                        <p:cTn id="116" dur="500"/>
                                        <p:tgtEl>
                                          <p:spTgt spid="22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left)">
                                      <p:cBhvr>
                                        <p:cTn id="121" dur="500"/>
                                        <p:tgtEl>
                                          <p:spTgt spid="13"/>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wipe(left)">
                                      <p:cBhvr>
                                        <p:cTn id="126" dur="500"/>
                                        <p:tgtEl>
                                          <p:spTgt spid="15"/>
                                        </p:tgtEl>
                                      </p:cBhvr>
                                    </p:animEffect>
                                  </p:childTnLst>
                                </p:cTn>
                              </p:par>
                              <p:par>
                                <p:cTn id="127" presetID="22" presetClass="entr" presetSubtype="8" fill="hold" nodeType="withEffect">
                                  <p:stCondLst>
                                    <p:cond delay="0"/>
                                  </p:stCondLst>
                                  <p:childTnLst>
                                    <p:set>
                                      <p:cBhvr>
                                        <p:cTn id="128" dur="1" fill="hold">
                                          <p:stCondLst>
                                            <p:cond delay="0"/>
                                          </p:stCondLst>
                                        </p:cTn>
                                        <p:tgtEl>
                                          <p:spTgt spid="73"/>
                                        </p:tgtEl>
                                        <p:attrNameLst>
                                          <p:attrName>style.visibility</p:attrName>
                                        </p:attrNameLst>
                                      </p:cBhvr>
                                      <p:to>
                                        <p:strVal val="visible"/>
                                      </p:to>
                                    </p:set>
                                    <p:animEffect transition="in" filter="wipe(left)">
                                      <p:cBhvr>
                                        <p:cTn id="129" dur="500"/>
                                        <p:tgtEl>
                                          <p:spTgt spid="73"/>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wipe(left)">
                                      <p:cBhvr>
                                        <p:cTn id="13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8" grpId="0"/>
      <p:bldP spid="102" grpId="0"/>
      <p:bldP spid="206" grpId="0"/>
      <p:bldP spid="216" grpId="0"/>
      <p:bldP spid="209" grpId="0"/>
      <p:bldP spid="225" grpId="0"/>
      <p:bldP spid="225" grpId="1"/>
      <p:bldP spid="69" grpId="0" animBg="1"/>
    </p:bldLst>
  </p:timing>
  <p:extLst mod="1">
    <p:ext uri="{3A86A75C-4F4B-4683-9AE1-C65F6400EC91}">
      <p14:laserTraceLst xmlns:p14="http://schemas.microsoft.com/office/powerpoint/2010/main">
        <p14:tracePtLst>
          <p14:tracePt t="10739" x="9747250" y="3409950"/>
          <p14:tracePt t="10833" x="9861550" y="3422650"/>
          <p14:tracePt t="10863" x="10013950" y="3422650"/>
          <p14:tracePt t="10895" x="10160000" y="3422650"/>
          <p14:tracePt t="10925" x="10293350" y="3422650"/>
          <p14:tracePt t="10957" x="10388600" y="3378200"/>
          <p14:tracePt t="10988" x="10464800" y="3340100"/>
          <p14:tracePt t="10988" x="10509250" y="3321050"/>
          <p14:tracePt t="11015" x="10642600" y="3257550"/>
          <p14:tracePt t="11050" x="10775950" y="3200400"/>
          <p14:tracePt t="11082" x="10775950" y="3136900"/>
          <p14:tracePt t="11115" x="10775950" y="3067050"/>
          <p14:tracePt t="11148" x="10718800" y="2965450"/>
          <p14:tracePt t="11182" x="10648950" y="2901950"/>
          <p14:tracePt t="11215" x="10566400" y="2857500"/>
          <p14:tracePt t="11253" x="10452100" y="2825750"/>
          <p14:tracePt t="11285" x="10382250" y="2806700"/>
          <p14:tracePt t="11316" x="10299700" y="2806700"/>
          <p14:tracePt t="11348" x="10185400" y="2806700"/>
          <p14:tracePt t="11382" x="10001250" y="2813050"/>
          <p14:tracePt t="11415" x="9925050" y="2813050"/>
          <p14:tracePt t="11472" x="9912350" y="2819400"/>
          <p14:tracePt t="11504" x="9817100" y="2876550"/>
          <p14:tracePt t="11535" x="9728200" y="2940050"/>
          <p14:tracePt t="11551" x="9652000" y="2984500"/>
          <p14:tracePt t="11584" x="9531350" y="3048000"/>
          <p14:tracePt t="11616" x="9505950" y="3073400"/>
          <p14:tracePt t="11675" x="9505950" y="3086100"/>
          <p14:tracePt t="11707" x="9512300" y="3143250"/>
          <p14:tracePt t="11738" x="9550400" y="3213100"/>
          <p14:tracePt t="11770" x="9594850" y="3270250"/>
          <p14:tracePt t="11800" x="9652000" y="3302000"/>
          <p14:tracePt t="11832" x="9766300" y="3359150"/>
          <p14:tracePt t="11849" x="9829800" y="3390900"/>
          <p14:tracePt t="11885" x="10001250" y="3422650"/>
          <p14:tracePt t="11917" x="10255250" y="3422650"/>
          <p14:tracePt t="11949" x="10572750" y="3384550"/>
          <p14:tracePt t="11983" x="10763250" y="3340100"/>
          <p14:tracePt t="12145" x="0" y="0"/>
        </p14:tracePtLst>
        <p14:tracePtLst>
          <p14:tracePt t="19411" x="2101850" y="2235200"/>
          <p14:tracePt t="19442" x="2146300" y="2247900"/>
          <p14:tracePt t="19473" x="2260600" y="2266950"/>
          <p14:tracePt t="19504" x="2419350" y="2292350"/>
          <p14:tracePt t="19535" x="2444750" y="2292350"/>
          <p14:tracePt t="19709" x="2463800" y="2292350"/>
          <p14:tracePt t="19725" x="2501900" y="2292350"/>
          <p14:tracePt t="19742" x="2546350" y="2292350"/>
          <p14:tracePt t="19759" x="2559050" y="2292350"/>
          <p14:tracePt t="19960" x="0" y="0"/>
        </p14:tracePtLst>
        <p14:tracePtLst>
          <p14:tracePt t="20551" x="3028950" y="2286000"/>
          <p14:tracePt t="20880" x="3067050" y="2298700"/>
          <p14:tracePt t="20910" x="3149600" y="2311400"/>
          <p14:tracePt t="20942" x="3187700" y="2317750"/>
          <p14:tracePt t="21099" x="3194050" y="2317750"/>
          <p14:tracePt t="21396" x="3219450" y="2317750"/>
          <p14:tracePt t="21425" x="3257550" y="2324100"/>
          <p14:tracePt t="21457" x="3282950" y="2324100"/>
          <p14:tracePt t="21539" x="3302000" y="2324100"/>
          <p14:tracePt t="21567" x="3384550" y="2330450"/>
          <p14:tracePt t="21599" x="3467100" y="2330450"/>
          <p14:tracePt t="21630" x="3486150" y="2330450"/>
          <p14:tracePt t="21694" x="3536950" y="2330450"/>
          <p14:tracePt t="21711" x="3594100" y="2330450"/>
          <p14:tracePt t="21729" x="3651250" y="2330450"/>
          <p14:tracePt t="21745" x="3695700" y="2330450"/>
          <p14:tracePt t="21778" x="3752850" y="2330450"/>
          <p14:tracePt t="21835" x="3759200" y="2330450"/>
          <p14:tracePt t="21863" x="3835400" y="2324100"/>
          <p14:tracePt t="21895" x="3962400" y="2298700"/>
          <p14:tracePt t="21926" x="3994150" y="2286000"/>
          <p14:tracePt t="21988" x="4000500" y="2266950"/>
          <p14:tracePt t="22004" x="4006850" y="2254250"/>
          <p14:tracePt t="22028" x="4006850" y="2222500"/>
          <p14:tracePt t="22046" x="4006850" y="2197100"/>
          <p14:tracePt t="22083" x="4006850" y="2171700"/>
          <p14:tracePt t="22112" x="4019550" y="2139950"/>
          <p14:tracePt t="22128" x="4019550" y="2133600"/>
          <p14:tracePt t="22162" x="4019550" y="2095500"/>
          <p14:tracePt t="22195" x="4013200" y="2000250"/>
          <p14:tracePt t="22229" x="3975100" y="1924050"/>
          <p14:tracePt t="22230" x="3975100" y="1917700"/>
          <p14:tracePt t="22262" x="3956050" y="1879600"/>
          <p14:tracePt t="22296" x="3949700" y="1860550"/>
          <p14:tracePt t="22312" x="3943350" y="1841500"/>
          <p14:tracePt t="22348" x="3917950" y="1771650"/>
          <p14:tracePt t="22349" x="3917950" y="1758950"/>
          <p14:tracePt t="22364" x="3911600" y="1739900"/>
          <p14:tracePt t="22365" x="3898900" y="1714500"/>
          <p14:tracePt t="22411" x="3873500" y="1670050"/>
          <p14:tracePt t="22442" x="3860800" y="1651000"/>
          <p14:tracePt t="22448" x="3860800" y="1644650"/>
          <p14:tracePt t="22473" x="3841750" y="1625600"/>
          <p14:tracePt t="22496" x="3797300" y="1619250"/>
          <p14:tracePt t="22529" x="3695700" y="1600200"/>
          <p14:tracePt t="22562" x="3613150" y="1587500"/>
          <p14:tracePt t="22596" x="3581400" y="1587500"/>
          <p14:tracePt t="22598" x="3575050" y="1587500"/>
          <p14:tracePt t="22645" x="3486150" y="1587500"/>
          <p14:tracePt t="22676" x="3409950" y="1587500"/>
          <p14:tracePt t="22677" x="3378200" y="1587500"/>
          <p14:tracePt t="22707" x="3289300" y="1593850"/>
          <p14:tracePt t="22729" x="3213100" y="1606550"/>
          <p14:tracePt t="22818" x="3187700" y="1625600"/>
          <p14:tracePt t="22848" x="3124200" y="1651000"/>
          <p14:tracePt t="22880" x="3022600" y="1689100"/>
          <p14:tracePt t="22910" x="2959100" y="1714500"/>
          <p14:tracePt t="23004" x="2940050" y="1727200"/>
          <p14:tracePt t="23022" x="2933700" y="1746250"/>
          <p14:tracePt t="23051" x="2921000" y="1765300"/>
          <p14:tracePt t="23083" x="2901950" y="1790700"/>
          <p14:tracePt t="23114" x="2901950" y="1809750"/>
          <p14:tracePt t="23146" x="2895600" y="1822450"/>
          <p14:tracePt t="23180" x="2889250" y="1847850"/>
          <p14:tracePt t="23181" x="2882900" y="1860550"/>
          <p14:tracePt t="23196" x="2876550" y="1873250"/>
          <p14:tracePt t="23214" x="2876550" y="1898650"/>
          <p14:tracePt t="23230" x="2863850" y="1924050"/>
          <p14:tracePt t="23263" x="2863850" y="1962150"/>
          <p14:tracePt t="23280" x="2863850" y="1987550"/>
          <p14:tracePt t="23318" x="2863850" y="2032000"/>
          <p14:tracePt t="23349" x="2863850" y="2070100"/>
          <p14:tracePt t="23350" x="2863850" y="2076450"/>
          <p14:tracePt t="23380" x="2863850" y="2095500"/>
          <p14:tracePt t="23413" x="2863850" y="2114550"/>
          <p14:tracePt t="23447" x="2870200" y="2152650"/>
          <p14:tracePt t="23480" x="2882900" y="2190750"/>
          <p14:tracePt t="23513" x="2908300" y="2241550"/>
          <p14:tracePt t="23547" x="2914650" y="2254250"/>
          <p14:tracePt t="23580" x="2927350" y="2279650"/>
          <p14:tracePt t="23616" x="2965450" y="2317750"/>
          <p14:tracePt t="23647" x="2997200" y="2336800"/>
          <p14:tracePt t="23681" x="3028950" y="2362200"/>
          <p14:tracePt t="23714" x="3048000" y="2368550"/>
          <p14:tracePt t="23747" x="3067050" y="2381250"/>
          <p14:tracePt t="23781" x="3086100" y="2393950"/>
          <p14:tracePt t="23782" x="3098800" y="2393950"/>
          <p14:tracePt t="23814" x="3117850" y="2413000"/>
          <p14:tracePt t="23848" x="3130550" y="2419350"/>
          <p14:tracePt t="23911" x="3155950" y="2425700"/>
          <p14:tracePt t="23942" x="3206750" y="2438400"/>
          <p14:tracePt t="23974" x="3244850" y="2451100"/>
          <p14:tracePt t="24099" x="3251200" y="2451100"/>
          <p14:tracePt t="24129" x="3289300" y="2451100"/>
          <p14:tracePt t="24161" x="3352800" y="2451100"/>
          <p14:tracePt t="24193" x="3403600" y="2457450"/>
          <p14:tracePt t="24214" x="3409950" y="2457450"/>
          <p14:tracePt t="24303" x="3422650" y="2457450"/>
          <p14:tracePt t="24333" x="3467100" y="2457450"/>
          <p14:tracePt t="24334" x="3505200" y="2457450"/>
          <p14:tracePt t="24364" x="3581400" y="2457450"/>
          <p14:tracePt t="24395" x="3632200" y="2457450"/>
          <p14:tracePt t="24426" x="3638550" y="2457450"/>
          <p14:tracePt t="24473" x="3663950" y="2457450"/>
          <p14:tracePt t="24504" x="3733800" y="2444750"/>
          <p14:tracePt t="24536" x="3810000" y="2432050"/>
          <p14:tracePt t="24567" x="3854450" y="2419350"/>
          <p14:tracePt t="24634" x="3886200" y="2387600"/>
          <p14:tracePt t="24660" x="3930650" y="2355850"/>
          <p14:tracePt t="24692" x="4025900" y="2298700"/>
          <p14:tracePt t="24715" x="4051300" y="2279650"/>
          <p14:tracePt t="24732" x="4057650" y="2279650"/>
          <p14:tracePt t="24771" x="4057650" y="2266950"/>
          <p14:tracePt t="24801" x="4057650" y="2235200"/>
          <p14:tracePt t="24833" x="4070350" y="2203450"/>
          <p14:tracePt t="24865" x="4076700" y="2190750"/>
          <p14:tracePt t="24899" x="4076700" y="2159000"/>
          <p14:tracePt t="24932" x="4095750" y="2120900"/>
          <p14:tracePt t="24933" x="4102100" y="2108200"/>
          <p14:tracePt t="24965" x="4108450" y="2063750"/>
          <p14:tracePt t="24982" x="4108450" y="2057400"/>
          <p14:tracePt t="24999" x="4108450" y="2025650"/>
          <p14:tracePt t="25032" x="4108450" y="1987550"/>
          <p14:tracePt t="25067" x="4102100" y="1949450"/>
          <p14:tracePt t="25099" x="4089400" y="1917700"/>
          <p14:tracePt t="25132" x="4076700" y="1885950"/>
          <p14:tracePt t="25133" x="4064000" y="1879600"/>
          <p14:tracePt t="25165" x="4051300" y="1847850"/>
          <p14:tracePt t="25199" x="4038600" y="1828800"/>
          <p14:tracePt t="25232" x="4019550" y="1803400"/>
          <p14:tracePt t="25266" x="3994150" y="1784350"/>
          <p14:tracePt t="25299" x="3956050" y="1752600"/>
          <p14:tracePt t="25333" x="3937000" y="1733550"/>
          <p14:tracePt t="25427" x="3898900" y="1720850"/>
          <p14:tracePt t="25457" x="3816350" y="1695450"/>
          <p14:tracePt t="25489" x="3733800" y="1689100"/>
          <p14:tracePt t="25520" x="3714750" y="1676400"/>
          <p14:tracePt t="25615" x="3657600" y="1670050"/>
          <p14:tracePt t="25645" x="3575050" y="1663700"/>
          <p14:tracePt t="25677" x="3492500" y="1663700"/>
          <p14:tracePt t="25677" x="3473450" y="1663700"/>
          <p14:tracePt t="25700" x="3441700" y="1663700"/>
          <p14:tracePt t="25701" x="3435350" y="1663700"/>
          <p14:tracePt t="25785" x="3429000" y="1663700"/>
          <p14:tracePt t="25817" x="3365500" y="1682750"/>
          <p14:tracePt t="25848" x="3282950" y="1714500"/>
          <p14:tracePt t="25880" x="3244850" y="1727200"/>
          <p14:tracePt t="25957" x="3187700" y="1771650"/>
          <p14:tracePt t="25989" x="3130550" y="1797050"/>
          <p14:tracePt t="25990" x="3117850" y="1803400"/>
          <p14:tracePt t="26020" x="3079750" y="1822450"/>
          <p14:tracePt t="26021" x="3067050" y="1828800"/>
          <p14:tracePt t="26052" x="3054350" y="1835150"/>
          <p14:tracePt t="26082" x="3041650" y="1854200"/>
          <p14:tracePt t="26114" x="3016250" y="1892300"/>
          <p14:tracePt t="26145" x="2997200" y="1949450"/>
          <p14:tracePt t="26176" x="2984500" y="1993900"/>
          <p14:tracePt t="26207" x="2978150" y="2019300"/>
          <p14:tracePt t="26239" x="2978150" y="2044700"/>
          <p14:tracePt t="26267" x="2978150" y="2076450"/>
          <p14:tracePt t="26284" x="2978150" y="2101850"/>
          <p14:tracePt t="26302" x="2978150" y="2133600"/>
          <p14:tracePt t="26317" x="2978150" y="2146300"/>
          <p14:tracePt t="26350" x="2984500" y="2165350"/>
          <p14:tracePt t="26384" x="2997200" y="2190750"/>
          <p14:tracePt t="26418" x="3009900" y="2222500"/>
          <p14:tracePt t="26451" x="3028950" y="2260600"/>
          <p14:tracePt t="26505" x="3035300" y="2273300"/>
          <p14:tracePt t="26551" x="3048000" y="2279650"/>
          <p14:tracePt t="26583" x="3067050" y="2298700"/>
          <p14:tracePt t="26615" x="3079750" y="2311400"/>
          <p14:tracePt t="26661" x="3092450" y="2317750"/>
          <p14:tracePt t="26662" x="3098800" y="2317750"/>
          <p14:tracePt t="26676" x="3117850" y="2324100"/>
          <p14:tracePt t="26678" x="3130550" y="2336800"/>
          <p14:tracePt t="26709" x="3162300" y="2336800"/>
          <p14:tracePt t="26734" x="3213100" y="2343150"/>
          <p14:tracePt t="26770" x="3244850" y="2355850"/>
          <p14:tracePt t="26850" x="3251200" y="2355850"/>
          <p14:tracePt t="26881" x="3270250" y="2355850"/>
          <p14:tracePt t="26911" x="3282950" y="2355850"/>
          <p14:tracePt t="27707" x="3314700" y="2355850"/>
          <p14:tracePt t="27739" x="3378200" y="2362200"/>
          <p14:tracePt t="27770" x="3429000" y="2368550"/>
          <p14:tracePt t="27801" x="3435350" y="2368550"/>
          <p14:tracePt t="27832" x="3441700" y="2368550"/>
          <p14:tracePt t="27864" x="3454400" y="2368550"/>
          <p14:tracePt t="27895" x="3505200" y="2374900"/>
          <p14:tracePt t="27926" x="3543300" y="2374900"/>
          <p14:tracePt t="27958" x="3562350" y="2374900"/>
          <p14:tracePt t="28007" x="3619500" y="2368550"/>
          <p14:tracePt t="28036" x="3670300" y="2362200"/>
          <p14:tracePt t="28067" x="3727450" y="2355850"/>
          <p14:tracePt t="28098" x="3759200" y="2349500"/>
          <p14:tracePt t="28130" x="3778250" y="2349500"/>
          <p14:tracePt t="28161" x="3822700" y="2343150"/>
          <p14:tracePt t="28192" x="3879850" y="2330450"/>
          <p14:tracePt t="28220" x="3898900" y="2324100"/>
          <p14:tracePt t="28256" x="3911600" y="2311400"/>
          <p14:tracePt t="28288" x="3949700" y="2292350"/>
          <p14:tracePt t="28320" x="3987800" y="2273300"/>
          <p14:tracePt t="28353" x="4019550" y="2254250"/>
          <p14:tracePt t="28395" x="4038600" y="2235200"/>
          <p14:tracePt t="28426" x="4051300" y="2228850"/>
          <p14:tracePt t="28458" x="4051300" y="2222500"/>
          <p14:tracePt t="28489" x="4051300" y="2216150"/>
          <p14:tracePt t="28582" x="4051300" y="2197100"/>
          <p14:tracePt t="28614" x="4051300" y="2184400"/>
          <p14:tracePt t="28632" x="4051300" y="2171700"/>
          <p14:tracePt t="28663" x="4051300" y="2159000"/>
          <p14:tracePt t="28693" x="4044950" y="2139950"/>
          <p14:tracePt t="28694" x="4038600" y="2133600"/>
          <p14:tracePt t="28720" x="4019550" y="2101850"/>
          <p14:tracePt t="28754" x="4006850" y="2082800"/>
          <p14:tracePt t="28786" x="3994150" y="2070100"/>
          <p14:tracePt t="28820" x="3975100" y="2032000"/>
          <p14:tracePt t="28854" x="3943350" y="1974850"/>
          <p14:tracePt t="28896" x="3911600" y="1924050"/>
          <p14:tracePt t="28928" x="3879850" y="1905000"/>
          <p14:tracePt t="28958" x="3854450" y="1873250"/>
          <p14:tracePt t="28988" x="3848100" y="1866900"/>
          <p14:tracePt t="28989" x="3848100" y="1860550"/>
          <p14:tracePt t="29004" x="3841750" y="1860550"/>
          <p14:tracePt t="29020" x="3835400" y="1847850"/>
          <p14:tracePt t="29054" x="3797300" y="1828800"/>
          <p14:tracePt t="29087" x="3759200" y="1797050"/>
          <p14:tracePt t="29120" x="3740150" y="1790700"/>
          <p14:tracePt t="29226" x="3733800" y="1790700"/>
          <p14:tracePt t="29255" x="3670300" y="1790700"/>
          <p14:tracePt t="29286" x="3543300" y="1784350"/>
          <p14:tracePt t="29317" x="3473450" y="1784350"/>
          <p14:tracePt t="29318" x="3448050" y="1784350"/>
          <p14:tracePt t="29348" x="3397250" y="1784350"/>
          <p14:tracePt t="29371" x="3378200" y="1784350"/>
          <p14:tracePt t="29442" x="3333750" y="1784350"/>
          <p14:tracePt t="29473" x="3225800" y="1822450"/>
          <p14:tracePt t="29505" x="3048000" y="1879600"/>
          <p14:tracePt t="29521" x="2984500" y="1898650"/>
          <p14:tracePt t="29555" x="2965450" y="1898650"/>
          <p14:tracePt t="29588" x="2959100" y="1917700"/>
          <p14:tracePt t="29621" x="2940050" y="1962150"/>
          <p14:tracePt t="29622" x="2933700" y="1968500"/>
          <p14:tracePt t="29654" x="2933700" y="2012950"/>
          <p14:tracePt t="29671" x="2933700" y="2032000"/>
          <p14:tracePt t="29688" x="2933700" y="2051050"/>
          <p14:tracePt t="29721" x="2933700" y="2095500"/>
          <p14:tracePt t="29755" x="2952750" y="2139950"/>
          <p14:tracePt t="29788" x="3016250" y="2209800"/>
          <p14:tracePt t="29823" x="3067050" y="2241550"/>
          <p14:tracePt t="29830" x="3073400" y="2247900"/>
          <p14:tracePt t="29855" x="3092450" y="2266950"/>
          <p14:tracePt t="29871" x="3111500" y="2266950"/>
          <p14:tracePt t="29917" x="3194050" y="2292350"/>
          <p14:tracePt t="29917" x="3213100" y="2298700"/>
          <p14:tracePt t="29938" x="3257550" y="2298700"/>
          <p14:tracePt t="29976" x="3371850" y="2305050"/>
          <p14:tracePt t="30006" x="3429000" y="2305050"/>
          <p14:tracePt t="30038" x="3473450" y="2305050"/>
          <p14:tracePt t="30071" x="3536950" y="2311400"/>
          <p14:tracePt t="30105" x="3644900" y="2311400"/>
          <p14:tracePt t="30138" x="3797300" y="2311400"/>
          <p14:tracePt t="30172" x="3854450" y="2311400"/>
          <p14:tracePt t="30334" x="3898900" y="2311400"/>
          <p14:tracePt t="30364" x="3962400" y="2311400"/>
          <p14:tracePt t="30380" x="4032250" y="2311400"/>
          <p14:tracePt t="30411" x="4076700" y="2311400"/>
          <p14:tracePt t="30631" x="4032250" y="2311400"/>
          <p14:tracePt t="30661" x="3968750" y="2311400"/>
          <p14:tracePt t="30692" x="3943350" y="2311400"/>
          <p14:tracePt t="30710" x="3937000" y="2311400"/>
          <p14:tracePt t="30803" x="3924300" y="2311400"/>
          <p14:tracePt t="30833" x="3848100" y="2311400"/>
          <p14:tracePt t="30864" x="3727450" y="2311400"/>
          <p14:tracePt t="30895" x="3441700" y="2311400"/>
          <p14:tracePt t="30927" x="3378200" y="2311400"/>
          <p14:tracePt t="31100" x="3397250" y="2311400"/>
          <p14:tracePt t="31130" x="3511550" y="2311400"/>
          <p14:tracePt t="31161" x="3651250" y="2305050"/>
          <p14:tracePt t="31193" x="3689350" y="2305050"/>
          <p14:tracePt t="31427" x="0" y="0"/>
        </p14:tracePtLst>
        <p14:tracePtLst>
          <p14:tracePt t="39145" x="4184650" y="3028950"/>
          <p14:tracePt t="39303" x="4229100" y="3028950"/>
          <p14:tracePt t="39334" x="4457700" y="3028950"/>
          <p14:tracePt t="39365" x="4686300" y="3028950"/>
          <p14:tracePt t="39396" x="4895850" y="3028950"/>
          <p14:tracePt t="39428" x="4927600" y="3028950"/>
          <p14:tracePt t="39460" x="4933950" y="3028950"/>
          <p14:tracePt t="39489" x="5029200" y="3028950"/>
          <p14:tracePt t="39521" x="5245100" y="3028950"/>
          <p14:tracePt t="39552" x="5448300" y="3028950"/>
          <p14:tracePt t="39587" x="5530850" y="3028950"/>
          <p14:tracePt t="39617" x="5556250" y="3028950"/>
          <p14:tracePt t="39651" x="5632450" y="3028950"/>
          <p14:tracePt t="39683" x="5778500" y="3028950"/>
          <p14:tracePt t="39717" x="5969000" y="3035300"/>
          <p14:tracePt t="39718" x="6026150" y="3041650"/>
          <p14:tracePt t="39756" x="6115050" y="3048000"/>
          <p14:tracePt t="39822" x="6172200" y="3054350"/>
          <p14:tracePt t="39849" x="6235700" y="3060700"/>
          <p14:tracePt t="39881" x="6337300" y="3060700"/>
          <p14:tracePt t="39912" x="6369050" y="3060700"/>
          <p14:tracePt t="39991" x="6445250" y="3060700"/>
          <p14:tracePt t="40021" x="6464300" y="3060700"/>
          <p14:tracePt t="40287" x="6375400" y="3054350"/>
          <p14:tracePt t="40318" x="6273800" y="3054350"/>
          <p14:tracePt t="40349" x="6159500" y="3041650"/>
          <p14:tracePt t="40350" x="6153150" y="3041650"/>
          <p14:tracePt t="40380" x="6102350" y="3041650"/>
          <p14:tracePt t="40382" x="6089650" y="3041650"/>
          <p14:tracePt t="40401" x="6076950" y="3035300"/>
          <p14:tracePt t="40418" x="6045200" y="3035300"/>
          <p14:tracePt t="40434" x="5981700" y="3035300"/>
          <p14:tracePt t="40452" x="5937250" y="3035300"/>
          <p14:tracePt t="40468" x="5816600" y="3035300"/>
          <p14:tracePt t="40501" x="5518150" y="3035300"/>
          <p14:tracePt t="40502" x="5441950" y="3035300"/>
          <p14:tracePt t="40537" x="5194300" y="3035300"/>
          <p14:tracePt t="40569" x="5099050" y="3035300"/>
          <p14:tracePt t="40648" x="5048250" y="3035300"/>
          <p14:tracePt t="40677" x="4965700" y="3028950"/>
          <p14:tracePt t="40678" x="4927600" y="3028950"/>
          <p14:tracePt t="40708" x="4756150" y="3028950"/>
          <p14:tracePt t="40735" x="4559300" y="3016250"/>
          <p14:tracePt t="40771" x="4533900" y="3009900"/>
          <p14:tracePt t="40945" x="4470400" y="3009900"/>
          <p14:tracePt t="40975" x="4394200" y="3009900"/>
          <p14:tracePt t="41179" x="4432300" y="3009900"/>
          <p14:tracePt t="41208" x="4533900" y="3009900"/>
          <p14:tracePt t="41240" x="4800600" y="3009900"/>
          <p14:tracePt t="41271" x="5118100" y="3009900"/>
          <p14:tracePt t="41303" x="5302250" y="3009900"/>
          <p14:tracePt t="41333" x="5327650" y="3009900"/>
          <p14:tracePt t="41334" x="5334000" y="3009900"/>
          <p14:tracePt t="41352" x="5384800" y="3022600"/>
          <p14:tracePt t="41369" x="5422900" y="3022600"/>
          <p14:tracePt t="41386" x="5473700" y="3028950"/>
          <p14:tracePt t="41402" x="5511800" y="3035300"/>
          <p14:tracePt t="41419" x="5524500" y="3035300"/>
          <p14:tracePt t="41455" x="5638800" y="3060700"/>
          <p14:tracePt t="41486" x="5708650" y="3067050"/>
          <p14:tracePt t="41502" x="5784850" y="3067050"/>
          <p14:tracePt t="41537" x="5822950" y="3067050"/>
          <p14:tracePt t="41694" x="5873750" y="3067050"/>
          <p14:tracePt t="41709" x="5892800" y="3067050"/>
          <p14:tracePt t="41710" x="5924550" y="3067050"/>
          <p14:tracePt t="41736" x="5949950" y="3060700"/>
          <p14:tracePt t="42287" x="5988050" y="3060700"/>
          <p14:tracePt t="42318" x="6070600" y="3048000"/>
          <p14:tracePt t="42349" x="6089650" y="3048000"/>
          <p14:tracePt t="42459" x="6127750" y="3048000"/>
          <p14:tracePt t="42490" x="6153150" y="3048000"/>
          <p14:tracePt t="42585" x="6178550" y="3048000"/>
          <p14:tracePt t="42787" x="6254750" y="3048000"/>
          <p14:tracePt t="42818" x="6292850" y="3035300"/>
          <p14:tracePt t="42958" x="6299200" y="3035300"/>
          <p14:tracePt t="43507" x="0" y="0"/>
        </p14:tracePtLst>
        <p14:tracePtLst>
          <p14:tracePt t="50678" x="4165600" y="2425700"/>
          <p14:tracePt t="50772" x="4191000" y="2432050"/>
          <p14:tracePt t="50803" x="4311650" y="2451100"/>
          <p14:tracePt t="50835" x="4445000" y="2482850"/>
          <p14:tracePt t="50865" x="4552950" y="2501900"/>
          <p14:tracePt t="50881" x="4572000" y="2501900"/>
          <p14:tracePt t="50943" x="4610100" y="2508250"/>
          <p14:tracePt t="50975" x="4787900" y="2520950"/>
          <p14:tracePt t="51006" x="4978400" y="2533650"/>
          <p14:tracePt t="51007" x="5041900" y="2533650"/>
          <p14:tracePt t="51038" x="5194300" y="2546350"/>
          <p14:tracePt t="51039" x="5232400" y="2552700"/>
          <p14:tracePt t="51053" x="5257800" y="2559050"/>
          <p14:tracePt t="51081" x="5327650" y="2578100"/>
          <p14:tracePt t="51097" x="5372100" y="2584450"/>
          <p14:tracePt t="51114" x="5416550" y="2590800"/>
          <p14:tracePt t="51150" x="5524500" y="2590800"/>
          <p14:tracePt t="51151" x="5549900" y="2590800"/>
          <p14:tracePt t="51181" x="5600700" y="2590800"/>
          <p14:tracePt t="51214" x="5651500" y="2603500"/>
          <p14:tracePt t="51215" x="5676900" y="2609850"/>
          <p14:tracePt t="51248" x="5765800" y="2616200"/>
          <p14:tracePt t="51281" x="5861050" y="2616200"/>
          <p14:tracePt t="51315" x="5943600" y="2616200"/>
          <p14:tracePt t="51348" x="6032500" y="2616200"/>
          <p14:tracePt t="51364" x="6102350" y="2616200"/>
          <p14:tracePt t="51398" x="6216650" y="2609850"/>
          <p14:tracePt t="51414" x="6242050" y="2603500"/>
          <p14:tracePt t="51601" x="6286500" y="2590800"/>
          <p14:tracePt t="51631" x="6356350" y="2571750"/>
          <p14:tracePt t="51662" x="6356350" y="2565400"/>
          <p14:tracePt t="51928" x="0" y="0"/>
        </p14:tracePtLst>
        <p14:tracePtLst>
          <p14:tracePt t="72851" x="4356100" y="2279650"/>
          <p14:tracePt t="73102" x="4413250" y="2279650"/>
          <p14:tracePt t="73133" x="4552950" y="2279650"/>
          <p14:tracePt t="73164" x="4699000" y="2279650"/>
          <p14:tracePt t="73195" x="4724400" y="2279650"/>
          <p14:tracePt t="73257" x="4781550" y="2279650"/>
          <p14:tracePt t="73274" x="4845050" y="2279650"/>
          <p14:tracePt t="73308" x="5022850" y="2279650"/>
          <p14:tracePt t="73341" x="5149850" y="2279650"/>
          <p14:tracePt t="73375" x="5175250" y="2279650"/>
          <p14:tracePt t="73408" x="5200650" y="2279650"/>
          <p14:tracePt t="73441" x="5283200" y="2286000"/>
          <p14:tracePt t="73476" x="5410200" y="2292350"/>
          <p14:tracePt t="73491" x="5492750" y="2298700"/>
          <p14:tracePt t="73525" x="5638800" y="2298700"/>
          <p14:tracePt t="73558" x="5715000" y="2311400"/>
          <p14:tracePt t="73592" x="5772150" y="2324100"/>
          <p14:tracePt t="73625" x="5873750" y="2324100"/>
          <p14:tracePt t="73658" x="6019800" y="2324100"/>
          <p14:tracePt t="73692" x="6146800" y="2324100"/>
          <p14:tracePt t="73725" x="6153150" y="2324100"/>
          <p14:tracePt t="74070" x="0" y="0"/>
        </p14:tracePtLst>
        <p14:tracePtLst>
          <p14:tracePt t="82781" x="6223000" y="1854200"/>
          <p14:tracePt t="82853" x="6280150" y="1854200"/>
          <p14:tracePt t="82883" x="6337300" y="1854200"/>
          <p14:tracePt t="82915" x="6381750" y="1854200"/>
          <p14:tracePt t="82946" x="6400800" y="1854200"/>
          <p14:tracePt t="82978" x="6445250" y="1854200"/>
          <p14:tracePt t="83011" x="6534150" y="1854200"/>
          <p14:tracePt t="83041" x="6629400" y="1841500"/>
          <p14:tracePt t="83071" x="6661150" y="1841500"/>
          <p14:tracePt t="83180" x="6692900" y="1841500"/>
          <p14:tracePt t="83211" x="6769100" y="1841500"/>
          <p14:tracePt t="83399" x="6762750" y="1841500"/>
          <p14:tracePt t="83430" x="6642100" y="1841500"/>
          <p14:tracePt t="83461" x="6381750" y="1854200"/>
          <p14:tracePt t="83492" x="6235700" y="1866900"/>
          <p14:tracePt t="83572" x="6216650" y="1866900"/>
          <p14:tracePt t="83602" x="6115050" y="1866900"/>
          <p14:tracePt t="83633" x="6038850" y="1866900"/>
          <p14:tracePt t="83774" x="6108700" y="1879600"/>
          <p14:tracePt t="83805" x="6223000" y="1879600"/>
          <p14:tracePt t="83836" x="6413500" y="1879600"/>
          <p14:tracePt t="83868" x="6521450" y="1879600"/>
          <p14:tracePt t="83899" x="6591300" y="1885950"/>
          <p14:tracePt t="83930" x="6642100" y="1885950"/>
          <p14:tracePt t="83961" x="6686550" y="1885950"/>
          <p14:tracePt t="83993" x="6737350" y="1885950"/>
          <p14:tracePt t="84024" x="6743700" y="1885950"/>
          <p14:tracePt t="84401" x="6673850" y="1885950"/>
          <p14:tracePt t="84430" x="6565900" y="1892300"/>
          <p14:tracePt t="84462" x="6515100" y="1898650"/>
          <p14:tracePt t="84667" x="6496050" y="1898650"/>
          <p14:tracePt t="84696" x="6426200" y="1898650"/>
          <p14:tracePt t="84697" x="6407150" y="1898650"/>
          <p14:tracePt t="84713" x="6375400" y="1898650"/>
          <p14:tracePt t="84792" x="6362700" y="1898650"/>
          <p14:tracePt t="84821" x="6242050" y="1911350"/>
          <p14:tracePt t="84852" x="6178550" y="1924050"/>
          <p14:tracePt t="84927" x="6261100" y="1924050"/>
          <p14:tracePt t="84946" x="6267450" y="1924050"/>
          <p14:tracePt t="85010" x="6299200" y="1924050"/>
          <p14:tracePt t="85024" x="6343650" y="1924050"/>
          <p14:tracePt t="85039" x="6375400" y="1924050"/>
          <p14:tracePt t="85056" x="6413500" y="1924050"/>
          <p14:tracePt t="85089" x="6699250" y="1924050"/>
          <p14:tracePt t="85122" x="6838950" y="1924050"/>
          <p14:tracePt t="85414" x="0" y="0"/>
        </p14:tracePtLst>
        <p14:tracePtLst>
          <p14:tracePt t="90807" x="6489700" y="2387600"/>
          <p14:tracePt t="90932" x="6508750" y="2413000"/>
          <p14:tracePt t="90962" x="6546850" y="2444750"/>
          <p14:tracePt t="90993" x="6591300" y="2444750"/>
          <p14:tracePt t="91013" x="6597650" y="2444750"/>
          <p14:tracePt t="91030" x="6616700" y="2444750"/>
          <p14:tracePt t="91046" x="6623050" y="2444750"/>
          <p14:tracePt t="91063" x="6642100" y="2444750"/>
          <p14:tracePt t="91065" x="6654800" y="2444750"/>
          <p14:tracePt t="91080" x="6667500" y="2444750"/>
          <p14:tracePt t="91097" x="6699250" y="2444750"/>
          <p14:tracePt t="91134" x="6800850" y="2444750"/>
          <p14:tracePt t="91165" x="6864350" y="2444750"/>
          <p14:tracePt t="91197" x="6889750" y="2444750"/>
          <p14:tracePt t="91230" x="6940550" y="2425700"/>
          <p14:tracePt t="91263" x="7029450" y="2406650"/>
          <p14:tracePt t="91265" x="7054850" y="2400300"/>
          <p14:tracePt t="91280" x="7086600" y="2393950"/>
          <p14:tracePt t="91298" x="7156450" y="2368550"/>
          <p14:tracePt t="91330" x="7175500" y="2355850"/>
          <p14:tracePt t="91364" x="7207250" y="2336800"/>
          <p14:tracePt t="91380" x="7239000" y="2317750"/>
          <p14:tracePt t="91397" x="7277100" y="2292350"/>
          <p14:tracePt t="91431" x="7321550" y="2266950"/>
          <p14:tracePt t="91464" x="7334250" y="2260600"/>
          <p14:tracePt t="91497" x="7372350" y="2209800"/>
          <p14:tracePt t="91531" x="7423150" y="2152650"/>
          <p14:tracePt t="91564" x="7442200" y="2108200"/>
          <p14:tracePt t="91597" x="7442200" y="2070100"/>
          <p14:tracePt t="91632" x="7442200" y="2032000"/>
          <p14:tracePt t="91634" x="7442200" y="2025650"/>
          <p14:tracePt t="91666" x="7423150" y="1981200"/>
          <p14:tracePt t="91699" x="7378700" y="1955800"/>
          <p14:tracePt t="91731" x="7321550" y="1930400"/>
          <p14:tracePt t="91764" x="7239000" y="1911350"/>
          <p14:tracePt t="91798" x="7162800" y="1905000"/>
          <p14:tracePt t="91801" x="7150100" y="1905000"/>
          <p14:tracePt t="91831" x="7099300" y="1905000"/>
          <p14:tracePt t="91864" x="7023100" y="1898650"/>
          <p14:tracePt t="91865" x="7004050" y="1898650"/>
          <p14:tracePt t="91897" x="6953250" y="1898650"/>
          <p14:tracePt t="91931" x="6915150" y="1898650"/>
          <p14:tracePt t="91964" x="6870700" y="1905000"/>
          <p14:tracePt t="91998" x="6826250" y="1917700"/>
          <p14:tracePt t="92031" x="6788150" y="1924050"/>
          <p14:tracePt t="92033" x="6781800" y="1924050"/>
          <p14:tracePt t="92088" x="6781800" y="1930400"/>
          <p14:tracePt t="92118" x="6711950" y="1962150"/>
          <p14:tracePt t="92151" x="6610350" y="2006600"/>
          <p14:tracePt t="92181" x="6546850" y="2019300"/>
          <p14:tracePt t="92275" x="6540500" y="2063750"/>
          <p14:tracePt t="92306" x="6527800" y="2101850"/>
          <p14:tracePt t="92338" x="6527800" y="2133600"/>
          <p14:tracePt t="92353" x="6527800" y="2139950"/>
          <p14:tracePt t="92384" x="6527800" y="2171700"/>
          <p14:tracePt t="92386" x="6527800" y="2178050"/>
          <p14:tracePt t="92415" x="6534150" y="2209800"/>
          <p14:tracePt t="92448" x="6559550" y="2254250"/>
          <p14:tracePt t="92449" x="6565900" y="2273300"/>
          <p14:tracePt t="92481" x="6623050" y="2343150"/>
          <p14:tracePt t="92515" x="6661150" y="2374900"/>
          <p14:tracePt t="92548" x="6711950" y="2393950"/>
          <p14:tracePt t="92582" x="6769100" y="2419350"/>
          <p14:tracePt t="92619" x="6832600" y="2432050"/>
          <p14:tracePt t="92651" x="6877050" y="2444750"/>
          <p14:tracePt t="92682" x="6953250" y="2451100"/>
          <p14:tracePt t="92715" x="7054850" y="2451100"/>
          <p14:tracePt t="92749" x="7188200" y="2451100"/>
          <p14:tracePt t="92782" x="7289800" y="2444750"/>
          <p14:tracePt t="92816" x="7346950" y="2432050"/>
          <p14:tracePt t="92817" x="7353300" y="2419350"/>
          <p14:tracePt t="92849" x="7385050" y="2393950"/>
          <p14:tracePt t="92865" x="7397750" y="2381250"/>
          <p14:tracePt t="92882" x="7423150" y="2355850"/>
          <p14:tracePt t="92917" x="7461250" y="2330450"/>
          <p14:tracePt t="92949" x="7480300" y="2311400"/>
          <p14:tracePt t="92983" x="7505700" y="2286000"/>
          <p14:tracePt t="93016" x="7505700" y="2216150"/>
          <p14:tracePt t="93017" x="7505700" y="2203450"/>
          <p14:tracePt t="93049" x="7505700" y="2146300"/>
          <p14:tracePt t="93082" x="7493000" y="2095500"/>
          <p14:tracePt t="93099" x="7480300" y="2082800"/>
          <p14:tracePt t="93134" x="7473950" y="2063750"/>
          <p14:tracePt t="93166" x="7461250" y="2051050"/>
          <p14:tracePt t="93199" x="7429500" y="2025650"/>
          <p14:tracePt t="93233" x="7378700" y="1993900"/>
          <p14:tracePt t="93234" x="7372350" y="1993900"/>
          <p14:tracePt t="93275" x="7334250" y="1974850"/>
          <p14:tracePt t="93306" x="7296150" y="1962150"/>
          <p14:tracePt t="93338" x="7245350" y="1955800"/>
          <p14:tracePt t="93368" x="7188200" y="1949450"/>
          <p14:tracePt t="93369" x="7175500" y="1949450"/>
          <p14:tracePt t="93383" x="7137400" y="1949450"/>
          <p14:tracePt t="93399" x="7092950" y="1943100"/>
          <p14:tracePt t="93433" x="7016750" y="1943100"/>
          <p14:tracePt t="93541" x="6972300" y="1943100"/>
          <p14:tracePt t="93572" x="6858000" y="1955800"/>
          <p14:tracePt t="93603" x="6781800" y="1968500"/>
          <p14:tracePt t="93634" x="6769100" y="1968500"/>
          <p14:tracePt t="93698" x="6756400" y="1981200"/>
          <p14:tracePt t="93716" x="6724650" y="2006600"/>
          <p14:tracePt t="93733" x="6711950" y="2012950"/>
          <p14:tracePt t="93766" x="6667500" y="2044700"/>
          <p14:tracePt t="93800" x="6654800" y="2057400"/>
          <p14:tracePt t="93870" x="6648450" y="2070100"/>
          <p14:tracePt t="93899" x="6629400" y="2082800"/>
          <p14:tracePt t="93931" x="6629400" y="2101850"/>
          <p14:tracePt t="93962" x="6616700" y="2120900"/>
          <p14:tracePt t="93994" x="6616700" y="2127250"/>
          <p14:tracePt t="94017" x="6616700" y="2133600"/>
          <p14:tracePt t="94034" x="6610350" y="2146300"/>
          <p14:tracePt t="94073" x="6604000" y="2165350"/>
          <p14:tracePt t="94074" x="6604000" y="2171700"/>
          <p14:tracePt t="94102" x="6604000" y="2190750"/>
          <p14:tracePt t="94135" x="6604000" y="2203450"/>
          <p14:tracePt t="94167" x="6604000" y="2216150"/>
          <p14:tracePt t="94200" x="6604000" y="2228850"/>
          <p14:tracePt t="94234" x="6604000" y="2241550"/>
          <p14:tracePt t="94268" x="6604000" y="2247900"/>
          <p14:tracePt t="94301" x="6604000" y="2254250"/>
          <p14:tracePt t="94334" x="6604000" y="2266950"/>
          <p14:tracePt t="94384" x="6604000" y="2279650"/>
          <p14:tracePt t="94402" x="6604000" y="2305050"/>
          <p14:tracePt t="94435" x="6604000" y="2324100"/>
          <p14:tracePt t="94468" x="6610350" y="2330450"/>
          <p14:tracePt t="94524" x="6610350" y="2336800"/>
          <p14:tracePt t="94556" x="6623050" y="2349500"/>
          <p14:tracePt t="94588" x="6629400" y="2362200"/>
          <p14:tracePt t="94618" x="6642100" y="2381250"/>
          <p14:tracePt t="94650" x="6648450" y="2393950"/>
          <p14:tracePt t="94681" x="6661150" y="2400300"/>
          <p14:tracePt t="94701" x="6673850" y="2413000"/>
          <p14:tracePt t="94790" x="6680200" y="2419350"/>
          <p14:tracePt t="94821" x="6705600" y="2432050"/>
          <p14:tracePt t="94853" x="6769100" y="2457450"/>
          <p14:tracePt t="94884" x="6826250" y="2470150"/>
          <p14:tracePt t="94916" x="6851650" y="2470150"/>
          <p14:tracePt t="94947" x="6870700" y="2470150"/>
          <p14:tracePt t="94978" x="6896100" y="2476500"/>
          <p14:tracePt t="95001" x="6934200" y="2476500"/>
          <p14:tracePt t="95035" x="6991350" y="2476500"/>
          <p14:tracePt t="95068" x="7061200" y="2476500"/>
          <p14:tracePt t="95101" x="7092950" y="2476500"/>
          <p14:tracePt t="95118" x="7105650" y="2476500"/>
          <p14:tracePt t="95151" x="7118350" y="2470150"/>
          <p14:tracePt t="95185" x="7175500" y="2438400"/>
          <p14:tracePt t="95218" x="7213600" y="2425700"/>
          <p14:tracePt t="95259" x="7226300" y="2419350"/>
          <p14:tracePt t="95292" x="7232650" y="2413000"/>
          <p14:tracePt t="95322" x="7258050" y="2368550"/>
          <p14:tracePt t="95353" x="7289800" y="2330450"/>
          <p14:tracePt t="95385" x="7302500" y="2317750"/>
          <p14:tracePt t="95418" x="7315200" y="2292350"/>
          <p14:tracePt t="95452" x="7321550" y="2273300"/>
          <p14:tracePt t="95469" x="7327900" y="2254250"/>
          <p14:tracePt t="95485" x="7334250" y="2222500"/>
          <p14:tracePt t="95502" x="7340600" y="2203450"/>
          <p14:tracePt t="95536" x="7340600" y="2165350"/>
          <p14:tracePt t="95569" x="7334250" y="2127250"/>
          <p14:tracePt t="95571" x="7327900" y="2114550"/>
          <p14:tracePt t="95602" x="7302500" y="2076450"/>
          <p14:tracePt t="95619" x="7289800" y="2057400"/>
          <p14:tracePt t="95652" x="7270750" y="2032000"/>
          <p14:tracePt t="95685" x="7239000" y="1993900"/>
          <p14:tracePt t="95719" x="7200900" y="1943100"/>
          <p14:tracePt t="95736" x="7188200" y="1936750"/>
          <p14:tracePt t="95752" x="7162800" y="1930400"/>
          <p14:tracePt t="95754" x="7156450" y="1924050"/>
          <p14:tracePt t="95786" x="7137400" y="1911350"/>
          <p14:tracePt t="95803" x="7124700" y="1911350"/>
          <p14:tracePt t="95819" x="7099300" y="1905000"/>
          <p14:tracePt t="95853" x="7029450" y="1892300"/>
          <p14:tracePt t="95886" x="6902450" y="1892300"/>
          <p14:tracePt t="95919" x="6832600" y="1892300"/>
          <p14:tracePt t="96042" x="6800850" y="1898650"/>
          <p14:tracePt t="96072" x="6743700" y="1930400"/>
          <p14:tracePt t="96073" x="6724650" y="1949450"/>
          <p14:tracePt t="96087" x="6692900" y="1955800"/>
          <p14:tracePt t="96119" x="6616700" y="1987550"/>
          <p14:tracePt t="96153" x="6597650" y="2000250"/>
          <p14:tracePt t="96244" x="6565900" y="2032000"/>
          <p14:tracePt t="96275" x="6553200" y="2076450"/>
          <p14:tracePt t="96307" x="6534150" y="2114550"/>
          <p14:tracePt t="96338" x="6527800" y="2139950"/>
          <p14:tracePt t="96370" x="6527800" y="2159000"/>
          <p14:tracePt t="96401" x="6527800" y="2184400"/>
          <p14:tracePt t="96431" x="6527800" y="2222500"/>
          <p14:tracePt t="96462" x="6527800" y="2247900"/>
          <p14:tracePt t="96486" x="6527800" y="2260600"/>
          <p14:tracePt t="96503" x="6527800" y="2279650"/>
          <p14:tracePt t="96537" x="6540500" y="2324100"/>
          <p14:tracePt t="96537" x="6546850" y="2336800"/>
          <p14:tracePt t="96572" x="6578600" y="2368550"/>
          <p14:tracePt t="96604" x="6591300" y="2381250"/>
          <p14:tracePt t="96637" x="6623050" y="2387600"/>
          <p14:tracePt t="96670" x="6705600" y="2419350"/>
          <p14:tracePt t="96703" x="6807200" y="2438400"/>
          <p14:tracePt t="96737" x="6965950" y="2457450"/>
          <p14:tracePt t="96738" x="7004050" y="2457450"/>
          <p14:tracePt t="96775" x="7150100" y="2457450"/>
          <p14:tracePt t="96806" x="7251700" y="2457450"/>
          <p14:tracePt t="96838" x="7308850" y="2444750"/>
          <p14:tracePt t="96870" x="7366000" y="2393950"/>
          <p14:tracePt t="96904" x="7416800" y="2343150"/>
          <p14:tracePt t="96937" x="7461250" y="2260600"/>
          <p14:tracePt t="96970" x="7467600" y="2203450"/>
          <p14:tracePt t="97004" x="7467600" y="2165350"/>
          <p14:tracePt t="97037" x="7467600" y="2127250"/>
          <p14:tracePt t="97072" x="7461250" y="2089150"/>
          <p14:tracePt t="97104" x="7429500" y="2038350"/>
          <p14:tracePt t="97137" x="7378700" y="1993900"/>
          <p14:tracePt t="97171" x="7315200" y="1943100"/>
          <p14:tracePt t="97204" x="7245350" y="1917700"/>
          <p14:tracePt t="97237" x="7181850" y="1911350"/>
          <p14:tracePt t="97271" x="7112000" y="1905000"/>
          <p14:tracePt t="97304" x="7010400" y="1905000"/>
          <p14:tracePt t="97321" x="6953250" y="1905000"/>
          <p14:tracePt t="97354" x="6940550" y="1905000"/>
          <p14:tracePt t="97509" x="0" y="0"/>
        </p14:tracePtLst>
        <p14:tracePtLst>
          <p14:tracePt t="135169" x="9550400" y="5149850"/>
          <p14:tracePt t="135265" x="9518650" y="5194300"/>
          <p14:tracePt t="135294" x="9461500" y="5314950"/>
          <p14:tracePt t="135325" x="9442450" y="5384800"/>
          <p14:tracePt t="135357" x="9442450" y="5403850"/>
          <p14:tracePt t="135386" x="9442450" y="5429250"/>
          <p14:tracePt t="135402" x="9442450" y="5461000"/>
          <p14:tracePt t="135434" x="9474200" y="5505450"/>
          <p14:tracePt t="135436" x="9486900" y="5518150"/>
          <p14:tracePt t="135451" x="9486900" y="5524500"/>
          <p14:tracePt t="135452" x="9493250" y="5530850"/>
          <p14:tracePt t="135468" x="9499600" y="5537200"/>
          <p14:tracePt t="135484" x="9505950" y="5543550"/>
          <p14:tracePt t="135501" x="9518650" y="5562600"/>
          <p14:tracePt t="135518" x="9537700" y="5581650"/>
          <p14:tracePt t="135534" x="9550400" y="5594350"/>
          <p14:tracePt t="135551" x="9582150" y="5613400"/>
          <p14:tracePt t="135585" x="9632950" y="5645150"/>
          <p14:tracePt t="135618" x="9721850" y="5683250"/>
          <p14:tracePt t="135620" x="9747250" y="5683250"/>
          <p14:tracePt t="135652" x="9810750" y="5708650"/>
          <p14:tracePt t="135685" x="9912350" y="5715000"/>
          <p14:tracePt t="135718" x="10083800" y="5695950"/>
          <p14:tracePt t="135752" x="10242550" y="5657850"/>
          <p14:tracePt t="135785" x="10299700" y="5645150"/>
          <p14:tracePt t="135857" x="10325100" y="5626100"/>
          <p14:tracePt t="135888" x="10433050" y="5575300"/>
          <p14:tracePt t="135918" x="10560050" y="5530850"/>
          <p14:tracePt t="135950" x="10693400" y="5480050"/>
          <p14:tracePt t="135981" x="10718800" y="5467350"/>
          <p14:tracePt t="136029" x="10718800" y="5448300"/>
          <p14:tracePt t="136058" x="10718800" y="5422900"/>
          <p14:tracePt t="136059" x="10718800" y="5410200"/>
          <p14:tracePt t="136090" x="10680700" y="5314950"/>
          <p14:tracePt t="136092" x="10674350" y="5289550"/>
          <p14:tracePt t="136106" x="10661650" y="5276850"/>
          <p14:tracePt t="136136" x="10648950" y="5245100"/>
          <p14:tracePt t="136152" x="10636250" y="5232400"/>
          <p14:tracePt t="136185" x="10541000" y="5194300"/>
          <p14:tracePt t="136219" x="10477500" y="5181600"/>
          <p14:tracePt t="136220" x="10458450" y="5181600"/>
          <p14:tracePt t="136252" x="10356850" y="5181600"/>
          <p14:tracePt t="136294" x="10236200" y="5181600"/>
          <p14:tracePt t="136356" x="0" y="0"/>
        </p14:tracePtLst>
        <p14:tracePtLst>
          <p14:tracePt t="138653" x="1885950" y="4603750"/>
          <p14:tracePt t="138810" x="1949450" y="4603750"/>
          <p14:tracePt t="138840" x="2063750" y="4603750"/>
          <p14:tracePt t="138871" x="2133600" y="4597400"/>
          <p14:tracePt t="138950" x="2197100" y="4597400"/>
          <p14:tracePt t="138965" x="2235200" y="4597400"/>
          <p14:tracePt t="138997" x="2432050" y="4597400"/>
          <p14:tracePt t="139028" x="2673350" y="4559300"/>
          <p14:tracePt t="139060" x="2825750" y="4552950"/>
          <p14:tracePt t="139095" x="2901950" y="4552950"/>
          <p14:tracePt t="139122" x="2959100" y="4552950"/>
          <p14:tracePt t="139139" x="3003550" y="4552950"/>
          <p14:tracePt t="139172" x="3143250" y="4552950"/>
          <p14:tracePt t="139206" x="3244850" y="4546600"/>
          <p14:tracePt t="139239" x="3314700" y="4546600"/>
          <p14:tracePt t="139273" x="3365500" y="4546600"/>
          <p14:tracePt t="139306" x="3435350" y="4546600"/>
          <p14:tracePt t="139308" x="3448050" y="4546600"/>
          <p14:tracePt t="139324" x="3486150" y="4546600"/>
          <p14:tracePt t="139339" x="3498850" y="4546600"/>
          <p14:tracePt t="139373" x="3619500" y="4533900"/>
          <p14:tracePt t="139406" x="3702050" y="4521200"/>
          <p14:tracePt t="139440" x="3810000" y="4489450"/>
          <p14:tracePt t="139473" x="3905250" y="4483100"/>
          <p14:tracePt t="139506" x="3924300" y="4476750"/>
          <p14:tracePt t="139539" x="3943350" y="4470400"/>
          <p14:tracePt t="139556" x="4019550" y="4451350"/>
          <p14:tracePt t="139591" x="4133850" y="4394200"/>
          <p14:tracePt t="139623" x="4203700" y="4356100"/>
          <p14:tracePt t="139656" x="4203700" y="4349750"/>
          <p14:tracePt t="139690" x="4191000" y="4298950"/>
          <p14:tracePt t="139723" x="4152900" y="4235450"/>
          <p14:tracePt t="139724" x="4140200" y="4210050"/>
          <p14:tracePt t="139762" x="4064000" y="4127500"/>
          <p14:tracePt t="139764" x="4057650" y="4127500"/>
          <p14:tracePt t="139790" x="4032250" y="4114800"/>
          <p14:tracePt t="139825" x="3994150" y="4102100"/>
          <p14:tracePt t="139856" x="3879850" y="4064000"/>
          <p14:tracePt t="139890" x="3644900" y="4032250"/>
          <p14:tracePt t="139923" x="3448050" y="4013200"/>
          <p14:tracePt t="139924" x="3422650" y="4013200"/>
          <p14:tracePt t="139957" x="3397250" y="4006850"/>
          <p14:tracePt t="140030" x="3308350" y="4044950"/>
          <p14:tracePt t="140060" x="3162300" y="4108450"/>
          <p14:tracePt t="140091" x="2971800" y="4184650"/>
          <p14:tracePt t="140093" x="2927350" y="4197350"/>
          <p14:tracePt t="140122" x="2908300" y="4210050"/>
          <p14:tracePt t="140152" x="2908300" y="4254500"/>
          <p14:tracePt t="140184" x="2914650" y="4330700"/>
          <p14:tracePt t="140215" x="2927350" y="4400550"/>
          <p14:tracePt t="140247" x="2946400" y="4457700"/>
          <p14:tracePt t="140279" x="2984500" y="4508500"/>
          <p14:tracePt t="140310" x="3035300" y="4565650"/>
          <p14:tracePt t="140325" x="3086100" y="4584700"/>
          <p14:tracePt t="140357" x="3181350" y="4603750"/>
          <p14:tracePt t="140390" x="3352800" y="4603750"/>
          <p14:tracePt t="140424" x="3505200" y="4603750"/>
          <p14:tracePt t="140457" x="3594100" y="4572000"/>
          <p14:tracePt t="140491" x="3644900" y="4533900"/>
          <p14:tracePt t="140492" x="3683000" y="4521200"/>
          <p14:tracePt t="140524" x="3797300" y="4470400"/>
          <p14:tracePt t="140541" x="3873500" y="4432300"/>
          <p14:tracePt t="140558" x="3924300" y="4394200"/>
          <p14:tracePt t="140598" x="3981450" y="4330700"/>
          <p14:tracePt t="140624" x="3981450" y="4311650"/>
          <p14:tracePt t="140657" x="3981450" y="4305300"/>
          <p14:tracePt t="140691" x="3981450" y="4260850"/>
          <p14:tracePt t="140692" x="3981450" y="4229100"/>
          <p14:tracePt t="140724" x="3949700" y="4159250"/>
          <p14:tracePt t="140757" x="3924300" y="4121150"/>
          <p14:tracePt t="140791" x="3917950" y="4108450"/>
          <p14:tracePt t="140840" x="3898900" y="4089400"/>
          <p14:tracePt t="140872" x="3822700" y="4070350"/>
          <p14:tracePt t="140903" x="3651250" y="4051300"/>
          <p14:tracePt t="140924" x="3536950" y="4032250"/>
          <p14:tracePt t="140941" x="3511550" y="4025900"/>
          <p14:tracePt t="140981" x="3505200" y="4025900"/>
          <p14:tracePt t="141090" x="0" y="0"/>
        </p14:tracePtLst>
        <p14:tracePtLst>
          <p14:tracePt t="173530" x="7308850" y="4673600"/>
          <p14:tracePt t="173658" x="7321550" y="4686300"/>
          <p14:tracePt t="173686" x="7423150" y="4705350"/>
          <p14:tracePt t="173719" x="7537450" y="4718050"/>
          <p14:tracePt t="173749" x="7543800" y="4718050"/>
          <p14:tracePt t="173811" x="7664450" y="4718050"/>
          <p14:tracePt t="173842" x="7962900" y="4718050"/>
          <p14:tracePt t="173874" x="8229600" y="4705350"/>
          <p14:tracePt t="173905" x="8235950" y="4692650"/>
          <p14:tracePt t="174061" x="8191500" y="4692650"/>
          <p14:tracePt t="174062" x="8178800" y="4692650"/>
          <p14:tracePt t="174082" x="8089900" y="4692650"/>
          <p14:tracePt t="174099" x="7969250" y="4692650"/>
          <p14:tracePt t="174115" x="7861300" y="4705350"/>
          <p14:tracePt t="174132" x="7791450" y="4711700"/>
          <p14:tracePt t="174149" x="7747000" y="4718050"/>
          <p14:tracePt t="174165" x="7740650" y="4718050"/>
          <p14:tracePt t="174166" x="7727950" y="4718050"/>
          <p14:tracePt t="174199" x="7658100" y="4730750"/>
          <p14:tracePt t="174215" x="7613650" y="4730750"/>
          <p14:tracePt t="174249" x="7416800" y="4737100"/>
          <p14:tracePt t="174282" x="7251700" y="4743450"/>
          <p14:tracePt t="174438" x="7327900" y="4749800"/>
          <p14:tracePt t="174468" x="7442200" y="4749800"/>
          <p14:tracePt t="174499" x="7683500" y="4749800"/>
          <p14:tracePt t="174531" x="7791450" y="4749800"/>
          <p14:tracePt t="174579" x="7797800" y="4749800"/>
          <p14:tracePt t="174608" x="7861300" y="4749800"/>
          <p14:tracePt t="174640" x="7937500" y="4749800"/>
          <p14:tracePt t="175110" x="0" y="0"/>
        </p14:tracePtLst>
        <p14:tracePtLst>
          <p14:tracePt t="207330" x="8375650" y="4292600"/>
          <p14:tracePt t="207376" x="8362950" y="4279900"/>
          <p14:tracePt t="207425" x="8191500" y="4330700"/>
          <p14:tracePt t="207457" x="7975600" y="4406900"/>
          <p14:tracePt t="207485" x="7943850" y="4419600"/>
          <p14:tracePt t="207517" x="7937500" y="4445000"/>
          <p14:tracePt t="207548" x="7943850" y="4489450"/>
          <p14:tracePt t="207579" x="7943850" y="4502150"/>
          <p14:tracePt t="207611" x="7962900" y="4533900"/>
          <p14:tracePt t="207642" x="8013700" y="4597400"/>
          <p14:tracePt t="207674" x="8032750" y="4610100"/>
          <p14:tracePt t="207707" x="8083550" y="4616450"/>
          <p14:tracePt t="207740" x="8191500" y="4616450"/>
          <p14:tracePt t="207773" x="8350250" y="4616450"/>
          <p14:tracePt t="207807" x="8407400" y="4603750"/>
          <p14:tracePt t="207845" x="8420100" y="4591050"/>
          <p14:tracePt t="207876" x="8451850" y="4540250"/>
          <p14:tracePt t="207908" x="8483600" y="4495800"/>
          <p14:tracePt t="207940" x="8502650" y="4476750"/>
          <p14:tracePt t="207973" x="8502650" y="4464050"/>
          <p14:tracePt t="208007" x="8515350" y="4438650"/>
          <p14:tracePt t="208008" x="8521700" y="4432300"/>
          <p14:tracePt t="208040" x="8521700" y="4406900"/>
          <p14:tracePt t="208079" x="8521700" y="4387850"/>
          <p14:tracePt t="208080" x="8521700" y="4381500"/>
          <p14:tracePt t="208112" x="8521700" y="4362450"/>
          <p14:tracePt t="208173" x="8509000" y="4330700"/>
          <p14:tracePt t="208204" x="8426450" y="4298950"/>
          <p14:tracePt t="208224" x="8362950" y="4286250"/>
          <p14:tracePt t="208240" x="8305800" y="4260850"/>
          <p14:tracePt t="208279" x="8274050" y="4260850"/>
          <p14:tracePt t="208410" x="8255000" y="4267200"/>
          <p14:tracePt t="208439" x="8242300" y="4298950"/>
          <p14:tracePt t="208440" x="8235950" y="4305300"/>
          <p14:tracePt t="208470" x="8216900" y="4349750"/>
          <p14:tracePt t="208501" x="8216900" y="4375150"/>
          <p14:tracePt t="208533" x="8216900" y="4394200"/>
          <p14:tracePt t="208564" x="8216900" y="4425950"/>
          <p14:tracePt t="208595" x="8216900" y="4445000"/>
          <p14:tracePt t="208627" x="8235950" y="4470400"/>
          <p14:tracePt t="208661" x="8267700" y="4508500"/>
          <p14:tracePt t="208691" x="8293100" y="4527550"/>
          <p14:tracePt t="208725" x="8375650" y="4527550"/>
          <p14:tracePt t="208758" x="8477250" y="4527550"/>
          <p14:tracePt t="208791" x="8547100" y="4527550"/>
          <p14:tracePt t="208792" x="8553450" y="4514850"/>
          <p14:tracePt t="209110" x="0" y="0"/>
        </p14:tracePtLst>
        <p14:tracePtLst>
          <p14:tracePt t="213612" x="8915400" y="4692650"/>
          <p14:tracePt t="213690" x="8940800" y="4699000"/>
          <p14:tracePt t="213721" x="9074150" y="4711700"/>
          <p14:tracePt t="213752" x="9169400" y="4718050"/>
          <p14:tracePt t="213783" x="9251950" y="4718050"/>
          <p14:tracePt t="213814" x="9334500" y="4699000"/>
          <p14:tracePt t="213845" x="9423400" y="4654550"/>
          <p14:tracePt t="213877" x="9461500" y="4641850"/>
          <p14:tracePt t="213972" x="9467850" y="4641850"/>
          <p14:tracePt t="214034" x="0" y="0"/>
        </p14:tracePtLst>
        <p14:tracePtLst>
          <p14:tracePt t="217988" x="9779000" y="4921250"/>
          <p14:tracePt t="218020" x="9798050" y="4933950"/>
          <p14:tracePt t="218049" x="9867900" y="4946650"/>
          <p14:tracePt t="218081" x="9994900" y="4959350"/>
          <p14:tracePt t="218112" x="10064750" y="4959350"/>
          <p14:tracePt t="218113" x="10083800" y="4959350"/>
          <p14:tracePt t="218143" x="10090150" y="4959350"/>
          <p14:tracePt t="218206" x="10166350" y="4959350"/>
          <p14:tracePt t="218222" x="10236200" y="4959350"/>
          <p14:tracePt t="218237" x="10280650" y="4959350"/>
          <p14:tracePt t="218269" x="10375900" y="4959350"/>
          <p14:tracePt t="218303" x="10382250" y="4959350"/>
          <p14:tracePt t="218534" x="10312400" y="4959350"/>
          <p14:tracePt t="218564" x="10210800" y="4959350"/>
          <p14:tracePt t="218596" x="10160000" y="4959350"/>
          <p14:tracePt t="218627" x="10140950" y="4959350"/>
          <p14:tracePt t="218660" x="10134600" y="4959350"/>
          <p14:tracePt t="218690" x="10052050" y="4959350"/>
          <p14:tracePt t="218724" x="9931400" y="4959350"/>
          <p14:tracePt t="218753" x="9779000" y="4959350"/>
          <p14:tracePt t="218787" x="9721850" y="4959350"/>
          <p14:tracePt t="218865" x="9677400" y="4965700"/>
          <p14:tracePt t="218893" x="9632950" y="4972050"/>
          <p14:tracePt t="218925" x="9626600" y="4972050"/>
          <p14:tracePt t="219112" x="9677400" y="4972050"/>
          <p14:tracePt t="219113" x="9702800" y="4972050"/>
          <p14:tracePt t="219129" x="9753600" y="4972050"/>
          <p14:tracePt t="219156" x="9848850" y="4972050"/>
          <p14:tracePt t="219191" x="9931400" y="4972050"/>
          <p14:tracePt t="219221" x="9956800" y="4972050"/>
          <p14:tracePt t="219254" x="10026650" y="4972050"/>
          <p14:tracePt t="219287" x="10134600" y="4972050"/>
          <p14:tracePt t="219288" x="10179050" y="4972050"/>
          <p14:tracePt t="219330" x="10388600" y="4965700"/>
          <p14:tracePt t="219362" x="10471150" y="4953000"/>
          <p14:tracePt t="219614" x="10445750" y="4946650"/>
          <p14:tracePt t="219643" x="10350500" y="4946650"/>
          <p14:tracePt t="219659" x="10312400" y="4946650"/>
          <p14:tracePt t="219690" x="10210800" y="4946650"/>
          <p14:tracePt t="219721" x="10153650" y="4946650"/>
          <p14:tracePt t="219755" x="10109200" y="4946650"/>
          <p14:tracePt t="219788" x="10020300" y="4953000"/>
          <p14:tracePt t="219821" x="9886950" y="4959350"/>
          <p14:tracePt t="219855" x="9747250" y="4972050"/>
          <p14:tracePt t="219856" x="9728200" y="4972050"/>
          <p14:tracePt t="220175" x="9740900" y="4984750"/>
          <p14:tracePt t="220205" x="9842500" y="4984750"/>
          <p14:tracePt t="220223" x="9925050" y="4984750"/>
          <p14:tracePt t="220256" x="10121900" y="4984750"/>
          <p14:tracePt t="220289" x="10179050" y="4984750"/>
          <p14:tracePt t="220322" x="10210800" y="4984750"/>
          <p14:tracePt t="220355" x="10248900" y="4984750"/>
          <p14:tracePt t="220389" x="10337800" y="4984750"/>
          <p14:tracePt t="220422" x="10433050" y="4984750"/>
          <p14:tracePt t="220439" x="10496550" y="4984750"/>
          <p14:tracePt t="220472" x="10547350" y="4972050"/>
          <p14:tracePt t="220647" x="10490200" y="4972050"/>
          <p14:tracePt t="220674" x="10382250" y="4972050"/>
          <p14:tracePt t="220706" x="10242550" y="4972050"/>
          <p14:tracePt t="220722" x="10179050" y="4972050"/>
          <p14:tracePt t="220739" x="10147300" y="4972050"/>
          <p14:tracePt t="220756" x="10115550" y="4978400"/>
          <p14:tracePt t="220789" x="10039350" y="4984750"/>
          <p14:tracePt t="220823" x="9937750" y="4991100"/>
          <p14:tracePt t="220825" x="9912350" y="4997450"/>
          <p14:tracePt t="220857" x="9861550" y="4997450"/>
          <p14:tracePt t="220940" x="9823450" y="4997450"/>
          <p14:tracePt t="220971" x="9734550" y="4997450"/>
          <p14:tracePt t="221002" x="9702800" y="4997450"/>
          <p14:tracePt t="221145" x="9702800" y="5003800"/>
          <p14:tracePt t="221175" x="9753600" y="5003800"/>
          <p14:tracePt t="221206" x="9861550" y="5003800"/>
          <p14:tracePt t="221223" x="9925050" y="5003800"/>
          <p14:tracePt t="221240" x="10007600" y="5003800"/>
          <p14:tracePt t="221241" x="10045700" y="5003800"/>
          <p14:tracePt t="221257" x="10109200" y="5003800"/>
          <p14:tracePt t="221273" x="10166350" y="5003800"/>
          <p14:tracePt t="221290" x="10204450" y="5003800"/>
          <p14:tracePt t="221330" x="10217150" y="5003800"/>
          <p14:tracePt t="221367" x="10236200" y="5003800"/>
          <p14:tracePt t="221394" x="10325100" y="5003800"/>
          <p14:tracePt t="221425" x="10433050" y="4991100"/>
          <p14:tracePt t="221440" x="10458450" y="4984750"/>
          <p14:tracePt t="221457" x="10464800" y="4978400"/>
          <p14:tracePt t="221628" x="10394950" y="4978400"/>
          <p14:tracePt t="221660" x="10325100" y="4978400"/>
          <p14:tracePt t="221690" x="10217150" y="4978400"/>
          <p14:tracePt t="221721" x="10109200" y="4978400"/>
          <p14:tracePt t="221740" x="10020300" y="4978400"/>
          <p14:tracePt t="221774" x="9880600" y="4997450"/>
          <p14:tracePt t="221807" x="9836150" y="5003800"/>
          <p14:tracePt t="221895" x="9817100" y="5003800"/>
          <p14:tracePt t="221924" x="9772650" y="5010150"/>
          <p14:tracePt t="221955" x="9766300" y="5010150"/>
          <p14:tracePt t="222158" x="9798050" y="5010150"/>
          <p14:tracePt t="222190" x="9880600" y="5010150"/>
          <p14:tracePt t="222221" x="10013950" y="4997450"/>
          <p14:tracePt t="222252" x="10071100" y="4991100"/>
          <p14:tracePt t="222284" x="10077450" y="4991100"/>
          <p14:tracePt t="222331" x="10096500" y="4991100"/>
          <p14:tracePt t="222362" x="10185400" y="4984750"/>
          <p14:tracePt t="222393" x="10236200" y="4972050"/>
          <p14:tracePt t="222816" x="10229850" y="4972050"/>
          <p14:tracePt t="222831" x="10179050" y="4972050"/>
          <p14:tracePt t="222862" x="10064750" y="4978400"/>
          <p14:tracePt t="222893" x="10013950" y="4984750"/>
          <p14:tracePt t="222925" x="10007600" y="4991100"/>
          <p14:tracePt t="222959" x="10001250" y="4991100"/>
          <p14:tracePt t="222992" x="9899650" y="5003800"/>
          <p14:tracePt t="222994" x="9861550" y="5016500"/>
          <p14:tracePt t="223025" x="9753600" y="5029200"/>
          <p14:tracePt t="223059" x="9696450" y="5035550"/>
          <p14:tracePt t="223253" x="9791700" y="5035550"/>
          <p14:tracePt t="223284" x="9886950" y="5029200"/>
          <p14:tracePt t="223316" x="10045700" y="5016500"/>
          <p14:tracePt t="223346" x="10153650" y="5003800"/>
          <p14:tracePt t="223380" x="10185400" y="5003800"/>
          <p14:tracePt t="223408" x="10191750" y="5003800"/>
          <p14:tracePt t="223411" x="10204450" y="5003800"/>
          <p14:tracePt t="223440" x="10248900" y="5003800"/>
          <p14:tracePt t="223441" x="10267950" y="5003800"/>
          <p14:tracePt t="223471" x="10325100" y="4997450"/>
          <p14:tracePt t="223493" x="10401300" y="4991100"/>
          <p14:tracePt t="223526" x="10502900" y="4978400"/>
          <p14:tracePt t="223942" x="10490200" y="4978400"/>
          <p14:tracePt t="223971" x="10433050" y="4978400"/>
          <p14:tracePt t="224002" x="10337800" y="4978400"/>
          <p14:tracePt t="224029" x="10267950" y="4978400"/>
          <p14:tracePt t="224043" x="10229850" y="4978400"/>
          <p14:tracePt t="224080" x="10198100" y="4984750"/>
          <p14:tracePt t="224112" x="10179050" y="4984750"/>
          <p14:tracePt t="224113" x="10160000" y="4984750"/>
          <p14:tracePt t="224144" x="10096500" y="4997450"/>
          <p14:tracePt t="224145" x="10077450" y="4997450"/>
          <p14:tracePt t="224177" x="9937750" y="5010150"/>
          <p14:tracePt t="224210" x="9817100" y="5022850"/>
          <p14:tracePt t="224244" x="9810750" y="5022850"/>
          <p14:tracePt t="224567" x="9823450" y="5022850"/>
          <p14:tracePt t="224596" x="9988550" y="5016500"/>
          <p14:tracePt t="224627" x="10115550" y="5010150"/>
          <p14:tracePt t="224659" x="10147300" y="5003800"/>
          <p14:tracePt t="224709" x="10160000" y="5003800"/>
          <p14:tracePt t="224727" x="10198100" y="5003800"/>
          <p14:tracePt t="224761" x="10312400" y="4991100"/>
          <p14:tracePt t="224800" x="10407650" y="4978400"/>
          <p14:tracePt t="224801" x="10414000" y="4972050"/>
          <p14:tracePt t="225005" x="10394950" y="4972050"/>
          <p14:tracePt t="225018" x="10344150" y="4972050"/>
          <p14:tracePt t="225045" x="10287000" y="4972050"/>
          <p14:tracePt t="225061" x="10217150" y="4972050"/>
          <p14:tracePt t="225095" x="10109200" y="4972050"/>
          <p14:tracePt t="225128" x="10083800" y="4978400"/>
          <p14:tracePt t="225190" x="10013950" y="4978400"/>
          <p14:tracePt t="225221" x="9848850" y="5003800"/>
          <p14:tracePt t="225252" x="9728200" y="5016500"/>
          <p14:tracePt t="225269" x="9721850" y="5016500"/>
          <p14:tracePt t="225597" x="9734550" y="5016500"/>
          <p14:tracePt t="225627" x="9823450" y="5016500"/>
          <p14:tracePt t="225659" x="9950450" y="5016500"/>
          <p14:tracePt t="225690" x="10039350" y="5016500"/>
          <p14:tracePt t="225753" x="10058400" y="5016500"/>
          <p14:tracePt t="225784" x="10109200" y="5016500"/>
          <p14:tracePt t="225785" x="10128250" y="5016500"/>
          <p14:tracePt t="225800" x="10160000" y="5016500"/>
          <p14:tracePt t="225829" x="10255250" y="5016500"/>
          <p14:tracePt t="225862" x="10287000" y="5016500"/>
          <p14:tracePt t="225958" x="10293350" y="5016500"/>
          <p14:tracePt t="225987" x="10299700" y="5016500"/>
          <p14:tracePt t="226192" x="10306050" y="5010150"/>
          <p14:tracePt t="226254" x="10306050" y="5003800"/>
          <p14:tracePt t="226318" x="10287000" y="5003800"/>
          <p14:tracePt t="226346" x="10204450" y="4997450"/>
          <p14:tracePt t="226378" x="10096500" y="4997450"/>
          <p14:tracePt t="226409" x="10001250" y="4997450"/>
          <p14:tracePt t="226489" x="9988550" y="4997450"/>
          <p14:tracePt t="226518" x="9931400" y="4997450"/>
          <p14:tracePt t="226549" x="9886950" y="4997450"/>
          <p14:tracePt t="226581" x="9880600" y="4997450"/>
          <p14:tracePt t="226769" x="9880600" y="5003800"/>
          <p14:tracePt t="226818" x="9899650" y="5003800"/>
          <p14:tracePt t="226846" x="9944100" y="5003800"/>
          <p14:tracePt t="226877" x="9994900" y="5003800"/>
          <p14:tracePt t="226909" x="10045700" y="5003800"/>
          <p14:tracePt t="226940" x="10121900" y="5003800"/>
          <p14:tracePt t="226972" x="10185400" y="4997450"/>
          <p14:tracePt t="227002" x="10223500" y="4997450"/>
          <p14:tracePt t="227031" x="10229850" y="4997450"/>
          <p14:tracePt t="227114" x="10248900" y="4997450"/>
          <p14:tracePt t="227143" x="10306050" y="4997450"/>
          <p14:tracePt t="227175" x="10382250" y="4997450"/>
          <p14:tracePt t="227206" x="10388600" y="4991100"/>
          <p14:tracePt t="227675" x="10331450" y="4991100"/>
          <p14:tracePt t="227707" x="10236200" y="4991100"/>
          <p14:tracePt t="227723" x="10198100" y="4997450"/>
          <p14:tracePt t="227748" x="10185400" y="4997450"/>
          <p14:tracePt t="227800" x="10147300" y="4997450"/>
          <p14:tracePt t="227831" x="10052050" y="4997450"/>
          <p14:tracePt t="227863" x="9874250" y="5022850"/>
          <p14:tracePt t="227894" x="9810750" y="5029200"/>
          <p14:tracePt t="228161" x="9893300" y="5029200"/>
          <p14:tracePt t="228190" x="9956800" y="5029200"/>
          <p14:tracePt t="228206" x="10007600" y="5029200"/>
          <p14:tracePt t="228232" x="10077450" y="5029200"/>
          <p14:tracePt t="228265" x="10121900" y="5029200"/>
          <p14:tracePt t="228300" x="10160000" y="5029200"/>
          <p14:tracePt t="228332" x="10223500" y="5029200"/>
          <p14:tracePt t="228365" x="10318750" y="5029200"/>
          <p14:tracePt t="228399" x="10375900" y="5016500"/>
          <p14:tracePt t="228707" x="0" y="0"/>
        </p14:tracePtLst>
      </p14:laserTraceLst>
    </p:ext>
    <p:ext uri="{E180D4A7-C9FB-4DFB-919C-405C955672EB}">
      <p14:showEvtLst xmlns:p14="http://schemas.microsoft.com/office/powerpoint/2010/main">
        <p14:playEvt time="159" objId="68"/>
        <p14:stopEvt time="260221" objId="68"/>
      </p14:showEvtLst>
    </p:ext>
  </p:extLs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dirty="0"/>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pPr>
              <a:lnSpc>
                <a:spcPct val="160000"/>
              </a:lnSpc>
            </a:pPr>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pPr>
              <a:lnSpc>
                <a:spcPct val="160000"/>
              </a:lnSpc>
            </a:pPr>
            <a:r>
              <a:rPr lang="en-US" altLang="zh-CN" b="1" dirty="0">
                <a:solidFill>
                  <a:srgbClr val="C00000"/>
                </a:solidFill>
                <a:effectLst>
                  <a:outerShdw blurRad="38100" dist="38100" dir="2700000" algn="tl">
                    <a:srgbClr val="000000">
                      <a:alpha val="43137"/>
                    </a:srgbClr>
                  </a:outerShdw>
                </a:effectLst>
              </a:rPr>
              <a:t>9.5 </a:t>
            </a:r>
            <a:r>
              <a:rPr lang="zh-CN" altLang="en-US" b="1" dirty="0">
                <a:solidFill>
                  <a:srgbClr val="C00000"/>
                </a:solidFill>
                <a:effectLst>
                  <a:outerShdw blurRad="38100" dist="38100" dir="2700000" algn="tl">
                    <a:srgbClr val="000000">
                      <a:alpha val="43137"/>
                    </a:srgbClr>
                  </a:outerShdw>
                </a:effectLst>
              </a:rPr>
              <a:t>程序中断方式</a:t>
            </a:r>
          </a:p>
          <a:p>
            <a:r>
              <a:rPr lang="en-US" altLang="zh-CN" b="1" dirty="0"/>
              <a:t>9.6 DMA</a:t>
            </a:r>
            <a:r>
              <a:rPr lang="zh-CN" altLang="en-US" b="1" dirty="0"/>
              <a:t>方式</a:t>
            </a:r>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701417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直接连接符 76"/>
          <p:cNvCxnSpPr/>
          <p:nvPr/>
        </p:nvCxnSpPr>
        <p:spPr>
          <a:xfrm>
            <a:off x="1801089" y="5449407"/>
            <a:ext cx="8820729"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847272" y="4507298"/>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p:cNvSpPr txBox="1"/>
          <p:nvPr/>
        </p:nvSpPr>
        <p:spPr>
          <a:xfrm>
            <a:off x="1330032" y="4361605"/>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cxnSp>
        <p:nvCxnSpPr>
          <p:cNvPr id="42" name="直接连接符 41"/>
          <p:cNvCxnSpPr/>
          <p:nvPr/>
        </p:nvCxnSpPr>
        <p:spPr>
          <a:xfrm flipV="1">
            <a:off x="6484816" y="4537525"/>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4046564" y="4556574"/>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2" name="组合 11"/>
          <p:cNvGrpSpPr/>
          <p:nvPr/>
        </p:nvGrpSpPr>
        <p:grpSpPr>
          <a:xfrm>
            <a:off x="4046564" y="5105015"/>
            <a:ext cx="2422563" cy="343984"/>
            <a:chOff x="4046564" y="5105015"/>
            <a:chExt cx="2422563" cy="343984"/>
          </a:xfrm>
        </p:grpSpPr>
        <p:cxnSp>
          <p:nvCxnSpPr>
            <p:cNvPr id="18" name="直接连接符 17"/>
            <p:cNvCxnSpPr/>
            <p:nvPr/>
          </p:nvCxnSpPr>
          <p:spPr>
            <a:xfrm>
              <a:off x="4071964" y="5448999"/>
              <a:ext cx="2389955"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47" name="文本框 46"/>
            <p:cNvSpPr txBox="1"/>
            <p:nvPr/>
          </p:nvSpPr>
          <p:spPr>
            <a:xfrm>
              <a:off x="4046564" y="5105015"/>
              <a:ext cx="2422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p>
          </p:txBody>
        </p:sp>
      </p:grpSp>
      <p:sp>
        <p:nvSpPr>
          <p:cNvPr id="65" name="文本框 64"/>
          <p:cNvSpPr txBox="1"/>
          <p:nvPr/>
        </p:nvSpPr>
        <p:spPr>
          <a:xfrm>
            <a:off x="2716547" y="4539782"/>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p>
          <a:p>
            <a:pPr algn="ctr"/>
            <a:r>
              <a:rPr lang="zh-CN" altLang="en-US" sz="1400">
                <a:latin typeface="宋体" panose="02010600030101010101" pitchFamily="2" charset="-122"/>
                <a:ea typeface="宋体" panose="02010600030101010101" pitchFamily="2" charset="-122"/>
              </a:rPr>
              <a:t>发送命令参数</a:t>
            </a:r>
          </a:p>
        </p:txBody>
      </p:sp>
      <p:sp>
        <p:nvSpPr>
          <p:cNvPr id="69" name="文本框 68"/>
          <p:cNvSpPr txBox="1"/>
          <p:nvPr/>
        </p:nvSpPr>
        <p:spPr>
          <a:xfrm>
            <a:off x="1302324" y="5261986"/>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p>
        </p:txBody>
      </p:sp>
      <p:grpSp>
        <p:nvGrpSpPr>
          <p:cNvPr id="22" name="组合 21"/>
          <p:cNvGrpSpPr/>
          <p:nvPr/>
        </p:nvGrpSpPr>
        <p:grpSpPr>
          <a:xfrm>
            <a:off x="8858012" y="3624422"/>
            <a:ext cx="1450586" cy="855127"/>
            <a:chOff x="8858012" y="3624422"/>
            <a:chExt cx="1450586" cy="855127"/>
          </a:xfrm>
        </p:grpSpPr>
        <p:cxnSp>
          <p:nvCxnSpPr>
            <p:cNvPr id="66" name="直接连接符 65"/>
            <p:cNvCxnSpPr/>
            <p:nvPr/>
          </p:nvCxnSpPr>
          <p:spPr>
            <a:xfrm>
              <a:off x="9583305" y="399935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7" name="文本框 66"/>
            <p:cNvSpPr txBox="1"/>
            <p:nvPr/>
          </p:nvSpPr>
          <p:spPr>
            <a:xfrm>
              <a:off x="8858012" y="3624422"/>
              <a:ext cx="1450586" cy="276999"/>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时间片轮转</a:t>
              </a:r>
            </a:p>
          </p:txBody>
        </p:sp>
      </p:grpSp>
      <p:grpSp>
        <p:nvGrpSpPr>
          <p:cNvPr id="21" name="组合 20"/>
          <p:cNvGrpSpPr/>
          <p:nvPr/>
        </p:nvGrpSpPr>
        <p:grpSpPr>
          <a:xfrm>
            <a:off x="8725390" y="4507298"/>
            <a:ext cx="950369" cy="300162"/>
            <a:chOff x="8725390" y="4507298"/>
            <a:chExt cx="950369" cy="300162"/>
          </a:xfrm>
        </p:grpSpPr>
        <p:cxnSp>
          <p:nvCxnSpPr>
            <p:cNvPr id="62" name="直接连接符 61"/>
            <p:cNvCxnSpPr/>
            <p:nvPr/>
          </p:nvCxnSpPr>
          <p:spPr>
            <a:xfrm>
              <a:off x="8855942" y="4507298"/>
              <a:ext cx="666172" cy="0"/>
            </a:xfrm>
            <a:prstGeom prst="line">
              <a:avLst/>
            </a:prstGeom>
            <a:noFill/>
            <a:ln w="50800" cap="sq">
              <a:solidFill>
                <a:srgbClr val="38A5E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13" name="文本框 112"/>
            <p:cNvSpPr txBox="1"/>
            <p:nvPr/>
          </p:nvSpPr>
          <p:spPr>
            <a:xfrm>
              <a:off x="8725390" y="4530461"/>
              <a:ext cx="95036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p>
          </p:txBody>
        </p:sp>
      </p:grpSp>
      <p:grpSp>
        <p:nvGrpSpPr>
          <p:cNvPr id="19" name="组合 18"/>
          <p:cNvGrpSpPr/>
          <p:nvPr/>
        </p:nvGrpSpPr>
        <p:grpSpPr>
          <a:xfrm>
            <a:off x="7489019" y="4530463"/>
            <a:ext cx="993228" cy="645965"/>
            <a:chOff x="7489019" y="4530463"/>
            <a:chExt cx="993228" cy="645965"/>
          </a:xfrm>
        </p:grpSpPr>
        <p:sp>
          <p:nvSpPr>
            <p:cNvPr id="114" name="文本框 113"/>
            <p:cNvSpPr txBox="1"/>
            <p:nvPr/>
          </p:nvSpPr>
          <p:spPr>
            <a:xfrm>
              <a:off x="7489019" y="4899429"/>
              <a:ext cx="993228" cy="276999"/>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中断返回</a:t>
              </a:r>
            </a:p>
          </p:txBody>
        </p:sp>
        <p:cxnSp>
          <p:nvCxnSpPr>
            <p:cNvPr id="115" name="直接连接符 114"/>
            <p:cNvCxnSpPr>
              <a:stCxn id="114" idx="0"/>
            </p:cNvCxnSpPr>
            <p:nvPr/>
          </p:nvCxnSpPr>
          <p:spPr>
            <a:xfrm flipV="1">
              <a:off x="7985633" y="4530463"/>
              <a:ext cx="0" cy="368966"/>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组合 12"/>
          <p:cNvGrpSpPr/>
          <p:nvPr/>
        </p:nvGrpSpPr>
        <p:grpSpPr>
          <a:xfrm>
            <a:off x="6020685" y="3444087"/>
            <a:ext cx="937792" cy="1035461"/>
            <a:chOff x="6020685" y="3444087"/>
            <a:chExt cx="937792" cy="1035461"/>
          </a:xfrm>
        </p:grpSpPr>
        <p:sp>
          <p:nvSpPr>
            <p:cNvPr id="46" name="文本框 45"/>
            <p:cNvSpPr txBox="1"/>
            <p:nvPr/>
          </p:nvSpPr>
          <p:spPr>
            <a:xfrm>
              <a:off x="6020685" y="3444087"/>
              <a:ext cx="937792" cy="461349"/>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中断</a:t>
              </a:r>
              <a:endParaRPr lang="en-US" altLang="zh-CN">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设备就绪</a:t>
              </a: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cxnSp>
          <p:nvCxnSpPr>
            <p:cNvPr id="61" name="直接连接符 60"/>
            <p:cNvCxnSpPr/>
            <p:nvPr/>
          </p:nvCxnSpPr>
          <p:spPr>
            <a:xfrm>
              <a:off x="6487992" y="3999349"/>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3" name="组合 22"/>
          <p:cNvGrpSpPr/>
          <p:nvPr/>
        </p:nvGrpSpPr>
        <p:grpSpPr>
          <a:xfrm>
            <a:off x="9409094" y="4145815"/>
            <a:ext cx="1448563" cy="684380"/>
            <a:chOff x="9409094" y="4145815"/>
            <a:chExt cx="1448563" cy="684380"/>
          </a:xfrm>
        </p:grpSpPr>
        <p:sp>
          <p:nvSpPr>
            <p:cNvPr id="33" name="文本框 32"/>
            <p:cNvSpPr txBox="1"/>
            <p:nvPr/>
          </p:nvSpPr>
          <p:spPr>
            <a:xfrm>
              <a:off x="9593358" y="4145815"/>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71" name="文本框 70"/>
            <p:cNvSpPr txBox="1"/>
            <p:nvPr/>
          </p:nvSpPr>
          <p:spPr>
            <a:xfrm>
              <a:off x="9409094" y="4553196"/>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p>
          </p:txBody>
        </p:sp>
        <p:cxnSp>
          <p:nvCxnSpPr>
            <p:cNvPr id="70" name="直接连接符 69"/>
            <p:cNvCxnSpPr/>
            <p:nvPr/>
          </p:nvCxnSpPr>
          <p:spPr>
            <a:xfrm>
              <a:off x="9611107" y="4510660"/>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 name="组合 1"/>
          <p:cNvGrpSpPr/>
          <p:nvPr/>
        </p:nvGrpSpPr>
        <p:grpSpPr>
          <a:xfrm>
            <a:off x="1302324" y="1043564"/>
            <a:ext cx="9434562" cy="1860293"/>
            <a:chOff x="1302324" y="1043564"/>
            <a:chExt cx="9434562" cy="1860293"/>
          </a:xfrm>
        </p:grpSpPr>
        <p:cxnSp>
          <p:nvCxnSpPr>
            <p:cNvPr id="78" name="直接连接符 77"/>
            <p:cNvCxnSpPr/>
            <p:nvPr/>
          </p:nvCxnSpPr>
          <p:spPr>
            <a:xfrm>
              <a:off x="1801089" y="2814279"/>
              <a:ext cx="8774546"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a:off x="1847272" y="1872170"/>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a:off x="2965438" y="1872170"/>
              <a:ext cx="1043142"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1" name="文本框 80"/>
            <p:cNvSpPr txBox="1"/>
            <p:nvPr/>
          </p:nvSpPr>
          <p:spPr>
            <a:xfrm>
              <a:off x="1330032" y="1726477"/>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cxnSp>
          <p:nvCxnSpPr>
            <p:cNvPr id="82" name="直接连接符 81"/>
            <p:cNvCxnSpPr/>
            <p:nvPr/>
          </p:nvCxnSpPr>
          <p:spPr>
            <a:xfrm>
              <a:off x="4071964" y="2813871"/>
              <a:ext cx="2389955"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4084113" y="1872170"/>
              <a:ext cx="2377806" cy="0"/>
            </a:xfrm>
            <a:prstGeom prst="line">
              <a:avLst/>
            </a:prstGeom>
            <a:noFill/>
            <a:ln w="50800" cap="sq">
              <a:solidFill>
                <a:srgbClr val="38A5E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6512095" y="1872170"/>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4046564" y="1364222"/>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flipV="1">
              <a:off x="6484816" y="1902397"/>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046564" y="1921446"/>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文本框 88"/>
            <p:cNvSpPr txBox="1"/>
            <p:nvPr/>
          </p:nvSpPr>
          <p:spPr>
            <a:xfrm>
              <a:off x="6020685" y="1043564"/>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设备就绪</a:t>
              </a: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sp>
          <p:nvSpPr>
            <p:cNvPr id="90" name="文本框 89"/>
            <p:cNvSpPr txBox="1"/>
            <p:nvPr/>
          </p:nvSpPr>
          <p:spPr>
            <a:xfrm>
              <a:off x="4046564" y="2469887"/>
              <a:ext cx="2422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p>
          </p:txBody>
        </p:sp>
        <p:sp>
          <p:nvSpPr>
            <p:cNvPr id="93" name="文本框 92"/>
            <p:cNvSpPr txBox="1"/>
            <p:nvPr/>
          </p:nvSpPr>
          <p:spPr>
            <a:xfrm>
              <a:off x="2750692" y="1295397"/>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p>
            <a:p>
              <a:pPr algn="ctr"/>
              <a:r>
                <a:rPr lang="zh-CN" altLang="en-US" sz="1400">
                  <a:latin typeface="宋体" panose="02010600030101010101" pitchFamily="2" charset="-122"/>
                  <a:ea typeface="宋体" panose="02010600030101010101" pitchFamily="2" charset="-122"/>
                </a:rPr>
                <a:t>发送命令参数</a:t>
              </a:r>
            </a:p>
          </p:txBody>
        </p:sp>
        <p:sp>
          <p:nvSpPr>
            <p:cNvPr id="98" name="文本框 97"/>
            <p:cNvSpPr txBox="1"/>
            <p:nvPr/>
          </p:nvSpPr>
          <p:spPr>
            <a:xfrm>
              <a:off x="8115537" y="1510687"/>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p>
          </p:txBody>
        </p:sp>
        <p:sp>
          <p:nvSpPr>
            <p:cNvPr id="99" name="文本框 98"/>
            <p:cNvSpPr txBox="1"/>
            <p:nvPr/>
          </p:nvSpPr>
          <p:spPr>
            <a:xfrm>
              <a:off x="4183582" y="1510687"/>
              <a:ext cx="219982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轮询等待</a:t>
              </a:r>
              <a:r>
                <a:rPr lang="en-US" altLang="zh-CN" sz="1400">
                  <a:latin typeface="宋体" panose="02010600030101010101" pitchFamily="2" charset="-122"/>
                  <a:ea typeface="宋体" panose="02010600030101010101" pitchFamily="2" charset="-122"/>
                </a:rPr>
                <a:t>(busy-waiting)</a:t>
              </a:r>
              <a:endParaRPr lang="zh-CN" altLang="en-US" sz="1400">
                <a:latin typeface="宋体" panose="02010600030101010101" pitchFamily="2" charset="-122"/>
                <a:ea typeface="宋体" panose="02010600030101010101" pitchFamily="2" charset="-122"/>
              </a:endParaRPr>
            </a:p>
          </p:txBody>
        </p:sp>
        <p:sp>
          <p:nvSpPr>
            <p:cNvPr id="100" name="文本框 99"/>
            <p:cNvSpPr txBox="1"/>
            <p:nvPr/>
          </p:nvSpPr>
          <p:spPr>
            <a:xfrm>
              <a:off x="6284401" y="1510687"/>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p>
          </p:txBody>
        </p:sp>
        <p:sp>
          <p:nvSpPr>
            <p:cNvPr id="102" name="文本框 101"/>
            <p:cNvSpPr txBox="1"/>
            <p:nvPr/>
          </p:nvSpPr>
          <p:spPr>
            <a:xfrm>
              <a:off x="1791915" y="1510687"/>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p>
          </p:txBody>
        </p:sp>
        <p:sp>
          <p:nvSpPr>
            <p:cNvPr id="103" name="文本框 102"/>
            <p:cNvSpPr txBox="1"/>
            <p:nvPr/>
          </p:nvSpPr>
          <p:spPr>
            <a:xfrm>
              <a:off x="1302324" y="2626858"/>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p>
          </p:txBody>
        </p:sp>
        <p:cxnSp>
          <p:nvCxnSpPr>
            <p:cNvPr id="117" name="直接连接符 116"/>
            <p:cNvCxnSpPr/>
            <p:nvPr/>
          </p:nvCxnSpPr>
          <p:spPr>
            <a:xfrm>
              <a:off x="6487992" y="1364221"/>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3" name="文本框 62"/>
            <p:cNvSpPr txBox="1"/>
            <p:nvPr/>
          </p:nvSpPr>
          <p:spPr>
            <a:xfrm>
              <a:off x="9418093" y="2444722"/>
              <a:ext cx="1318793"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独占查询</a:t>
              </a:r>
            </a:p>
          </p:txBody>
        </p:sp>
      </p:grpSp>
      <p:sp>
        <p:nvSpPr>
          <p:cNvPr id="64" name="文本框 63"/>
          <p:cNvSpPr txBox="1"/>
          <p:nvPr/>
        </p:nvSpPr>
        <p:spPr>
          <a:xfrm>
            <a:off x="9519929" y="5074589"/>
            <a:ext cx="1129597"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中断控制</a:t>
            </a:r>
          </a:p>
        </p:txBody>
      </p:sp>
      <p:sp>
        <p:nvSpPr>
          <p:cNvPr id="72" name="标题 1">
            <a:extLst>
              <a:ext uri="{FF2B5EF4-FFF2-40B4-BE49-F238E27FC236}">
                <a16:creationId xmlns:a16="http://schemas.microsoft.com/office/drawing/2014/main" id="{5722BB47-BA33-42C4-AB19-9178A9B0D7BA}"/>
              </a:ext>
            </a:extLst>
          </p:cNvPr>
          <p:cNvSpPr>
            <a:spLocks noGrp="1"/>
          </p:cNvSpPr>
          <p:nvPr>
            <p:ph type="title"/>
          </p:nvPr>
        </p:nvSpPr>
        <p:spPr>
          <a:xfrm>
            <a:off x="487822" y="257614"/>
            <a:ext cx="10515600" cy="617641"/>
          </a:xfrm>
        </p:spPr>
        <p:txBody>
          <a:bodyPr/>
          <a:lstStyle/>
          <a:p>
            <a:r>
              <a:rPr lang="zh-CN" altLang="en-US" dirty="0"/>
              <a:t>中断控制方式</a:t>
            </a:r>
          </a:p>
        </p:txBody>
      </p:sp>
      <p:grpSp>
        <p:nvGrpSpPr>
          <p:cNvPr id="5" name="组合 4"/>
          <p:cNvGrpSpPr/>
          <p:nvPr/>
        </p:nvGrpSpPr>
        <p:grpSpPr>
          <a:xfrm>
            <a:off x="1819623" y="3467405"/>
            <a:ext cx="1636879" cy="1021472"/>
            <a:chOff x="1819623" y="3467405"/>
            <a:chExt cx="1636879" cy="1021472"/>
          </a:xfrm>
        </p:grpSpPr>
        <p:cxnSp>
          <p:nvCxnSpPr>
            <p:cNvPr id="35" name="直接连接符 34"/>
            <p:cNvCxnSpPr/>
            <p:nvPr/>
          </p:nvCxnSpPr>
          <p:spPr>
            <a:xfrm>
              <a:off x="2946966" y="3999350"/>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3" name="文本框 72"/>
            <p:cNvSpPr txBox="1"/>
            <p:nvPr/>
          </p:nvSpPr>
          <p:spPr>
            <a:xfrm>
              <a:off x="1819623" y="4145815"/>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74" name="文本框 73"/>
            <p:cNvSpPr txBox="1"/>
            <p:nvPr/>
          </p:nvSpPr>
          <p:spPr>
            <a:xfrm>
              <a:off x="2373746" y="3467405"/>
              <a:ext cx="1082756" cy="276999"/>
            </a:xfrm>
            <a:prstGeom prst="rect">
              <a:avLst/>
            </a:prstGeom>
            <a:noFill/>
          </p:spPr>
          <p:txBody>
            <a:bodyPr wrap="square" rtlCol="0">
              <a:noAutofit/>
            </a:bodyPr>
            <a:lstStyle/>
            <a:p>
              <a:pPr algn="ctr"/>
              <a:r>
                <a:rPr lang="en-US" altLang="zh-CN" sz="1400" b="1">
                  <a:latin typeface="宋体" panose="02010600030101010101" pitchFamily="2" charset="-122"/>
                  <a:ea typeface="宋体" panose="02010600030101010101" pitchFamily="2" charset="-122"/>
                </a:rPr>
                <a:t>read</a:t>
              </a:r>
            </a:p>
            <a:p>
              <a:pPr algn="ctr"/>
              <a:r>
                <a:rPr lang="zh-CN" altLang="en-US" sz="1400" b="1">
                  <a:latin typeface="宋体" panose="02010600030101010101" pitchFamily="2" charset="-122"/>
                  <a:ea typeface="宋体" panose="02010600030101010101" pitchFamily="2" charset="-122"/>
                </a:rPr>
                <a:t>系统调用</a:t>
              </a:r>
            </a:p>
          </p:txBody>
        </p:sp>
      </p:grpSp>
      <p:grpSp>
        <p:nvGrpSpPr>
          <p:cNvPr id="6" name="组合 5"/>
          <p:cNvGrpSpPr/>
          <p:nvPr/>
        </p:nvGrpSpPr>
        <p:grpSpPr>
          <a:xfrm>
            <a:off x="2951585" y="4145815"/>
            <a:ext cx="1094979" cy="361483"/>
            <a:chOff x="2951585" y="4145815"/>
            <a:chExt cx="1094979" cy="361483"/>
          </a:xfrm>
        </p:grpSpPr>
        <p:cxnSp>
          <p:nvCxnSpPr>
            <p:cNvPr id="11" name="直接连接符 10"/>
            <p:cNvCxnSpPr/>
            <p:nvPr/>
          </p:nvCxnSpPr>
          <p:spPr>
            <a:xfrm>
              <a:off x="2965438" y="4507298"/>
              <a:ext cx="1043142" cy="0"/>
            </a:xfrm>
            <a:prstGeom prst="line">
              <a:avLst/>
            </a:prstGeom>
            <a:noFill/>
            <a:ln w="508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5" name="文本框 74"/>
            <p:cNvSpPr txBox="1"/>
            <p:nvPr/>
          </p:nvSpPr>
          <p:spPr>
            <a:xfrm>
              <a:off x="2951585" y="4145815"/>
              <a:ext cx="109497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内核态</a:t>
              </a:r>
            </a:p>
          </p:txBody>
        </p:sp>
      </p:grpSp>
      <p:grpSp>
        <p:nvGrpSpPr>
          <p:cNvPr id="8" name="组合 7"/>
          <p:cNvGrpSpPr/>
          <p:nvPr/>
        </p:nvGrpSpPr>
        <p:grpSpPr>
          <a:xfrm>
            <a:off x="3156038" y="3460110"/>
            <a:ext cx="1877784" cy="1028767"/>
            <a:chOff x="3156038" y="3460110"/>
            <a:chExt cx="1877784" cy="1028767"/>
          </a:xfrm>
        </p:grpSpPr>
        <p:cxnSp>
          <p:nvCxnSpPr>
            <p:cNvPr id="38" name="直接连接符 37"/>
            <p:cNvCxnSpPr/>
            <p:nvPr/>
          </p:nvCxnSpPr>
          <p:spPr>
            <a:xfrm>
              <a:off x="4046564" y="3999350"/>
              <a:ext cx="0" cy="489527"/>
            </a:xfrm>
            <a:prstGeom prst="line">
              <a:avLst/>
            </a:prstGeom>
            <a:noFill/>
            <a:ln w="1905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6" name="文本框 75"/>
            <p:cNvSpPr txBox="1"/>
            <p:nvPr/>
          </p:nvSpPr>
          <p:spPr>
            <a:xfrm>
              <a:off x="3156038" y="3460110"/>
              <a:ext cx="1877784" cy="413603"/>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en-US" altLang="zh-CN">
                  <a:solidFill>
                    <a:srgbClr val="FF0000"/>
                  </a:solidFill>
                  <a:latin typeface="宋体" panose="02010600030101010101" pitchFamily="2" charset="-122"/>
                  <a:ea typeface="宋体" panose="02010600030101010101" pitchFamily="2" charset="-122"/>
                </a:rPr>
                <a:t>wait(</a:t>
              </a:r>
              <a:r>
                <a:rPr lang="zh-CN" altLang="en-US">
                  <a:solidFill>
                    <a:srgbClr val="FF0000"/>
                  </a:solidFill>
                  <a:latin typeface="宋体" panose="02010600030101010101" pitchFamily="2" charset="-122"/>
                  <a:ea typeface="宋体" panose="02010600030101010101" pitchFamily="2" charset="-122"/>
                </a:rPr>
                <a:t>设备就绪</a:t>
              </a:r>
              <a:r>
                <a:rPr lang="en-US" altLang="zh-CN">
                  <a:solidFill>
                    <a:srgbClr val="FF0000"/>
                  </a:solidFill>
                  <a:latin typeface="宋体" panose="02010600030101010101" pitchFamily="2" charset="-122"/>
                  <a:ea typeface="宋体" panose="02010600030101010101" pitchFamily="2" charset="-122"/>
                </a:rPr>
                <a:t>)</a:t>
              </a:r>
            </a:p>
            <a:p>
              <a:r>
                <a:rPr lang="en-US" altLang="zh-CN">
                  <a:solidFill>
                    <a:srgbClr val="FF0000"/>
                  </a:solidFill>
                  <a:latin typeface="宋体" panose="02010600030101010101" pitchFamily="2" charset="-122"/>
                  <a:ea typeface="宋体" panose="02010600030101010101" pitchFamily="2" charset="-122"/>
                </a:rPr>
                <a:t>P1</a:t>
              </a:r>
              <a:r>
                <a:rPr lang="zh-CN" altLang="en-US">
                  <a:solidFill>
                    <a:srgbClr val="FF0000"/>
                  </a:solidFill>
                  <a:latin typeface="宋体" panose="02010600030101010101" pitchFamily="2" charset="-122"/>
                  <a:ea typeface="宋体" panose="02010600030101010101" pitchFamily="2" charset="-122"/>
                </a:rPr>
                <a:t>进等待队列</a:t>
              </a:r>
            </a:p>
          </p:txBody>
        </p:sp>
      </p:grpSp>
      <p:grpSp>
        <p:nvGrpSpPr>
          <p:cNvPr id="9" name="组合 8"/>
          <p:cNvGrpSpPr/>
          <p:nvPr/>
        </p:nvGrpSpPr>
        <p:grpSpPr>
          <a:xfrm>
            <a:off x="3994976" y="4145815"/>
            <a:ext cx="914956" cy="361483"/>
            <a:chOff x="3994976" y="4145815"/>
            <a:chExt cx="914956" cy="361483"/>
          </a:xfrm>
        </p:grpSpPr>
        <p:cxnSp>
          <p:nvCxnSpPr>
            <p:cNvPr id="20" name="直接连接符 19"/>
            <p:cNvCxnSpPr/>
            <p:nvPr/>
          </p:nvCxnSpPr>
          <p:spPr>
            <a:xfrm>
              <a:off x="4084113" y="4507298"/>
              <a:ext cx="681851" cy="0"/>
            </a:xfrm>
            <a:prstGeom prst="line">
              <a:avLst/>
            </a:prstGeom>
            <a:noFill/>
            <a:ln w="50800" cap="sq">
              <a:solidFill>
                <a:srgbClr val="38A5E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5" name="文本框 84"/>
            <p:cNvSpPr txBox="1"/>
            <p:nvPr/>
          </p:nvSpPr>
          <p:spPr>
            <a:xfrm>
              <a:off x="3994976" y="4145815"/>
              <a:ext cx="914956"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p>
          </p:txBody>
        </p:sp>
      </p:grpSp>
      <p:sp>
        <p:nvSpPr>
          <p:cNvPr id="91" name="文本框 90"/>
          <p:cNvSpPr txBox="1"/>
          <p:nvPr/>
        </p:nvSpPr>
        <p:spPr>
          <a:xfrm>
            <a:off x="4832993" y="4145815"/>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grpSp>
        <p:nvGrpSpPr>
          <p:cNvPr id="14" name="组合 13"/>
          <p:cNvGrpSpPr/>
          <p:nvPr/>
        </p:nvGrpSpPr>
        <p:grpSpPr>
          <a:xfrm>
            <a:off x="6469127" y="4145815"/>
            <a:ext cx="1468056" cy="649274"/>
            <a:chOff x="6469127" y="4145815"/>
            <a:chExt cx="1468056" cy="649274"/>
          </a:xfrm>
        </p:grpSpPr>
        <p:cxnSp>
          <p:nvCxnSpPr>
            <p:cNvPr id="24" name="直接连接符 23"/>
            <p:cNvCxnSpPr/>
            <p:nvPr/>
          </p:nvCxnSpPr>
          <p:spPr>
            <a:xfrm>
              <a:off x="6512095" y="4507298"/>
              <a:ext cx="1425088" cy="0"/>
            </a:xfrm>
            <a:prstGeom prst="line">
              <a:avLst/>
            </a:prstGeom>
            <a:noFill/>
            <a:ln w="50800" cap="sq">
              <a:solidFill>
                <a:srgbClr val="00B05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 name="矩形 6"/>
            <p:cNvSpPr/>
            <p:nvPr/>
          </p:nvSpPr>
          <p:spPr>
            <a:xfrm>
              <a:off x="6708743" y="4518090"/>
              <a:ext cx="95517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中断服务</a:t>
              </a:r>
            </a:p>
          </p:txBody>
        </p:sp>
        <p:sp>
          <p:nvSpPr>
            <p:cNvPr id="92" name="文本框 91"/>
            <p:cNvSpPr txBox="1"/>
            <p:nvPr/>
          </p:nvSpPr>
          <p:spPr>
            <a:xfrm>
              <a:off x="6469127" y="4145815"/>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内核态</a:t>
              </a:r>
            </a:p>
          </p:txBody>
        </p:sp>
      </p:grpSp>
      <p:grpSp>
        <p:nvGrpSpPr>
          <p:cNvPr id="15" name="组合 14"/>
          <p:cNvGrpSpPr/>
          <p:nvPr/>
        </p:nvGrpSpPr>
        <p:grpSpPr>
          <a:xfrm>
            <a:off x="6851804" y="3441638"/>
            <a:ext cx="1726284" cy="1037911"/>
            <a:chOff x="6851804" y="3441638"/>
            <a:chExt cx="1726284" cy="1037911"/>
          </a:xfrm>
        </p:grpSpPr>
        <p:cxnSp>
          <p:nvCxnSpPr>
            <p:cNvPr id="50" name="直接连接符 49"/>
            <p:cNvCxnSpPr/>
            <p:nvPr/>
          </p:nvCxnSpPr>
          <p:spPr>
            <a:xfrm>
              <a:off x="7714946" y="3999350"/>
              <a:ext cx="0" cy="480199"/>
            </a:xfrm>
            <a:prstGeom prst="line">
              <a:avLst/>
            </a:prstGeom>
            <a:noFill/>
            <a:ln w="1905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4" name="文本框 93"/>
            <p:cNvSpPr txBox="1"/>
            <p:nvPr/>
          </p:nvSpPr>
          <p:spPr>
            <a:xfrm>
              <a:off x="6851804" y="3441638"/>
              <a:ext cx="1726284" cy="413603"/>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en-US" altLang="zh-CN">
                  <a:solidFill>
                    <a:srgbClr val="FF0000"/>
                  </a:solidFill>
                  <a:latin typeface="宋体" panose="02010600030101010101" pitchFamily="2" charset="-122"/>
                  <a:ea typeface="宋体" panose="02010600030101010101" pitchFamily="2" charset="-122"/>
                </a:rPr>
                <a:t>signal(</a:t>
              </a:r>
              <a:r>
                <a:rPr lang="zh-CN" altLang="en-US">
                  <a:solidFill>
                    <a:srgbClr val="FF0000"/>
                  </a:solidFill>
                  <a:latin typeface="宋体" panose="02010600030101010101" pitchFamily="2" charset="-122"/>
                  <a:ea typeface="宋体" panose="02010600030101010101" pitchFamily="2" charset="-122"/>
                </a:rPr>
                <a:t>设备就绪</a:t>
              </a:r>
              <a:r>
                <a:rPr lang="en-US" altLang="zh-CN">
                  <a:solidFill>
                    <a:srgbClr val="FF0000"/>
                  </a:solidFill>
                  <a:latin typeface="宋体" panose="02010600030101010101" pitchFamily="2" charset="-122"/>
                  <a:ea typeface="宋体" panose="02010600030101010101" pitchFamily="2" charset="-122"/>
                </a:rPr>
                <a:t>)</a:t>
              </a:r>
            </a:p>
            <a:p>
              <a:r>
                <a:rPr lang="en-US" altLang="zh-CN">
                  <a:solidFill>
                    <a:srgbClr val="FF0000"/>
                  </a:solidFill>
                  <a:latin typeface="宋体" panose="02010600030101010101" pitchFamily="2" charset="-122"/>
                  <a:ea typeface="宋体" panose="02010600030101010101" pitchFamily="2" charset="-122"/>
                </a:rPr>
                <a:t>P1</a:t>
              </a:r>
              <a:r>
                <a:rPr lang="zh-CN" altLang="en-US">
                  <a:solidFill>
                    <a:srgbClr val="FF0000"/>
                  </a:solidFill>
                  <a:latin typeface="宋体" panose="02010600030101010101" pitchFamily="2" charset="-122"/>
                  <a:ea typeface="宋体" panose="02010600030101010101" pitchFamily="2" charset="-122"/>
                </a:rPr>
                <a:t>进就绪队列</a:t>
              </a:r>
            </a:p>
          </p:txBody>
        </p:sp>
      </p:grpSp>
      <p:sp>
        <p:nvSpPr>
          <p:cNvPr id="95" name="文本框 94"/>
          <p:cNvSpPr txBox="1"/>
          <p:nvPr/>
        </p:nvSpPr>
        <p:spPr>
          <a:xfrm>
            <a:off x="7813500" y="4145815"/>
            <a:ext cx="1665616"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P2   …</a:t>
            </a:r>
            <a:endParaRPr lang="zh-CN" altLang="en-US" sz="140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312057021"/>
      </p:ext>
    </p:extLst>
  </p:cSld>
  <p:clrMapOvr>
    <a:masterClrMapping/>
  </p:clrMapOvr>
  <mc:AlternateContent xmlns:mc="http://schemas.openxmlformats.org/markup-compatibility/2006" xmlns:p15="http://schemas.microsoft.com/office/powerpoint/2012/main">
    <mc:Choice Requires="p15">
      <p:transition spd="slow" advTm="264217">
        <p15:prstTrans prst="pageCurlDouble"/>
      </p:transition>
    </mc:Choice>
    <mc:Fallback xmlns="">
      <p:transition spd="slow" advTm="2642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up)">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down)">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wipe(left)">
                                      <p:cBhvr>
                                        <p:cTn id="72" dur="500"/>
                                        <p:tgtEl>
                                          <p:spTgt spid="9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up)">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left)">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1" grpId="0"/>
      <p:bldP spid="95" grpId="0"/>
    </p:bldLst>
  </p:timing>
  <p:extLst mod="1">
    <p:ext uri="{3A86A75C-4F4B-4683-9AE1-C65F6400EC91}">
      <p14:laserTraceLst xmlns:p14="http://schemas.microsoft.com/office/powerpoint/2010/main">
        <p14:tracePtLst>
          <p14:tracePt t="43583" x="3181350" y="3511550"/>
          <p14:tracePt t="43588" x="3181350" y="3505200"/>
          <p14:tracePt t="43618" x="3168650" y="3486150"/>
          <p14:tracePt t="43666" x="3086100" y="3473450"/>
          <p14:tracePt t="43714" x="3035300" y="3467100"/>
          <p14:tracePt t="43760" x="2997200" y="3467100"/>
          <p14:tracePt t="43761" x="2990850" y="3467100"/>
          <p14:tracePt t="43805" x="2940050" y="3460750"/>
          <p14:tracePt t="43842" x="2895600" y="3460750"/>
          <p14:tracePt t="43874" x="2844800" y="3460750"/>
          <p14:tracePt t="43916" x="2781300" y="3460750"/>
          <p14:tracePt t="43949" x="2698750" y="3473450"/>
          <p14:tracePt t="43989" x="2635250" y="3498850"/>
          <p14:tracePt t="44022" x="2609850" y="3517900"/>
          <p14:tracePt t="44064" x="2590800" y="3543300"/>
          <p14:tracePt t="44098" x="2565400" y="3594100"/>
          <p14:tracePt t="44138" x="2540000" y="3657600"/>
          <p14:tracePt t="44169" x="2514600" y="3689350"/>
          <p14:tracePt t="44221" x="2501900" y="3740150"/>
          <p14:tracePt t="44262" x="2501900" y="3765550"/>
          <p14:tracePt t="44311" x="2501900" y="3816350"/>
          <p14:tracePt t="44313" x="2501900" y="3822700"/>
          <p14:tracePt t="44346" x="2501900" y="3854450"/>
          <p14:tracePt t="44401" x="2559050" y="3924300"/>
          <p14:tracePt t="44431" x="2571750" y="3937000"/>
          <p14:tracePt t="44469" x="2590800" y="3956050"/>
          <p14:tracePt t="44500" x="2622550" y="3968750"/>
          <p14:tracePt t="44540" x="2686050" y="3987800"/>
          <p14:tracePt t="44570" x="2705100" y="4000500"/>
          <p14:tracePt t="44617" x="2736850" y="4006850"/>
          <p14:tracePt t="44655" x="2800350" y="4013200"/>
          <p14:tracePt t="44694" x="2901950" y="4025900"/>
          <p14:tracePt t="44697" x="2908300" y="4025900"/>
          <p14:tracePt t="44738" x="3003550" y="4025900"/>
          <p14:tracePt t="44790" x="3200400" y="3975100"/>
          <p14:tracePt t="44833" x="3371850" y="3924300"/>
          <p14:tracePt t="44939" x="3378200" y="3886200"/>
          <p14:tracePt t="44976" x="3390900" y="3848100"/>
          <p14:tracePt t="44977" x="3390900" y="3841750"/>
          <p14:tracePt t="45025" x="3397250" y="3759200"/>
          <p14:tracePt t="45072" x="3397250" y="3721100"/>
          <p14:tracePt t="45119" x="3397250" y="3695700"/>
          <p14:tracePt t="45164" x="3378200" y="3632200"/>
          <p14:tracePt t="45212" x="3327400" y="3587750"/>
          <p14:tracePt t="45254" x="3289300" y="3568700"/>
          <p14:tracePt t="45300" x="3225800" y="3517900"/>
          <p14:tracePt t="45345" x="3149600" y="3505200"/>
          <p14:tracePt t="45391" x="3035300" y="3498850"/>
          <p14:tracePt t="45432" x="2901950" y="3498850"/>
          <p14:tracePt t="45473" x="2870200" y="3498850"/>
          <p14:tracePt t="45544" x="2787650" y="3562350"/>
          <p14:tracePt t="45585" x="2635250" y="3644900"/>
          <p14:tracePt t="45624" x="2590800" y="3670300"/>
          <p14:tracePt t="45658" x="2590800" y="3689350"/>
          <p14:tracePt t="45700" x="2584450" y="3733800"/>
          <p14:tracePt t="45735" x="2578100" y="3803650"/>
          <p14:tracePt t="45773" x="2571750" y="3848100"/>
          <p14:tracePt t="45808" x="2571750" y="3892550"/>
          <p14:tracePt t="45809" x="2571750" y="3898900"/>
          <p14:tracePt t="45848" x="2571750" y="3937000"/>
          <p14:tracePt t="45881" x="2578100" y="3956050"/>
          <p14:tracePt t="45922" x="2628900" y="4006850"/>
          <p14:tracePt t="45955" x="2654300" y="4032250"/>
          <p14:tracePt t="46005" x="2711450" y="4057650"/>
          <p14:tracePt t="46048" x="2787650" y="4057650"/>
          <p14:tracePt t="46092" x="2901950" y="4057650"/>
          <p14:tracePt t="46129" x="3048000" y="4051300"/>
          <p14:tracePt t="46168" x="3098800" y="4051300"/>
          <p14:tracePt t="46205" x="3098800" y="4044950"/>
          <p14:tracePt t="46240" x="3117850" y="4038600"/>
          <p14:tracePt t="46278" x="3124200" y="4032250"/>
          <p14:tracePt t="46542" x="0" y="0"/>
        </p14:tracePtLst>
        <p14:tracePtLst>
          <p14:tracePt t="53114" x="3022600" y="5137150"/>
          <p14:tracePt t="53228" x="3295650" y="5137150"/>
          <p14:tracePt t="53313" x="3594100" y="5137150"/>
          <p14:tracePt t="53398" x="3892550" y="5092700"/>
          <p14:tracePt t="53585" x="3930650" y="5086350"/>
          <p14:tracePt t="53629" x="3987800" y="5073650"/>
          <p14:tracePt t="53844" x="3987800" y="5067300"/>
          <p14:tracePt t="53878" x="3981450" y="5048250"/>
          <p14:tracePt t="53918" x="3962400" y="5048250"/>
          <p14:tracePt t="53954" x="3898900" y="5048250"/>
          <p14:tracePt t="53988" x="3771900" y="5054600"/>
          <p14:tracePt t="54036" x="3505200" y="5067300"/>
          <p14:tracePt t="54081" x="3467100" y="5067300"/>
          <p14:tracePt t="54124" x="3448050" y="5067300"/>
          <p14:tracePt t="54165" x="3333750" y="5067300"/>
          <p14:tracePt t="54219" x="3162300" y="5080000"/>
          <p14:tracePt t="54458" x="3168650" y="5086350"/>
          <p14:tracePt t="54502" x="3321050" y="5086350"/>
          <p14:tracePt t="54542" x="3625850" y="5086350"/>
          <p14:tracePt t="54582" x="3848100" y="5067300"/>
          <p14:tracePt t="54855" x="0" y="0"/>
        </p14:tracePtLst>
        <p14:tracePtLst>
          <p14:tracePt t="71669" x="6464300" y="4254500"/>
          <p14:tracePt t="71832" x="6432550" y="4330700"/>
          <p14:tracePt t="71877" x="6407150" y="4375150"/>
          <p14:tracePt t="71917" x="6394450" y="4419600"/>
          <p14:tracePt t="71962" x="6394450" y="4521200"/>
          <p14:tracePt t="72011" x="6394450" y="4610100"/>
          <p14:tracePt t="72050" x="6394450" y="4616450"/>
          <p14:tracePt t="72101" x="6394450" y="4667250"/>
          <p14:tracePt t="72144" x="6400800" y="4692650"/>
          <p14:tracePt t="72257" x="6413500" y="4699000"/>
          <p14:tracePt t="72295" x="6445250" y="4699000"/>
          <p14:tracePt t="72336" x="6489700" y="4699000"/>
          <p14:tracePt t="72369" x="6578600" y="4679950"/>
          <p14:tracePt t="72370" x="6584950" y="4667250"/>
          <p14:tracePt t="72516" x="6604000" y="4616450"/>
          <p14:tracePt t="72550" x="6616700" y="4546600"/>
          <p14:tracePt t="72595" x="6616700" y="4508500"/>
          <p14:tracePt t="72638" x="6616700" y="4489450"/>
          <p14:tracePt t="72681" x="6616700" y="4451350"/>
          <p14:tracePt t="72724" x="6604000" y="4413250"/>
          <p14:tracePt t="72810" x="6597650" y="4400550"/>
          <p14:tracePt t="72848" x="6597650" y="4394200"/>
          <p14:tracePt t="72901" x="6591300" y="4387850"/>
          <p14:tracePt t="72987" x="6584950" y="4381500"/>
          <p14:tracePt t="73129" x="0" y="0"/>
        </p14:tracePtLst>
        <p14:tracePtLst>
          <p14:tracePt t="97229" x="4794250" y="4584700"/>
          <p14:tracePt t="97236" x="4775200" y="4584700"/>
          <p14:tracePt t="97378" x="5016500" y="4565650"/>
          <p14:tracePt t="97452" x="5391150" y="4559300"/>
          <p14:tracePt t="97503" x="5441950" y="4552950"/>
          <p14:tracePt t="97553" x="5702300" y="4533900"/>
          <p14:tracePt t="97596" x="6102350" y="4508500"/>
          <p14:tracePt t="97641" x="6203950" y="4495800"/>
          <p14:tracePt t="97710" x="6248400" y="4495800"/>
          <p14:tracePt t="97744" x="6286500" y="4495800"/>
          <p14:tracePt t="97951" x="6235700" y="4495800"/>
          <p14:tracePt t="97987" x="6096000" y="4521200"/>
          <p14:tracePt t="98024" x="5911850" y="4552950"/>
          <p14:tracePt t="98055" x="5791200" y="4552950"/>
          <p14:tracePt t="98100" x="5562600" y="4552950"/>
          <p14:tracePt t="98141" x="5340350" y="4559300"/>
          <p14:tracePt t="98189" x="5276850" y="4565650"/>
          <p14:tracePt t="98262" x="5264150" y="4565650"/>
          <p14:tracePt t="98297" x="5137150" y="4584700"/>
          <p14:tracePt t="98331" x="5054600" y="4597400"/>
          <p14:tracePt t="98528" x="5060950" y="4597400"/>
          <p14:tracePt t="98569" x="5226050" y="4597400"/>
          <p14:tracePt t="98626" x="5715000" y="4597400"/>
          <p14:tracePt t="98627" x="5772150" y="4597400"/>
          <p14:tracePt t="98671" x="5886450" y="4597400"/>
          <p14:tracePt t="98717" x="5930900" y="4597400"/>
          <p14:tracePt t="98762" x="6102350" y="4597400"/>
          <p14:tracePt t="98805" x="6457950" y="4597400"/>
          <p14:tracePt t="98850" x="6502400" y="4597400"/>
          <p14:tracePt t="98897" x="6546850" y="4591050"/>
          <p14:tracePt t="98929" x="6565900" y="4584700"/>
          <p14:tracePt t="99111" x="6496050" y="4584700"/>
          <p14:tracePt t="99157" x="6273800" y="4584700"/>
          <p14:tracePt t="99202" x="6032500" y="4584700"/>
          <p14:tracePt t="99245" x="5918200" y="4584700"/>
          <p14:tracePt t="99283" x="5816600" y="4597400"/>
          <p14:tracePt t="99318" x="5683250" y="4603750"/>
          <p14:tracePt t="99391" x="5524500" y="4603750"/>
          <p14:tracePt t="99463" x="5448300" y="4603750"/>
          <p14:tracePt t="99510" x="5219700" y="4603750"/>
          <p14:tracePt t="99559" x="5130800" y="4603750"/>
          <p14:tracePt t="99674" x="5124450" y="4603750"/>
          <p14:tracePt t="99704" x="5099050" y="4616450"/>
          <p14:tracePt t="99746" x="4940300" y="4635500"/>
          <p14:tracePt t="99781" x="4857750" y="4648200"/>
          <p14:tracePt t="99818" x="4933950" y="4648200"/>
          <p14:tracePt t="99855" x="4978400" y="4641850"/>
          <p14:tracePt t="100062" x="5003800" y="4641850"/>
          <p14:tracePt t="100094" x="5099050" y="4641850"/>
          <p14:tracePt t="100138" x="5219700" y="4641850"/>
          <p14:tracePt t="100180" x="5276850" y="4641850"/>
          <p14:tracePt t="100216" x="5372100" y="4641850"/>
          <p14:tracePt t="100256" x="5638800" y="4610100"/>
          <p14:tracePt t="100308" x="5994400" y="4578350"/>
          <p14:tracePt t="100491" x="6070600" y="4572000"/>
          <p14:tracePt t="100535" x="6102350" y="4572000"/>
          <p14:tracePt t="100584" x="6115050" y="4572000"/>
          <p14:tracePt t="100627" x="6203950" y="4572000"/>
          <p14:tracePt t="100627" x="6223000" y="4572000"/>
          <p14:tracePt t="100638" x="6242050" y="4572000"/>
          <p14:tracePt t="100856" x="6216650" y="4572000"/>
          <p14:tracePt t="100896" x="6102350" y="4572000"/>
          <p14:tracePt t="100941" x="5905500" y="4572000"/>
          <p14:tracePt t="100982" x="5899150" y="4572000"/>
          <p14:tracePt t="101080" x="5842000" y="4572000"/>
          <p14:tracePt t="101122" x="5695950" y="4572000"/>
          <p14:tracePt t="101168" x="5537200" y="4572000"/>
          <p14:tracePt t="101205" x="5422900" y="4572000"/>
          <p14:tracePt t="101241" x="5416550" y="4572000"/>
          <p14:tracePt t="101279" x="5397500" y="4572000"/>
          <p14:tracePt t="101314" x="5302250" y="4572000"/>
          <p14:tracePt t="101347" x="5181600" y="4572000"/>
          <p14:tracePt t="101348" x="5162550" y="4572000"/>
          <p14:tracePt t="101381" x="5118100" y="4572000"/>
          <p14:tracePt t="101414" x="5111750" y="4572000"/>
          <p14:tracePt t="101561" x="5073650" y="4572000"/>
          <p14:tracePt t="101595" x="5035550" y="4572000"/>
          <p14:tracePt t="101836" x="5149850" y="4572000"/>
          <p14:tracePt t="101878" x="5295900" y="4572000"/>
          <p14:tracePt t="101919" x="5461000" y="4572000"/>
          <p14:tracePt t="101950" x="5556250" y="4572000"/>
          <p14:tracePt t="102001" x="5607050" y="4572000"/>
          <p14:tracePt t="102043" x="5670550" y="4572000"/>
          <p14:tracePt t="102044" x="5695950" y="4572000"/>
          <p14:tracePt t="102090" x="5848350" y="4572000"/>
          <p14:tracePt t="102164" x="5899150" y="4572000"/>
          <p14:tracePt t="102218" x="5981700" y="4559300"/>
          <p14:tracePt t="102222" x="6013450" y="4559300"/>
          <p14:tracePt t="102262" x="6121400" y="4559300"/>
          <p14:tracePt t="102310" x="6191250" y="4552950"/>
          <p14:tracePt t="102423" x="6216650" y="4546600"/>
          <p14:tracePt t="102637" x="6273800" y="4540250"/>
          <p14:tracePt t="102669" x="6419850" y="4514850"/>
          <p14:tracePt t="102704" x="6470650" y="4514850"/>
          <p14:tracePt t="102864" x="6426200" y="4514850"/>
          <p14:tracePt t="102906" x="6330950" y="4514850"/>
          <p14:tracePt t="102948" x="6203950" y="4514850"/>
          <p14:tracePt t="102982" x="6197600" y="4514850"/>
          <p14:tracePt t="103017" x="6134100" y="4514850"/>
          <p14:tracePt t="103054" x="5924550" y="4514850"/>
          <p14:tracePt t="103097" x="5683250" y="4527550"/>
          <p14:tracePt t="103138" x="5651500" y="4527550"/>
          <p14:tracePt t="103222" x="5543550" y="4527550"/>
          <p14:tracePt t="103257" x="5416550" y="4527550"/>
          <p14:tracePt t="103295" x="5308600" y="4527550"/>
          <p14:tracePt t="103332" x="5289550" y="4527550"/>
          <p14:tracePt t="103411" x="5283200" y="4527550"/>
          <p14:tracePt t="103412" x="5270500" y="4527550"/>
          <p14:tracePt t="103454" x="5143500" y="4533900"/>
          <p14:tracePt t="103503" x="5080000" y="4540250"/>
          <p14:tracePt t="103649" x="5130800" y="4540250"/>
          <p14:tracePt t="103682" x="5308600" y="4540250"/>
          <p14:tracePt t="103735" x="5683250" y="4540250"/>
          <p14:tracePt t="103782" x="5880100" y="4540250"/>
          <p14:tracePt t="103833" x="5930900" y="4540250"/>
          <p14:tracePt t="103867" x="6026150" y="4540250"/>
          <p14:tracePt t="103908" x="6235700" y="4540250"/>
          <p14:tracePt t="104284" x="0" y="0"/>
        </p14:tracePtLst>
        <p14:tracePtLst>
          <p14:tracePt t="114521" x="6565900" y="4629150"/>
          <p14:tracePt t="114666" x="6807200" y="4616450"/>
          <p14:tracePt t="114704" x="6902450" y="4616450"/>
          <p14:tracePt t="114754" x="6965950" y="4616450"/>
          <p14:tracePt t="114796" x="7067550" y="4616450"/>
          <p14:tracePt t="114798" x="7092950" y="4616450"/>
          <p14:tracePt t="114851" x="7346950" y="4616450"/>
          <p14:tracePt t="114893" x="7543800" y="4629150"/>
          <p14:tracePt t="114951" x="7556500" y="4629150"/>
          <p14:tracePt t="115111" x="7658100" y="4667250"/>
          <p14:tracePt t="115161" x="7842250" y="4699000"/>
          <p14:tracePt t="115617" x="0" y="0"/>
        </p14:tracePtLst>
        <p14:tracePtLst>
          <p14:tracePt t="117448" x="6762750" y="4819650"/>
          <p14:tracePt t="117618" x="7112000" y="4826000"/>
          <p14:tracePt t="117654" x="7277100" y="4826000"/>
          <p14:tracePt t="117692" x="7366000" y="4838700"/>
          <p14:tracePt t="117728" x="7499350" y="4845050"/>
          <p14:tracePt t="117774" x="7531100" y="4845050"/>
          <p14:tracePt t="117814" x="7543800" y="4845050"/>
          <p14:tracePt t="117933" x="7569200" y="4845050"/>
          <p14:tracePt t="117965" x="7588250" y="4845050"/>
          <p14:tracePt t="118005" x="7594600" y="4838700"/>
          <p14:tracePt t="118232" x="7664450" y="4813300"/>
          <p14:tracePt t="118274" x="7683500" y="4813300"/>
          <p14:tracePt t="118649" x="0" y="0"/>
        </p14:tracePtLst>
        <p14:tracePtLst>
          <p14:tracePt t="142027" x="8242300" y="4451350"/>
          <p14:tracePt t="142104" x="8242300" y="4438650"/>
          <p14:tracePt t="142137" x="8299450" y="4438650"/>
          <p14:tracePt t="142182" x="8489950" y="4438650"/>
          <p14:tracePt t="142227" x="8585200" y="4438650"/>
          <p14:tracePt t="142308" x="8642350" y="4438650"/>
          <p14:tracePt t="142339" x="8909050" y="4438650"/>
          <p14:tracePt t="142376" x="9169400" y="4438650"/>
          <p14:tracePt t="142410" x="9175750" y="4438650"/>
          <p14:tracePt t="142897" x="0" y="0"/>
        </p14:tracePtLst>
        <p14:tracePtLst>
          <p14:tracePt t="151066" x="9639300" y="4851400"/>
          <p14:tracePt t="151229" x="9766300" y="4864100"/>
          <p14:tracePt t="151264" x="10039350" y="4889500"/>
          <p14:tracePt t="151333" x="10299700" y="4902200"/>
          <p14:tracePt t="151334" x="10306050" y="4902200"/>
          <p14:tracePt t="151410" x="10439400" y="4902200"/>
          <p14:tracePt t="151494" x="10693400" y="4889500"/>
          <p14:tracePt t="151534" x="10699750" y="4889500"/>
          <p14:tracePt t="151584" x="10731500" y="4851400"/>
          <p14:tracePt t="151626" x="10788650" y="4806950"/>
          <p14:tracePt t="151672" x="10807700" y="4781550"/>
          <p14:tracePt t="151713" x="10807700" y="4768850"/>
          <p14:tracePt t="151750" x="10788650" y="4730750"/>
          <p14:tracePt t="151790" x="10769600" y="4692650"/>
          <p14:tracePt t="151825" x="10737850" y="4679950"/>
          <p14:tracePt t="151867" x="10680700" y="4667250"/>
          <p14:tracePt t="151912" x="10452100" y="4629150"/>
          <p14:tracePt t="151959" x="10198100" y="4584700"/>
          <p14:tracePt t="151996" x="10134600" y="4578350"/>
          <p14:tracePt t="152026" x="10109200" y="4572000"/>
          <p14:tracePt t="152076" x="10058400" y="4572000"/>
          <p14:tracePt t="152117" x="9944100" y="4584700"/>
          <p14:tracePt t="152118" x="9925050" y="4584700"/>
          <p14:tracePt t="152162" x="9677400" y="4597400"/>
          <p14:tracePt t="152196" x="9525000" y="4603750"/>
          <p14:tracePt t="152238" x="9525000" y="4616450"/>
          <p14:tracePt t="152268" x="9518650" y="4635500"/>
          <p14:tracePt t="152309" x="9493250" y="4673600"/>
          <p14:tracePt t="152346" x="9486900" y="4711700"/>
          <p14:tracePt t="152383" x="9486900" y="4743450"/>
          <p14:tracePt t="152415" x="9486900" y="4781550"/>
          <p14:tracePt t="152452" x="9499600" y="4800600"/>
          <p14:tracePt t="152482" x="9512300" y="4838700"/>
          <p14:tracePt t="152527" x="9582150" y="4895850"/>
          <p14:tracePt t="152558" x="9645650" y="4914900"/>
          <p14:tracePt t="152610" x="9791700" y="4965700"/>
          <p14:tracePt t="152650" x="9880600" y="4978400"/>
          <p14:tracePt t="152700" x="10185400" y="4978400"/>
          <p14:tracePt t="152744" x="10420350" y="4978400"/>
          <p14:tracePt t="152791" x="10471150" y="4978400"/>
          <p14:tracePt t="152829" x="10534650" y="4946650"/>
          <p14:tracePt t="152868" x="10680700" y="4889500"/>
          <p14:tracePt t="152905" x="10826750" y="4845050"/>
          <p14:tracePt t="152942" x="10864850" y="4806950"/>
          <p14:tracePt t="152976" x="10864850" y="4787900"/>
          <p14:tracePt t="153025" x="10864850" y="4749800"/>
          <p14:tracePt t="153064" x="10839450" y="4705350"/>
          <p14:tracePt t="153108" x="10731500" y="4654550"/>
          <p14:tracePt t="153149" x="10661650" y="4629150"/>
          <p14:tracePt t="153151" x="10648950" y="4622800"/>
          <p14:tracePt t="153185" x="10629900" y="4616450"/>
          <p14:tracePt t="153221" x="10598150" y="4610100"/>
          <p14:tracePt t="153261" x="10483850" y="4603750"/>
          <p14:tracePt t="153295" x="10344150" y="4578350"/>
          <p14:tracePt t="153329" x="10299700" y="4572000"/>
          <p14:tracePt t="153375" x="10274300" y="4565650"/>
          <p14:tracePt t="153421" x="10179050" y="4565650"/>
          <p14:tracePt t="153466" x="10071100" y="4565650"/>
          <p14:tracePt t="153525" x="10026650" y="4578350"/>
          <p14:tracePt t="153571" x="9982200" y="4591050"/>
          <p14:tracePt t="153623" x="9944100" y="4616450"/>
          <p14:tracePt t="153655" x="9918700" y="4629150"/>
          <p14:tracePt t="153697" x="9874250" y="4654550"/>
          <p14:tracePt t="153733" x="9829800" y="4686300"/>
          <p14:tracePt t="153782" x="9753600" y="4724400"/>
          <p14:tracePt t="153824" x="9747250" y="4730750"/>
          <p14:tracePt t="153867" x="9747250" y="4743450"/>
          <p14:tracePt t="153917" x="9728200" y="4768850"/>
          <p14:tracePt t="153967" x="9728200" y="4781550"/>
          <p14:tracePt t="154061" x="9728200" y="4806950"/>
          <p14:tracePt t="154101" x="9740900" y="4826000"/>
          <p14:tracePt t="154105" x="9740900" y="4838700"/>
          <p14:tracePt t="154152" x="9766300" y="4857750"/>
          <p14:tracePt t="154184" x="9772650" y="4864100"/>
          <p14:tracePt t="154229" x="9823450" y="4876800"/>
          <p14:tracePt t="154231" x="9842500" y="4876800"/>
          <p14:tracePt t="154274" x="9931400" y="4895850"/>
          <p14:tracePt t="154324" x="10058400" y="4902200"/>
          <p14:tracePt t="154355" x="10134600" y="4908550"/>
          <p14:tracePt t="154397" x="10172700" y="4908550"/>
          <p14:tracePt t="154399" x="10185400" y="4908550"/>
          <p14:tracePt t="154442" x="10312400" y="4908550"/>
          <p14:tracePt t="154490" x="10528300" y="4908550"/>
          <p14:tracePt t="154529" x="10591800" y="4908550"/>
          <p14:tracePt t="154568" x="10598150" y="4902200"/>
          <p14:tracePt t="154600" x="10629900" y="4857750"/>
          <p14:tracePt t="154644" x="10636250" y="4838700"/>
          <p14:tracePt t="154679" x="10642600" y="4800600"/>
          <p14:tracePt t="154716" x="10642600" y="4775200"/>
          <p14:tracePt t="154755" x="10636250" y="4737100"/>
          <p14:tracePt t="154794" x="10617200" y="4711700"/>
          <p14:tracePt t="154830" x="10572750" y="4686300"/>
          <p14:tracePt t="154866" x="10528300" y="4654550"/>
          <p14:tracePt t="154899" x="10483850" y="4654550"/>
          <p14:tracePt t="154938" x="10420350" y="4641850"/>
          <p14:tracePt t="154981" x="10337800" y="4622800"/>
          <p14:tracePt t="155033" x="10160000" y="4616450"/>
          <p14:tracePt t="155075" x="10045700" y="4616450"/>
          <p14:tracePt t="155111" x="9950450" y="4629150"/>
          <p14:tracePt t="155153" x="9906000" y="4654550"/>
          <p14:tracePt t="155193" x="9842500" y="4692650"/>
          <p14:tracePt t="155236" x="9798050" y="4743450"/>
          <p14:tracePt t="155288" x="9747250" y="4787900"/>
          <p14:tracePt t="155322" x="9740900" y="4806950"/>
          <p14:tracePt t="155371" x="9740900" y="4819650"/>
          <p14:tracePt t="155411" x="9740900" y="4832350"/>
          <p14:tracePt t="155459" x="9740900" y="4864100"/>
          <p14:tracePt t="155490" x="9753600" y="4902200"/>
          <p14:tracePt t="155529" x="9798050" y="4927600"/>
          <p14:tracePt t="155573" x="9874250" y="4933950"/>
          <p14:tracePt t="155623" x="10198100" y="4933950"/>
          <p14:tracePt t="155666" x="10452100" y="4933950"/>
          <p14:tracePt t="155703" x="10464800" y="4933950"/>
          <p14:tracePt t="155907" x="0" y="0"/>
        </p14:tracePtLst>
        <p14:tracePtLst>
          <p14:tracePt t="175504" x="4114800" y="4660900"/>
          <p14:tracePt t="175641" x="4165600" y="4660900"/>
          <p14:tracePt t="175684" x="4432300" y="4660900"/>
          <p14:tracePt t="175733" x="4648200" y="4660900"/>
          <p14:tracePt t="175913" x="4699000" y="4660900"/>
          <p14:tracePt t="175955" x="4711700" y="4660900"/>
          <p14:tracePt t="176378" x="4540250" y="4660900"/>
          <p14:tracePt t="176414" x="4425950" y="4654550"/>
          <p14:tracePt t="176453" x="4413250" y="4654550"/>
          <p14:tracePt t="176497" x="4394200" y="4654550"/>
          <p14:tracePt t="176544" x="4286250" y="4654550"/>
          <p14:tracePt t="176588" x="4260850" y="4654550"/>
          <p14:tracePt t="176631" x="4248150" y="4654550"/>
          <p14:tracePt t="176667" x="4241800" y="4654550"/>
          <p14:tracePt t="176723" x="4121150" y="4660900"/>
          <p14:tracePt t="176956" x="4356100" y="4660900"/>
          <p14:tracePt t="176997" x="4699000" y="4673600"/>
          <p14:tracePt t="177044" x="4870450" y="4686300"/>
          <p14:tracePt t="177414" x="4603750" y="4692650"/>
          <p14:tracePt t="177446" x="4425950" y="4692650"/>
          <p14:tracePt t="177497" x="4324350" y="4692650"/>
          <p14:tracePt t="177545" x="4311650" y="4692650"/>
          <p14:tracePt t="177584" x="4229100" y="4718050"/>
          <p14:tracePt t="177631" x="4191000" y="4724400"/>
          <p14:tracePt t="177891" x="4489450" y="4705350"/>
          <p14:tracePt t="177933" x="4870450" y="4699000"/>
          <p14:tracePt t="177978" x="4908550" y="4699000"/>
          <p14:tracePt t="178158" x="4749800" y="4699000"/>
          <p14:tracePt t="178199" x="4641850" y="4699000"/>
          <p14:tracePt t="178244" x="4603750" y="4699000"/>
          <p14:tracePt t="178283" x="4502150" y="4699000"/>
          <p14:tracePt t="178346" x="4419600" y="4699000"/>
          <p14:tracePt t="178387" x="4368800" y="4699000"/>
          <p14:tracePt t="178427" x="4241800" y="4699000"/>
          <p14:tracePt t="178469" x="4216400" y="4699000"/>
          <p14:tracePt t="178733" x="0" y="0"/>
        </p14:tracePtLst>
        <p14:tracePtLst>
          <p14:tracePt t="182079" x="6781800" y="4832350"/>
          <p14:tracePt t="182243" x="6953250" y="4832350"/>
          <p14:tracePt t="182332" x="7537450" y="4826000"/>
          <p14:tracePt t="182511" x="7594600" y="4806950"/>
          <p14:tracePt t="182559" x="7702550" y="4775200"/>
          <p14:tracePt t="182707" x="7613650" y="4775200"/>
          <p14:tracePt t="182750" x="7359650" y="4787900"/>
          <p14:tracePt t="182787" x="7080250" y="4787900"/>
          <p14:tracePt t="182823" x="7016750" y="4787900"/>
          <p14:tracePt t="182855" x="7010400" y="4794250"/>
          <p14:tracePt t="182888" x="6934200" y="4806950"/>
          <p14:tracePt t="182888" x="6896100" y="4813300"/>
          <p14:tracePt t="182925" x="6762750" y="4832350"/>
          <p14:tracePt t="182964" x="6635750" y="4838700"/>
          <p14:tracePt t="183129" x="6731000" y="4838700"/>
          <p14:tracePt t="183155" x="6927850" y="4838700"/>
          <p14:tracePt t="183186" x="7245350" y="4838700"/>
          <p14:tracePt t="183216" x="7524750" y="4838700"/>
          <p14:tracePt t="183253" x="7613650" y="4838700"/>
          <p14:tracePt t="183476" x="7607300" y="4838700"/>
          <p14:tracePt t="183503" x="7569200" y="4838700"/>
          <p14:tracePt t="183532" x="7486650" y="4838700"/>
          <p14:tracePt t="183558" x="7346950" y="4838700"/>
          <p14:tracePt t="183591" x="7169150" y="4838700"/>
          <p14:tracePt t="183646" x="7150100" y="4838700"/>
          <p14:tracePt t="183687" x="7061200" y="4851400"/>
          <p14:tracePt t="183721" x="6997700" y="4857750"/>
          <p14:tracePt t="183808" x="6965950" y="4864100"/>
          <p14:tracePt t="183833" x="6959600" y="4864100"/>
          <p14:tracePt t="183951" x="6953250" y="4864100"/>
          <p14:tracePt t="183992" x="6997700" y="4851400"/>
          <p14:tracePt t="183992" x="7035800" y="4851400"/>
          <p14:tracePt t="184025" x="7175500" y="4832350"/>
          <p14:tracePt t="184058" x="7416800" y="4813300"/>
          <p14:tracePt t="184084" x="7518400" y="4813300"/>
          <p14:tracePt t="184140" x="7543800" y="4813300"/>
          <p14:tracePt t="184463" x="7493000" y="4813300"/>
          <p14:tracePt t="184492" x="7270750" y="4819650"/>
          <p14:tracePt t="184522" x="7042150" y="4826000"/>
          <p14:tracePt t="184552" x="6946900" y="4826000"/>
          <p14:tracePt t="184553" x="6921500" y="4832350"/>
          <p14:tracePt t="184801" x="0" y="0"/>
        </p14:tracePtLst>
        <p14:tracePtLst>
          <p14:tracePt t="190107" x="8839200" y="4895850"/>
          <p14:tracePt t="190262" x="8845550" y="4889500"/>
          <p14:tracePt t="190286" x="8902700" y="4883150"/>
          <p14:tracePt t="190343" x="9074150" y="4864100"/>
          <p14:tracePt t="190345" x="9080500" y="4864100"/>
          <p14:tracePt t="190369" x="9099550" y="4864100"/>
          <p14:tracePt t="190422" x="9105900" y="4864100"/>
          <p14:tracePt t="190474" x="9213850" y="4845050"/>
          <p14:tracePt t="190500" x="9309100" y="4845050"/>
          <p14:tracePt t="190530" x="9391650" y="4832350"/>
          <p14:tracePt t="190557" x="9429750" y="4832350"/>
          <p14:tracePt t="190584" x="9436100" y="4832350"/>
          <p14:tracePt t="190752" x="9455150" y="4832350"/>
          <p14:tracePt t="190802" x="9582150" y="4819650"/>
          <p14:tracePt t="190826" x="9588500" y="4819650"/>
          <p14:tracePt t="191088" x="9525000" y="4819650"/>
          <p14:tracePt t="191113" x="9359900" y="4826000"/>
          <p14:tracePt t="191167" x="9048750" y="4845050"/>
          <p14:tracePt t="191192" x="9029700" y="4845050"/>
          <p14:tracePt t="191279" x="9017000" y="4845050"/>
          <p14:tracePt t="191329" x="8851900" y="4857750"/>
          <p14:tracePt t="191356" x="8750300" y="4857750"/>
          <p14:tracePt t="191383" x="8743950" y="4857750"/>
          <p14:tracePt t="191599" x="8858250" y="4857750"/>
          <p14:tracePt t="191623" x="8934450" y="4857750"/>
          <p14:tracePt t="191653" x="9105900" y="4857750"/>
          <p14:tracePt t="191678" x="9163050" y="4857750"/>
          <p14:tracePt t="191706" x="9188450" y="4857750"/>
          <p14:tracePt t="191731" x="9213850" y="4857750"/>
          <p14:tracePt t="191759" x="9283700" y="4857750"/>
          <p14:tracePt t="191784" x="9340850" y="4857750"/>
          <p14:tracePt t="191785" x="9366250" y="4857750"/>
          <p14:tracePt t="191813" x="9448800" y="4851400"/>
          <p14:tracePt t="191839" x="9505950" y="4851400"/>
          <p14:tracePt t="192157" x="9493250" y="4851400"/>
          <p14:tracePt t="192182" x="9429750" y="4851400"/>
          <p14:tracePt t="192210" x="9321800" y="4857750"/>
          <p14:tracePt t="192235" x="9271000" y="4857750"/>
          <p14:tracePt t="192264" x="9258300" y="4857750"/>
          <p14:tracePt t="192291" x="9220200" y="4870450"/>
          <p14:tracePt t="192315" x="9156700" y="4870450"/>
          <p14:tracePt t="192346" x="9067800" y="4870450"/>
          <p14:tracePt t="192375" x="8991600" y="4883150"/>
          <p14:tracePt t="192408" x="8909050" y="4883150"/>
          <p14:tracePt t="192434" x="8896350" y="4889500"/>
          <p14:tracePt t="192765" x="9004300" y="4889500"/>
          <p14:tracePt t="192800" x="9137650" y="4876800"/>
          <p14:tracePt t="192801" x="9182100" y="4870450"/>
          <p14:tracePt t="192834" x="9258300" y="4864100"/>
          <p14:tracePt t="192862" x="9271000" y="4864100"/>
          <p14:tracePt t="192919" x="9296400" y="4864100"/>
          <p14:tracePt t="192942" x="9366250" y="4857750"/>
          <p14:tracePt t="192972" x="9486900" y="4845050"/>
          <p14:tracePt t="192996" x="9588500" y="4826000"/>
          <p14:tracePt t="193024" x="9594850" y="4826000"/>
          <p14:tracePt t="193367" x="9499600" y="4826000"/>
          <p14:tracePt t="193391" x="9302750" y="4845050"/>
          <p14:tracePt t="193420" x="9093200" y="4864100"/>
          <p14:tracePt t="193470" x="9017000" y="4870450"/>
          <p14:tracePt t="193523" x="8997950" y="4870450"/>
          <p14:tracePt t="193575" x="8845550" y="4876800"/>
          <p14:tracePt t="193602" x="8718550" y="4889500"/>
          <p14:tracePt t="193632" x="8712200" y="4889500"/>
          <p14:tracePt t="193791" x="8718550" y="4889500"/>
          <p14:tracePt t="193814" x="8763000" y="4889500"/>
          <p14:tracePt t="193869" x="9074150" y="4870450"/>
          <p14:tracePt t="193893" x="9264650" y="4864100"/>
          <p14:tracePt t="193922" x="9391650" y="4851400"/>
          <p14:tracePt t="193948" x="9398000" y="4851400"/>
          <p14:tracePt t="194694" x="0" y="0"/>
        </p14:tracePtLst>
        <p14:tracePtLst>
          <p14:tracePt t="232542" x="6508750" y="4787900"/>
          <p14:tracePt t="232723" x="6534150" y="4787900"/>
          <p14:tracePt t="232774" x="6946900" y="4787900"/>
          <p14:tracePt t="232800" x="7226300" y="4787900"/>
          <p14:tracePt t="232852" x="7397750" y="4787900"/>
          <p14:tracePt t="232876" x="7404100" y="4787900"/>
          <p14:tracePt t="232903" x="7480300" y="4787900"/>
          <p14:tracePt t="232954" x="7721600" y="4787900"/>
          <p14:tracePt t="232980" x="7880350" y="4781550"/>
          <p14:tracePt t="233008" x="7899400" y="4781550"/>
          <p14:tracePt t="233215" x="7772400" y="4781550"/>
          <p14:tracePt t="233240" x="7518400" y="4781550"/>
          <p14:tracePt t="233271" x="7175500" y="4787900"/>
          <p14:tracePt t="233296" x="6991350" y="4794250"/>
          <p14:tracePt t="233325" x="6946900" y="4794250"/>
          <p14:tracePt t="233349" x="6927850" y="4794250"/>
          <p14:tracePt t="233378" x="6877050" y="4794250"/>
          <p14:tracePt t="233403" x="6680200" y="4794250"/>
          <p14:tracePt t="233433" x="6502400" y="4800600"/>
          <p14:tracePt t="233486" x="6413500" y="4806950"/>
          <p14:tracePt t="233616" x="6483350" y="4806950"/>
          <p14:tracePt t="233640" x="6648450" y="4806950"/>
          <p14:tracePt t="233667" x="6953250" y="4806950"/>
          <p14:tracePt t="233692" x="7099300" y="4806950"/>
          <p14:tracePt t="233749" x="7118350" y="4806950"/>
          <p14:tracePt t="233772" x="7188200" y="4806950"/>
          <p14:tracePt t="233800" x="7296150" y="4806950"/>
          <p14:tracePt t="233824" x="7493000" y="4806950"/>
          <p14:tracePt t="233881" x="7766050" y="4806950"/>
          <p14:tracePt t="234091" x="7727950" y="4806950"/>
          <p14:tracePt t="234145" x="7397750" y="4806950"/>
          <p14:tracePt t="234170" x="7219950" y="4806950"/>
          <p14:tracePt t="234171" x="7175500" y="4806950"/>
          <p14:tracePt t="234199" x="7118350" y="4806950"/>
          <p14:tracePt t="234224" x="7099300" y="4813300"/>
          <p14:tracePt t="234252" x="7042150" y="4819650"/>
          <p14:tracePt t="234278" x="6985000" y="4819650"/>
          <p14:tracePt t="234303" x="6883400" y="4826000"/>
          <p14:tracePt t="234332" x="6705600" y="4832350"/>
          <p14:tracePt t="234358" x="6648450" y="4832350"/>
          <p14:tracePt t="234385" x="6642100" y="4832350"/>
          <p14:tracePt t="234567" x="6648450" y="4845050"/>
          <p14:tracePt t="234591" x="6686550" y="4845050"/>
          <p14:tracePt t="234624" x="6934200" y="4845050"/>
          <p14:tracePt t="234648" x="7181850" y="4845050"/>
          <p14:tracePt t="234702" x="7505700" y="4845050"/>
          <p14:tracePt t="234728" x="7556500" y="4845050"/>
          <p14:tracePt t="234757" x="7651750" y="4845050"/>
          <p14:tracePt t="234781" x="7810500" y="4838700"/>
          <p14:tracePt t="234810" x="7994650" y="4826000"/>
          <p14:tracePt t="234861" x="8070850" y="4826000"/>
          <p14:tracePt t="234913" x="8051800" y="4826000"/>
          <p14:tracePt t="234963" x="7950200" y="4826000"/>
          <p14:tracePt t="234989" x="7874000" y="4826000"/>
          <p14:tracePt t="235017" x="7791450" y="4838700"/>
          <p14:tracePt t="235044" x="7588250" y="4851400"/>
          <p14:tracePt t="235095" x="7404100" y="4851400"/>
          <p14:tracePt t="235119" x="7353300" y="4857750"/>
          <p14:tracePt t="235148" x="7251700" y="4870450"/>
          <p14:tracePt t="235202" x="6915150" y="4895850"/>
          <p14:tracePt t="235228" x="6737350" y="4895850"/>
          <p14:tracePt t="235462" x="7035800" y="4895850"/>
          <p14:tracePt t="235488" x="7315200" y="4895850"/>
          <p14:tracePt t="235518" x="7581900" y="4895850"/>
          <p14:tracePt t="235541" x="7664450" y="4895850"/>
          <p14:tracePt t="235593" x="7747000" y="4895850"/>
          <p14:tracePt t="235618" x="7842250" y="4895850"/>
          <p14:tracePt t="235619" x="7880350" y="4889500"/>
          <p14:tracePt t="235647" x="7905750" y="4889500"/>
          <p14:tracePt t="235971" x="0" y="0"/>
        </p14:tracePtLst>
      </p14:laserTraceLst>
    </p:ext>
    <p:ext uri="{E180D4A7-C9FB-4DFB-919C-405C955672EB}">
      <p14:showEvtLst xmlns:p14="http://schemas.microsoft.com/office/powerpoint/2010/main">
        <p14:playEvt time="172" objId="96"/>
        <p14:stopEvt time="264217" objId="96"/>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p:blipFill>
        <p:spPr>
          <a:xfrm>
            <a:off x="0" y="0"/>
            <a:ext cx="3591499" cy="6858000"/>
          </a:xfrm>
          <a:prstGeom prst="rect">
            <a:avLst/>
          </a:prstGeom>
        </p:spPr>
      </p:pic>
      <p:pic>
        <p:nvPicPr>
          <p:cNvPr id="24" name="图片 23">
            <a:extLst>
              <a:ext uri="{FF2B5EF4-FFF2-40B4-BE49-F238E27FC236}">
                <a16:creationId xmlns:a16="http://schemas.microsoft.com/office/drawing/2014/main" id="{61B173DA-B0F9-4D6F-B24D-6C9A11952C89}"/>
              </a:ext>
            </a:extLst>
          </p:cNvPr>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九、输入输出原理</a:t>
            </a:r>
          </a:p>
        </p:txBody>
      </p:sp>
      <p:sp>
        <p:nvSpPr>
          <p:cNvPr id="26" name="矩形 25">
            <a:extLst>
              <a:ext uri="{FF2B5EF4-FFF2-40B4-BE49-F238E27FC236}">
                <a16:creationId xmlns:a16="http://schemas.microsoft.com/office/drawing/2014/main" id="{C2A09CF7-D886-47DE-BE80-F18A338E3D8D}"/>
              </a:ext>
            </a:extLst>
          </p:cNvPr>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26D8D7A-5CB7-40A9-83BD-2AF87F6423CD}"/>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a:extLst>
              <a:ext uri="{FF2B5EF4-FFF2-40B4-BE49-F238E27FC236}">
                <a16:creationId xmlns:a16="http://schemas.microsoft.com/office/drawing/2014/main" id="{6623863D-F5AB-4FFF-A584-3BE656EF8E25}"/>
              </a:ext>
            </a:extLst>
          </p:cNvPr>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C38C8AB-DA67-47A8-BACE-7C97AF324CA6}"/>
              </a:ext>
            </a:extLst>
          </p:cNvPr>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A04A66-83DC-46CB-A535-6466267C78F0}"/>
              </a:ext>
            </a:extLst>
          </p:cNvPr>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ABC5AE1A-2376-4F31-87E1-70E772924E88}"/>
              </a:ext>
            </a:extLst>
          </p:cNvPr>
          <p:cNvPicPr>
            <a:picLocks noChangeAspect="1"/>
          </p:cNvPicPr>
          <p:nvPr/>
        </p:nvPicPr>
        <p:blipFill>
          <a:blip r:embed="rId6"/>
          <a:stretch>
            <a:fillRect/>
          </a:stretch>
        </p:blipFill>
        <p:spPr>
          <a:xfrm>
            <a:off x="-286581" y="2168085"/>
            <a:ext cx="4296880" cy="793906"/>
          </a:xfrm>
          <a:prstGeom prst="rect">
            <a:avLst/>
          </a:prstGeom>
        </p:spPr>
      </p:pic>
      <p:pic>
        <p:nvPicPr>
          <p:cNvPr id="15" name="Picture 2" descr="See the source image">
            <a:extLst>
              <a:ext uri="{FF2B5EF4-FFF2-40B4-BE49-F238E27FC236}">
                <a16:creationId xmlns:a16="http://schemas.microsoft.com/office/drawing/2014/main" id="{287F0894-65F2-4306-AE2F-ED92FBB1E7FB}"/>
              </a:ext>
            </a:extLst>
          </p:cNvPr>
          <p:cNvPicPr>
            <a:picLocks noChangeAspect="1" noChangeArrowheads="1"/>
          </p:cNvPicPr>
          <p:nvPr/>
        </p:nvPicPr>
        <p:blipFill>
          <a:blip r:embed="rId7">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00000">
            <a:off x="7907131" y="3988128"/>
            <a:ext cx="325755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00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中断优势</a:t>
            </a:r>
          </a:p>
        </p:txBody>
      </p:sp>
      <p:sp>
        <p:nvSpPr>
          <p:cNvPr id="3" name="内容占位符 2"/>
          <p:cNvSpPr>
            <a:spLocks noGrp="1"/>
          </p:cNvSpPr>
          <p:nvPr>
            <p:ph idx="1"/>
          </p:nvPr>
        </p:nvSpPr>
        <p:spPr/>
        <p:txBody>
          <a:bodyPr/>
          <a:lstStyle/>
          <a:p>
            <a:r>
              <a:rPr lang="zh-CN" altLang="en-US" b="1" dirty="0"/>
              <a:t>提高了</a:t>
            </a:r>
            <a:r>
              <a:rPr lang="en-US" altLang="zh-CN" b="1" dirty="0"/>
              <a:t>CPU</a:t>
            </a:r>
            <a:r>
              <a:rPr lang="zh-CN" altLang="en-US" b="1" dirty="0"/>
              <a:t>的使用效率   </a:t>
            </a:r>
            <a:endParaRPr lang="en-US" altLang="zh-CN" b="1" dirty="0"/>
          </a:p>
          <a:p>
            <a:pPr lvl="1"/>
            <a:r>
              <a:rPr lang="zh-CN" altLang="en-US" dirty="0"/>
              <a:t>主动告知机制避免了反复查询设备状态</a:t>
            </a:r>
            <a:endParaRPr lang="en-US" altLang="zh-CN" dirty="0"/>
          </a:p>
          <a:p>
            <a:pPr lvl="1"/>
            <a:r>
              <a:rPr lang="zh-CN" altLang="en-US" dirty="0"/>
              <a:t>仍需</a:t>
            </a:r>
            <a:r>
              <a:rPr lang="en-US" altLang="zh-CN" dirty="0"/>
              <a:t>CPU</a:t>
            </a:r>
            <a:r>
              <a:rPr lang="zh-CN" altLang="en-US" dirty="0"/>
              <a:t>占用（中断服务子程序运行时间</a:t>
            </a:r>
            <a:r>
              <a:rPr lang="en-US" altLang="zh-CN" dirty="0"/>
              <a:t>+</a:t>
            </a:r>
            <a:r>
              <a:rPr lang="zh-CN" altLang="en-US" dirty="0"/>
              <a:t>中断开销）</a:t>
            </a:r>
            <a:endParaRPr lang="en-US" altLang="zh-CN" dirty="0"/>
          </a:p>
          <a:p>
            <a:r>
              <a:rPr lang="zh-CN" altLang="en-US" b="1" dirty="0"/>
              <a:t>适合随机出现的服务</a:t>
            </a:r>
          </a:p>
          <a:p>
            <a:r>
              <a:rPr lang="zh-CN" altLang="en-US" b="1" dirty="0"/>
              <a:t>需要专门的硬件</a:t>
            </a:r>
            <a:endParaRPr lang="en-US" altLang="zh-CN" b="1" dirty="0"/>
          </a:p>
          <a:p>
            <a:endParaRPr lang="zh-CN" altLang="en-US" dirty="0"/>
          </a:p>
        </p:txBody>
      </p:sp>
    </p:spTree>
    <p:extLst>
      <p:ext uri="{BB962C8B-B14F-4D97-AF65-F5344CB8AC3E}">
        <p14:creationId xmlns:p14="http://schemas.microsoft.com/office/powerpoint/2010/main" val="187325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矩形 2"/>
          <p:cNvSpPr>
            <a:spLocks noGrp="1" noChangeArrowheads="1"/>
          </p:cNvSpPr>
          <p:nvPr>
            <p:ph type="title"/>
          </p:nvPr>
        </p:nvSpPr>
        <p:spPr/>
        <p:txBody>
          <a:bodyPr/>
          <a:lstStyle/>
          <a:p>
            <a:pPr eaLnBrk="1" hangingPunct="1"/>
            <a:r>
              <a:rPr lang="zh-CN" altLang="en-US"/>
              <a:t>程序中断方式</a:t>
            </a:r>
          </a:p>
        </p:txBody>
      </p:sp>
      <p:sp>
        <p:nvSpPr>
          <p:cNvPr id="39940" name="矩形 3"/>
          <p:cNvSpPr>
            <a:spLocks noGrp="1" noChangeArrowheads="1"/>
          </p:cNvSpPr>
          <p:nvPr>
            <p:ph type="body" idx="1"/>
          </p:nvPr>
        </p:nvSpPr>
        <p:spPr/>
        <p:txBody>
          <a:bodyPr/>
          <a:lstStyle/>
          <a:p>
            <a:pPr eaLnBrk="1" hangingPunct="1"/>
            <a:r>
              <a:rPr lang="zh-CN" altLang="en-US" b="1" dirty="0"/>
              <a:t>中断基本概念</a:t>
            </a:r>
          </a:p>
          <a:p>
            <a:pPr eaLnBrk="1" hangingPunct="1"/>
            <a:r>
              <a:rPr lang="zh-CN" altLang="en-US" b="1" dirty="0"/>
              <a:t>程序中断基本接口</a:t>
            </a:r>
          </a:p>
          <a:p>
            <a:pPr eaLnBrk="1" hangingPunct="1"/>
            <a:r>
              <a:rPr lang="zh-CN" altLang="en-US" b="1" dirty="0"/>
              <a:t>中断仲裁方式</a:t>
            </a:r>
          </a:p>
          <a:p>
            <a:pPr eaLnBrk="1" hangingPunct="1"/>
            <a:r>
              <a:rPr lang="zh-CN" altLang="en-US" b="1" dirty="0"/>
              <a:t>中断控制器</a:t>
            </a:r>
          </a:p>
        </p:txBody>
      </p:sp>
    </p:spTree>
    <p:extLst>
      <p:ext uri="{BB962C8B-B14F-4D97-AF65-F5344CB8AC3E}">
        <p14:creationId xmlns:p14="http://schemas.microsoft.com/office/powerpoint/2010/main" val="108588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D8AB3-9CF5-4D7E-96BB-27F59E15935E}"/>
              </a:ext>
            </a:extLst>
          </p:cNvPr>
          <p:cNvSpPr>
            <a:spLocks noGrp="1"/>
          </p:cNvSpPr>
          <p:nvPr>
            <p:ph type="title"/>
          </p:nvPr>
        </p:nvSpPr>
        <p:spPr/>
        <p:txBody>
          <a:bodyPr/>
          <a:lstStyle/>
          <a:p>
            <a:r>
              <a:rPr lang="zh-CN" altLang="en-US" dirty="0"/>
              <a:t>中断基本概念</a:t>
            </a:r>
          </a:p>
        </p:txBody>
      </p:sp>
      <p:sp>
        <p:nvSpPr>
          <p:cNvPr id="3" name="内容占位符 2">
            <a:extLst>
              <a:ext uri="{FF2B5EF4-FFF2-40B4-BE49-F238E27FC236}">
                <a16:creationId xmlns:a16="http://schemas.microsoft.com/office/drawing/2014/main" id="{979B2277-CA99-4665-BECF-061405D85D03}"/>
              </a:ext>
            </a:extLst>
          </p:cNvPr>
          <p:cNvSpPr>
            <a:spLocks noGrp="1"/>
          </p:cNvSpPr>
          <p:nvPr>
            <p:ph idx="1"/>
          </p:nvPr>
        </p:nvSpPr>
        <p:spPr/>
        <p:txBody>
          <a:bodyPr/>
          <a:lstStyle/>
          <a:p>
            <a:r>
              <a:rPr lang="en-US" altLang="zh-CN" dirty="0"/>
              <a:t>CPU</a:t>
            </a:r>
            <a:r>
              <a:rPr lang="zh-CN" altLang="en-US" dirty="0"/>
              <a:t>暂时中止现行程序的执行，转去执行为某个</a:t>
            </a:r>
            <a:r>
              <a:rPr lang="zh-CN" altLang="en-US" b="1" dirty="0"/>
              <a:t>随机事件</a:t>
            </a:r>
            <a:r>
              <a:rPr lang="zh-CN" altLang="en-US" dirty="0"/>
              <a:t>服务的中断处理子程序，处理完后自动恢复原程序的执行</a:t>
            </a:r>
            <a:endParaRPr lang="en-US" altLang="zh-CN" dirty="0"/>
          </a:p>
          <a:p>
            <a:pPr lvl="1"/>
            <a:r>
              <a:rPr lang="zh-CN" altLang="en-US" b="1" dirty="0"/>
              <a:t>原因：</a:t>
            </a:r>
            <a:r>
              <a:rPr lang="zh-CN" altLang="en-US" dirty="0"/>
              <a:t>不处理会体验不好，会丢失数据，甚至造成灾难</a:t>
            </a:r>
          </a:p>
          <a:p>
            <a:r>
              <a:rPr lang="zh-CN" altLang="en-US" dirty="0"/>
              <a:t>实现主机和外设准备阶段的并行工作</a:t>
            </a:r>
          </a:p>
          <a:p>
            <a:pPr lvl="1"/>
            <a:r>
              <a:rPr lang="zh-CN" altLang="en-US" dirty="0"/>
              <a:t>避免重复查询外设状态、提升工作效率</a:t>
            </a:r>
          </a:p>
          <a:p>
            <a:endParaRPr lang="zh-CN" altLang="en-US" dirty="0"/>
          </a:p>
        </p:txBody>
      </p:sp>
      <p:sp>
        <p:nvSpPr>
          <p:cNvPr id="4" name="直线 4">
            <a:extLst>
              <a:ext uri="{FF2B5EF4-FFF2-40B4-BE49-F238E27FC236}">
                <a16:creationId xmlns:a16="http://schemas.microsoft.com/office/drawing/2014/main" id="{DD0B1423-9F0D-424F-ADF0-83503C67A3B9}"/>
              </a:ext>
            </a:extLst>
          </p:cNvPr>
          <p:cNvSpPr>
            <a:spLocks noChangeShapeType="1"/>
          </p:cNvSpPr>
          <p:nvPr/>
        </p:nvSpPr>
        <p:spPr bwMode="auto">
          <a:xfrm>
            <a:off x="3556040" y="5016048"/>
            <a:ext cx="10715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5" name="直线 5">
            <a:extLst>
              <a:ext uri="{FF2B5EF4-FFF2-40B4-BE49-F238E27FC236}">
                <a16:creationId xmlns:a16="http://schemas.microsoft.com/office/drawing/2014/main" id="{95B9A488-1C88-41F7-AC14-C97DDD3593AC}"/>
              </a:ext>
            </a:extLst>
          </p:cNvPr>
          <p:cNvSpPr>
            <a:spLocks noChangeShapeType="1"/>
          </p:cNvSpPr>
          <p:nvPr/>
        </p:nvSpPr>
        <p:spPr bwMode="auto">
          <a:xfrm>
            <a:off x="4627602" y="5016048"/>
            <a:ext cx="7938" cy="1023938"/>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6" name="直线 6">
            <a:extLst>
              <a:ext uri="{FF2B5EF4-FFF2-40B4-BE49-F238E27FC236}">
                <a16:creationId xmlns:a16="http://schemas.microsoft.com/office/drawing/2014/main" id="{B1B82160-C6C0-43A6-9FDF-8F698009D7F9}"/>
              </a:ext>
            </a:extLst>
          </p:cNvPr>
          <p:cNvSpPr>
            <a:spLocks noChangeShapeType="1"/>
          </p:cNvSpPr>
          <p:nvPr/>
        </p:nvSpPr>
        <p:spPr bwMode="auto">
          <a:xfrm flipV="1">
            <a:off x="4635541" y="6039986"/>
            <a:ext cx="1584325"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7" name="直线 7">
            <a:extLst>
              <a:ext uri="{FF2B5EF4-FFF2-40B4-BE49-F238E27FC236}">
                <a16:creationId xmlns:a16="http://schemas.microsoft.com/office/drawing/2014/main" id="{49870795-8C14-44CD-A624-22C84CBF509F}"/>
              </a:ext>
            </a:extLst>
          </p:cNvPr>
          <p:cNvSpPr>
            <a:spLocks noChangeShapeType="1"/>
          </p:cNvSpPr>
          <p:nvPr/>
        </p:nvSpPr>
        <p:spPr bwMode="auto">
          <a:xfrm flipV="1">
            <a:off x="6229432" y="5049387"/>
            <a:ext cx="0" cy="1008062"/>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8" name="直线 8">
            <a:extLst>
              <a:ext uri="{FF2B5EF4-FFF2-40B4-BE49-F238E27FC236}">
                <a16:creationId xmlns:a16="http://schemas.microsoft.com/office/drawing/2014/main" id="{10C25866-EB23-430A-A9D1-6431D904CA78}"/>
              </a:ext>
            </a:extLst>
          </p:cNvPr>
          <p:cNvSpPr>
            <a:spLocks noChangeShapeType="1"/>
          </p:cNvSpPr>
          <p:nvPr/>
        </p:nvSpPr>
        <p:spPr bwMode="auto">
          <a:xfrm flipV="1">
            <a:off x="4635541" y="5008429"/>
            <a:ext cx="1722437" cy="15875"/>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9" name="直线 9">
            <a:extLst>
              <a:ext uri="{FF2B5EF4-FFF2-40B4-BE49-F238E27FC236}">
                <a16:creationId xmlns:a16="http://schemas.microsoft.com/office/drawing/2014/main" id="{04732430-99BE-4CF0-B12F-034F72FE1D7D}"/>
              </a:ext>
            </a:extLst>
          </p:cNvPr>
          <p:cNvSpPr>
            <a:spLocks noChangeShapeType="1"/>
          </p:cNvSpPr>
          <p:nvPr/>
        </p:nvSpPr>
        <p:spPr bwMode="auto">
          <a:xfrm>
            <a:off x="6507202" y="5031925"/>
            <a:ext cx="0" cy="1001712"/>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0" name="直线 10">
            <a:extLst>
              <a:ext uri="{FF2B5EF4-FFF2-40B4-BE49-F238E27FC236}">
                <a16:creationId xmlns:a16="http://schemas.microsoft.com/office/drawing/2014/main" id="{AF1435B2-7896-4E0E-AEBA-82A4026A6195}"/>
              </a:ext>
            </a:extLst>
          </p:cNvPr>
          <p:cNvSpPr>
            <a:spLocks noChangeShapeType="1"/>
          </p:cNvSpPr>
          <p:nvPr/>
        </p:nvSpPr>
        <p:spPr bwMode="auto">
          <a:xfrm>
            <a:off x="6515140" y="6033636"/>
            <a:ext cx="1071562" cy="0"/>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1" name="直线 11">
            <a:extLst>
              <a:ext uri="{FF2B5EF4-FFF2-40B4-BE49-F238E27FC236}">
                <a16:creationId xmlns:a16="http://schemas.microsoft.com/office/drawing/2014/main" id="{8015F926-087A-4BDF-8ECF-477FDDD4FE6B}"/>
              </a:ext>
            </a:extLst>
          </p:cNvPr>
          <p:cNvSpPr>
            <a:spLocks noChangeShapeType="1"/>
          </p:cNvSpPr>
          <p:nvPr/>
        </p:nvSpPr>
        <p:spPr bwMode="auto">
          <a:xfrm flipV="1">
            <a:off x="7586703" y="5031924"/>
            <a:ext cx="0" cy="1001712"/>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2" name="直线 12">
            <a:extLst>
              <a:ext uri="{FF2B5EF4-FFF2-40B4-BE49-F238E27FC236}">
                <a16:creationId xmlns:a16="http://schemas.microsoft.com/office/drawing/2014/main" id="{5AA6D15C-0F4C-4467-AFEB-6BA63D869261}"/>
              </a:ext>
            </a:extLst>
          </p:cNvPr>
          <p:cNvSpPr>
            <a:spLocks noChangeShapeType="1"/>
          </p:cNvSpPr>
          <p:nvPr/>
        </p:nvSpPr>
        <p:spPr bwMode="auto">
          <a:xfrm>
            <a:off x="7604165" y="5016048"/>
            <a:ext cx="15668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3" name="矩形 13">
            <a:extLst>
              <a:ext uri="{FF2B5EF4-FFF2-40B4-BE49-F238E27FC236}">
                <a16:creationId xmlns:a16="http://schemas.microsoft.com/office/drawing/2014/main" id="{27DF978D-54AD-4D50-B399-7FD8637B79B8}"/>
              </a:ext>
            </a:extLst>
          </p:cNvPr>
          <p:cNvSpPr>
            <a:spLocks noChangeArrowheads="1"/>
          </p:cNvSpPr>
          <p:nvPr/>
        </p:nvSpPr>
        <p:spPr bwMode="auto">
          <a:xfrm>
            <a:off x="3445490" y="4607963"/>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ea"/>
              </a:rPr>
              <a:t>程序</a:t>
            </a:r>
          </a:p>
        </p:txBody>
      </p:sp>
      <p:sp>
        <p:nvSpPr>
          <p:cNvPr id="14" name="矩形 14">
            <a:extLst>
              <a:ext uri="{FF2B5EF4-FFF2-40B4-BE49-F238E27FC236}">
                <a16:creationId xmlns:a16="http://schemas.microsoft.com/office/drawing/2014/main" id="{D3B608B0-5459-4F63-A485-E900D9ED7295}"/>
              </a:ext>
            </a:extLst>
          </p:cNvPr>
          <p:cNvSpPr>
            <a:spLocks noChangeArrowheads="1"/>
          </p:cNvSpPr>
          <p:nvPr/>
        </p:nvSpPr>
        <p:spPr bwMode="auto">
          <a:xfrm>
            <a:off x="3414752" y="5160511"/>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00B050"/>
                </a:solidFill>
                <a:latin typeface="+mn-ea"/>
              </a:rPr>
              <a:t>启动设备</a:t>
            </a:r>
          </a:p>
        </p:txBody>
      </p:sp>
      <p:sp>
        <p:nvSpPr>
          <p:cNvPr id="15" name="直线 15">
            <a:extLst>
              <a:ext uri="{FF2B5EF4-FFF2-40B4-BE49-F238E27FC236}">
                <a16:creationId xmlns:a16="http://schemas.microsoft.com/office/drawing/2014/main" id="{AE7ECD2F-46D4-4054-BA79-F36580CEA8EA}"/>
              </a:ext>
            </a:extLst>
          </p:cNvPr>
          <p:cNvSpPr>
            <a:spLocks noChangeShapeType="1"/>
          </p:cNvSpPr>
          <p:nvPr/>
        </p:nvSpPr>
        <p:spPr bwMode="auto">
          <a:xfrm>
            <a:off x="4627602" y="4623936"/>
            <a:ext cx="0" cy="392112"/>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6" name="矩形 16">
            <a:extLst>
              <a:ext uri="{FF2B5EF4-FFF2-40B4-BE49-F238E27FC236}">
                <a16:creationId xmlns:a16="http://schemas.microsoft.com/office/drawing/2014/main" id="{0AD7E3BE-C9D3-4D70-920F-FEF5315D9726}"/>
              </a:ext>
            </a:extLst>
          </p:cNvPr>
          <p:cNvSpPr>
            <a:spLocks noChangeArrowheads="1"/>
          </p:cNvSpPr>
          <p:nvPr/>
        </p:nvSpPr>
        <p:spPr bwMode="auto">
          <a:xfrm>
            <a:off x="5853152" y="4219124"/>
            <a:ext cx="1555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3333CC"/>
                </a:solidFill>
                <a:latin typeface="+mn-ea"/>
              </a:rPr>
              <a:t>设备请求中断</a:t>
            </a:r>
          </a:p>
        </p:txBody>
      </p:sp>
      <p:sp>
        <p:nvSpPr>
          <p:cNvPr id="17" name="直线 17">
            <a:extLst>
              <a:ext uri="{FF2B5EF4-FFF2-40B4-BE49-F238E27FC236}">
                <a16:creationId xmlns:a16="http://schemas.microsoft.com/office/drawing/2014/main" id="{1C6A00A2-EE8C-43DF-AFE3-A864E03390C3}"/>
              </a:ext>
            </a:extLst>
          </p:cNvPr>
          <p:cNvSpPr>
            <a:spLocks noChangeShapeType="1"/>
          </p:cNvSpPr>
          <p:nvPr/>
        </p:nvSpPr>
        <p:spPr bwMode="auto">
          <a:xfrm>
            <a:off x="6389727" y="4623936"/>
            <a:ext cx="0" cy="392112"/>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8" name="矩形 18">
            <a:extLst>
              <a:ext uri="{FF2B5EF4-FFF2-40B4-BE49-F238E27FC236}">
                <a16:creationId xmlns:a16="http://schemas.microsoft.com/office/drawing/2014/main" id="{BCAFD2ED-C399-4268-9463-53D85779A5B3}"/>
              </a:ext>
            </a:extLst>
          </p:cNvPr>
          <p:cNvSpPr>
            <a:spLocks noChangeArrowheads="1"/>
          </p:cNvSpPr>
          <p:nvPr/>
        </p:nvSpPr>
        <p:spPr bwMode="auto">
          <a:xfrm>
            <a:off x="4856202" y="6073324"/>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669900"/>
                </a:solidFill>
                <a:latin typeface="+mn-ea"/>
              </a:rPr>
              <a:t>设备准备</a:t>
            </a:r>
          </a:p>
        </p:txBody>
      </p:sp>
      <p:sp>
        <p:nvSpPr>
          <p:cNvPr id="19" name="矩形 19">
            <a:extLst>
              <a:ext uri="{FF2B5EF4-FFF2-40B4-BE49-F238E27FC236}">
                <a16:creationId xmlns:a16="http://schemas.microsoft.com/office/drawing/2014/main" id="{26D8D3D5-07D2-4242-8A96-6D35DB0A0C52}"/>
              </a:ext>
            </a:extLst>
          </p:cNvPr>
          <p:cNvSpPr>
            <a:spLocks noChangeArrowheads="1"/>
          </p:cNvSpPr>
          <p:nvPr/>
        </p:nvSpPr>
        <p:spPr bwMode="auto">
          <a:xfrm>
            <a:off x="6526252" y="6057449"/>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3333CC"/>
                </a:solidFill>
                <a:latin typeface="+mn-ea"/>
              </a:rPr>
              <a:t>中断服务</a:t>
            </a:r>
          </a:p>
        </p:txBody>
      </p:sp>
      <p:sp>
        <p:nvSpPr>
          <p:cNvPr id="21" name="矩形 13">
            <a:extLst>
              <a:ext uri="{FF2B5EF4-FFF2-40B4-BE49-F238E27FC236}">
                <a16:creationId xmlns:a16="http://schemas.microsoft.com/office/drawing/2014/main" id="{459CAACA-9E80-44C5-9EE7-42715BA37223}"/>
              </a:ext>
            </a:extLst>
          </p:cNvPr>
          <p:cNvSpPr>
            <a:spLocks noChangeArrowheads="1"/>
          </p:cNvSpPr>
          <p:nvPr/>
        </p:nvSpPr>
        <p:spPr bwMode="auto">
          <a:xfrm>
            <a:off x="5367299" y="4607963"/>
            <a:ext cx="869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latin typeface="+mn-ea"/>
              </a:rPr>
              <a:t>主程序</a:t>
            </a:r>
          </a:p>
        </p:txBody>
      </p:sp>
    </p:spTree>
    <p:extLst>
      <p:ext uri="{BB962C8B-B14F-4D97-AF65-F5344CB8AC3E}">
        <p14:creationId xmlns:p14="http://schemas.microsoft.com/office/powerpoint/2010/main" val="231362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up)">
                                      <p:cBhvr>
                                        <p:cTn id="65" dur="500"/>
                                        <p:tgtEl>
                                          <p:spTgt spid="9"/>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childTnLst>
                          </p:cTn>
                        </p:par>
                        <p:par>
                          <p:cTn id="74" fill="hold">
                            <p:stCondLst>
                              <p:cond delay="1500"/>
                            </p:stCondLst>
                            <p:childTnLst>
                              <p:par>
                                <p:cTn id="75" presetID="22" presetClass="entr" presetSubtype="4"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down)">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animBg="1"/>
      <p:bldP spid="16" grpId="0"/>
      <p:bldP spid="17" grpId="0" animBg="1"/>
      <p:bldP spid="18" grpId="0"/>
      <p:bldP spid="19"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C182BF15-3D36-4788-B2E1-91412DDC8165}"/>
              </a:ext>
            </a:extLst>
          </p:cNvPr>
          <p:cNvSpPr/>
          <p:nvPr/>
        </p:nvSpPr>
        <p:spPr>
          <a:xfrm>
            <a:off x="4195409" y="2348564"/>
            <a:ext cx="7458245" cy="3566672"/>
          </a:xfrm>
          <a:prstGeom prst="roundRect">
            <a:avLst>
              <a:gd name="adj" fmla="val 348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987" name="矩形 2"/>
          <p:cNvSpPr>
            <a:spLocks noGrp="1" noChangeArrowheads="1"/>
          </p:cNvSpPr>
          <p:nvPr>
            <p:ph type="title"/>
          </p:nvPr>
        </p:nvSpPr>
        <p:spPr/>
        <p:txBody>
          <a:bodyPr/>
          <a:lstStyle/>
          <a:p>
            <a:r>
              <a:rPr lang="zh-CN" altLang="en-US" dirty="0"/>
              <a:t>中断的分类与作用</a:t>
            </a:r>
            <a:endParaRPr lang="en-US" altLang="zh-CN" dirty="0"/>
          </a:p>
        </p:txBody>
      </p:sp>
      <p:sp>
        <p:nvSpPr>
          <p:cNvPr id="41988" name="矩形 3"/>
          <p:cNvSpPr>
            <a:spLocks noGrp="1" noChangeArrowheads="1"/>
          </p:cNvSpPr>
          <p:nvPr>
            <p:ph type="body" idx="1"/>
          </p:nvPr>
        </p:nvSpPr>
        <p:spPr>
          <a:xfrm>
            <a:off x="487822" y="942764"/>
            <a:ext cx="11031078" cy="5637024"/>
          </a:xfrm>
        </p:spPr>
        <p:txBody>
          <a:bodyPr/>
          <a:lstStyle/>
          <a:p>
            <a:r>
              <a:rPr lang="zh-CN" altLang="en-US" dirty="0"/>
              <a:t>中断技术赋于计算机应变能力，将有序的运行和无序的事件统一起来，大大增强了系统的处理能力</a:t>
            </a:r>
            <a:endParaRPr lang="en-US" altLang="zh-CN" dirty="0"/>
          </a:p>
          <a:p>
            <a:pPr lvl="1" algn="just" eaLnBrk="1" hangingPunct="1"/>
            <a:r>
              <a:rPr lang="zh-CN" altLang="en-US" dirty="0"/>
              <a:t>主机外设并行工作</a:t>
            </a:r>
            <a:endParaRPr lang="en-US" altLang="zh-CN" dirty="0"/>
          </a:p>
          <a:p>
            <a:pPr lvl="1" algn="just" eaLnBrk="1" hangingPunct="1"/>
            <a:r>
              <a:rPr lang="zh-CN" altLang="en-US" dirty="0"/>
              <a:t>程序调试</a:t>
            </a:r>
            <a:endParaRPr lang="en-US" altLang="zh-CN" dirty="0"/>
          </a:p>
          <a:p>
            <a:pPr lvl="1" algn="just" eaLnBrk="1" hangingPunct="1"/>
            <a:r>
              <a:rPr lang="zh-CN" altLang="en-US" dirty="0"/>
              <a:t>故障处理</a:t>
            </a:r>
            <a:endParaRPr lang="en-US" altLang="zh-CN" dirty="0"/>
          </a:p>
          <a:p>
            <a:pPr lvl="1" algn="just" eaLnBrk="1" hangingPunct="1"/>
            <a:r>
              <a:rPr lang="zh-CN" altLang="en-US" dirty="0"/>
              <a:t>实时处理</a:t>
            </a:r>
            <a:endParaRPr lang="en-US" altLang="zh-CN" dirty="0"/>
          </a:p>
          <a:p>
            <a:pPr lvl="1" algn="just" eaLnBrk="1" hangingPunct="1"/>
            <a:r>
              <a:rPr lang="zh-CN" altLang="en-US" dirty="0"/>
              <a:t>人机交互</a:t>
            </a:r>
          </a:p>
        </p:txBody>
      </p:sp>
      <p:sp>
        <p:nvSpPr>
          <p:cNvPr id="4" name="自选图形 6">
            <a:extLst>
              <a:ext uri="{FF2B5EF4-FFF2-40B4-BE49-F238E27FC236}">
                <a16:creationId xmlns:a16="http://schemas.microsoft.com/office/drawing/2014/main" id="{EB387A68-5EF9-4E25-84FD-C26570607C84}"/>
              </a:ext>
            </a:extLst>
          </p:cNvPr>
          <p:cNvSpPr>
            <a:spLocks noChangeAspect="1" noChangeArrowheads="1" noTextEdit="1"/>
          </p:cNvSpPr>
          <p:nvPr/>
        </p:nvSpPr>
        <p:spPr bwMode="auto">
          <a:xfrm>
            <a:off x="4295309" y="2737839"/>
            <a:ext cx="6018212"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5" name="矩形 8">
            <a:extLst>
              <a:ext uri="{FF2B5EF4-FFF2-40B4-BE49-F238E27FC236}">
                <a16:creationId xmlns:a16="http://schemas.microsoft.com/office/drawing/2014/main" id="{2BC22AB8-8DA4-4E2E-9B75-F2FA5A1319A2}"/>
              </a:ext>
            </a:extLst>
          </p:cNvPr>
          <p:cNvSpPr>
            <a:spLocks noChangeArrowheads="1"/>
          </p:cNvSpPr>
          <p:nvPr/>
        </p:nvSpPr>
        <p:spPr bwMode="auto">
          <a:xfrm>
            <a:off x="4293080" y="2799751"/>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6" name="矩形 9">
            <a:extLst>
              <a:ext uri="{FF2B5EF4-FFF2-40B4-BE49-F238E27FC236}">
                <a16:creationId xmlns:a16="http://schemas.microsoft.com/office/drawing/2014/main" id="{18C50EB5-5F21-4C4D-823A-DFDBD98457A2}"/>
              </a:ext>
            </a:extLst>
          </p:cNvPr>
          <p:cNvSpPr>
            <a:spLocks noChangeArrowheads="1"/>
          </p:cNvSpPr>
          <p:nvPr/>
        </p:nvSpPr>
        <p:spPr bwMode="auto">
          <a:xfrm>
            <a:off x="4214802" y="3906240"/>
            <a:ext cx="7397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7" name="矩形 10">
            <a:extLst>
              <a:ext uri="{FF2B5EF4-FFF2-40B4-BE49-F238E27FC236}">
                <a16:creationId xmlns:a16="http://schemas.microsoft.com/office/drawing/2014/main" id="{78F735B2-D726-47C3-9418-043DFE26975D}"/>
              </a:ext>
            </a:extLst>
          </p:cNvPr>
          <p:cNvSpPr>
            <a:spLocks noChangeArrowheads="1"/>
          </p:cNvSpPr>
          <p:nvPr/>
        </p:nvSpPr>
        <p:spPr bwMode="auto">
          <a:xfrm>
            <a:off x="4405995" y="3949101"/>
            <a:ext cx="5129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a:solidFill>
                  <a:srgbClr val="0099FF"/>
                </a:solidFill>
                <a:latin typeface="华文新魏" panose="02010800040101010101" pitchFamily="2" charset="-122"/>
              </a:rPr>
              <a:t>中断</a:t>
            </a:r>
          </a:p>
        </p:txBody>
      </p:sp>
      <p:sp>
        <p:nvSpPr>
          <p:cNvPr id="8" name="矩形 11">
            <a:extLst>
              <a:ext uri="{FF2B5EF4-FFF2-40B4-BE49-F238E27FC236}">
                <a16:creationId xmlns:a16="http://schemas.microsoft.com/office/drawing/2014/main" id="{5F0C3654-AA4E-4865-BDD3-465139E0EEF5}"/>
              </a:ext>
            </a:extLst>
          </p:cNvPr>
          <p:cNvSpPr>
            <a:spLocks noChangeArrowheads="1"/>
          </p:cNvSpPr>
          <p:nvPr/>
        </p:nvSpPr>
        <p:spPr bwMode="auto">
          <a:xfrm>
            <a:off x="4970943" y="3837976"/>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9" name="任意多边形 12">
            <a:extLst>
              <a:ext uri="{FF2B5EF4-FFF2-40B4-BE49-F238E27FC236}">
                <a16:creationId xmlns:a16="http://schemas.microsoft.com/office/drawing/2014/main" id="{E9DC4A8F-806F-4D31-A971-CAAF3A84ED70}"/>
              </a:ext>
            </a:extLst>
          </p:cNvPr>
          <p:cNvSpPr/>
          <p:nvPr/>
        </p:nvSpPr>
        <p:spPr bwMode="auto">
          <a:xfrm>
            <a:off x="5130790" y="3333152"/>
            <a:ext cx="206375" cy="1673225"/>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10" name="矩形 13">
            <a:extLst>
              <a:ext uri="{FF2B5EF4-FFF2-40B4-BE49-F238E27FC236}">
                <a16:creationId xmlns:a16="http://schemas.microsoft.com/office/drawing/2014/main" id="{B1FEA4DC-F16E-42E8-B5C5-5EE3EA71AE96}"/>
              </a:ext>
            </a:extLst>
          </p:cNvPr>
          <p:cNvSpPr>
            <a:spLocks noChangeArrowheads="1"/>
          </p:cNvSpPr>
          <p:nvPr/>
        </p:nvSpPr>
        <p:spPr bwMode="auto">
          <a:xfrm>
            <a:off x="5336710" y="2975965"/>
            <a:ext cx="11080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11" name="矩形 14">
            <a:extLst>
              <a:ext uri="{FF2B5EF4-FFF2-40B4-BE49-F238E27FC236}">
                <a16:creationId xmlns:a16="http://schemas.microsoft.com/office/drawing/2014/main" id="{EA4D6DFE-9775-4A59-8CFE-577BFF2D2878}"/>
              </a:ext>
            </a:extLst>
          </p:cNvPr>
          <p:cNvSpPr>
            <a:spLocks noChangeArrowheads="1"/>
          </p:cNvSpPr>
          <p:nvPr/>
        </p:nvSpPr>
        <p:spPr bwMode="auto">
          <a:xfrm>
            <a:off x="5461953" y="3096019"/>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内部异常</a:t>
            </a:r>
          </a:p>
        </p:txBody>
      </p:sp>
      <p:sp>
        <p:nvSpPr>
          <p:cNvPr id="12" name="矩形 15">
            <a:extLst>
              <a:ext uri="{FF2B5EF4-FFF2-40B4-BE49-F238E27FC236}">
                <a16:creationId xmlns:a16="http://schemas.microsoft.com/office/drawing/2014/main" id="{674B33E8-37C7-43A4-9800-FCEC152D6440}"/>
              </a:ext>
            </a:extLst>
          </p:cNvPr>
          <p:cNvSpPr>
            <a:spLocks noChangeArrowheads="1"/>
          </p:cNvSpPr>
          <p:nvPr/>
        </p:nvSpPr>
        <p:spPr bwMode="auto">
          <a:xfrm>
            <a:off x="7649337" y="3047801"/>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dirty="0">
                <a:solidFill>
                  <a:srgbClr val="0099FF"/>
                </a:solidFill>
                <a:latin typeface="华文新魏" panose="02010800040101010101" pitchFamily="2" charset="-122"/>
              </a:rPr>
              <a:t> </a:t>
            </a:r>
          </a:p>
        </p:txBody>
      </p:sp>
      <p:sp>
        <p:nvSpPr>
          <p:cNvPr id="13" name="矩形 16">
            <a:extLst>
              <a:ext uri="{FF2B5EF4-FFF2-40B4-BE49-F238E27FC236}">
                <a16:creationId xmlns:a16="http://schemas.microsoft.com/office/drawing/2014/main" id="{82D7A7D0-E8FB-463E-B0A5-A81BE87BD7BD}"/>
              </a:ext>
            </a:extLst>
          </p:cNvPr>
          <p:cNvSpPr>
            <a:spLocks noChangeArrowheads="1"/>
          </p:cNvSpPr>
          <p:nvPr/>
        </p:nvSpPr>
        <p:spPr bwMode="auto">
          <a:xfrm>
            <a:off x="5336709" y="4766664"/>
            <a:ext cx="25574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14" name="矩形 17">
            <a:extLst>
              <a:ext uri="{FF2B5EF4-FFF2-40B4-BE49-F238E27FC236}">
                <a16:creationId xmlns:a16="http://schemas.microsoft.com/office/drawing/2014/main" id="{5E2B477D-7EF6-4CE7-B56F-A3C34A3073B0}"/>
              </a:ext>
            </a:extLst>
          </p:cNvPr>
          <p:cNvSpPr>
            <a:spLocks noChangeArrowheads="1"/>
          </p:cNvSpPr>
          <p:nvPr/>
        </p:nvSpPr>
        <p:spPr bwMode="auto">
          <a:xfrm>
            <a:off x="5346035" y="4955576"/>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外部中断</a:t>
            </a:r>
          </a:p>
        </p:txBody>
      </p:sp>
      <p:sp>
        <p:nvSpPr>
          <p:cNvPr id="15" name="矩形 18">
            <a:extLst>
              <a:ext uri="{FF2B5EF4-FFF2-40B4-BE49-F238E27FC236}">
                <a16:creationId xmlns:a16="http://schemas.microsoft.com/office/drawing/2014/main" id="{5505588E-74AA-4780-9861-A0B46B32349D}"/>
              </a:ext>
            </a:extLst>
          </p:cNvPr>
          <p:cNvSpPr>
            <a:spLocks noChangeArrowheads="1"/>
          </p:cNvSpPr>
          <p:nvPr/>
        </p:nvSpPr>
        <p:spPr bwMode="auto">
          <a:xfrm>
            <a:off x="6264358" y="4944464"/>
            <a:ext cx="2148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dirty="0">
                <a:solidFill>
                  <a:srgbClr val="0099FF"/>
                </a:solidFill>
                <a:latin typeface="华文新魏" panose="02010800040101010101" pitchFamily="2" charset="-122"/>
              </a:rPr>
              <a:t>  (</a:t>
            </a:r>
          </a:p>
        </p:txBody>
      </p:sp>
      <p:sp>
        <p:nvSpPr>
          <p:cNvPr id="16" name="矩形 19">
            <a:extLst>
              <a:ext uri="{FF2B5EF4-FFF2-40B4-BE49-F238E27FC236}">
                <a16:creationId xmlns:a16="http://schemas.microsoft.com/office/drawing/2014/main" id="{E4091C94-2474-4A28-AFD0-6457447EA213}"/>
              </a:ext>
            </a:extLst>
          </p:cNvPr>
          <p:cNvSpPr>
            <a:spLocks noChangeArrowheads="1"/>
          </p:cNvSpPr>
          <p:nvPr/>
        </p:nvSpPr>
        <p:spPr bwMode="auto">
          <a:xfrm>
            <a:off x="6560473" y="4955576"/>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强迫中断</a:t>
            </a:r>
          </a:p>
        </p:txBody>
      </p:sp>
      <p:sp>
        <p:nvSpPr>
          <p:cNvPr id="17" name="矩形 20">
            <a:extLst>
              <a:ext uri="{FF2B5EF4-FFF2-40B4-BE49-F238E27FC236}">
                <a16:creationId xmlns:a16="http://schemas.microsoft.com/office/drawing/2014/main" id="{37F323A7-449F-4FB9-8421-0A35CFEFE7B5}"/>
              </a:ext>
            </a:extLst>
          </p:cNvPr>
          <p:cNvSpPr>
            <a:spLocks noChangeArrowheads="1"/>
          </p:cNvSpPr>
          <p:nvPr/>
        </p:nvSpPr>
        <p:spPr bwMode="auto">
          <a:xfrm>
            <a:off x="7701650" y="4944464"/>
            <a:ext cx="897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a:t>
            </a:r>
          </a:p>
        </p:txBody>
      </p:sp>
      <p:sp>
        <p:nvSpPr>
          <p:cNvPr id="18" name="矩形 21">
            <a:extLst>
              <a:ext uri="{FF2B5EF4-FFF2-40B4-BE49-F238E27FC236}">
                <a16:creationId xmlns:a16="http://schemas.microsoft.com/office/drawing/2014/main" id="{38F3D597-F3C6-4FDF-A8E1-FFC4A160B503}"/>
              </a:ext>
            </a:extLst>
          </p:cNvPr>
          <p:cNvSpPr>
            <a:spLocks noChangeArrowheads="1"/>
          </p:cNvSpPr>
          <p:nvPr/>
        </p:nvSpPr>
        <p:spPr bwMode="auto">
          <a:xfrm>
            <a:off x="7804175" y="4944464"/>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19" name="任意多边形 22">
            <a:extLst>
              <a:ext uri="{FF2B5EF4-FFF2-40B4-BE49-F238E27FC236}">
                <a16:creationId xmlns:a16="http://schemas.microsoft.com/office/drawing/2014/main" id="{C61C8836-07E1-4A26-A3F7-82E0F5F320BA}"/>
              </a:ext>
            </a:extLst>
          </p:cNvPr>
          <p:cNvSpPr/>
          <p:nvPr/>
        </p:nvSpPr>
        <p:spPr bwMode="auto">
          <a:xfrm>
            <a:off x="6690844" y="2851331"/>
            <a:ext cx="201613" cy="701675"/>
          </a:xfrm>
          <a:custGeom>
            <a:avLst/>
            <a:gdLst>
              <a:gd name="T0" fmla="*/ 2147483647 w 127"/>
              <a:gd name="T1" fmla="*/ 0 h 442"/>
              <a:gd name="T2" fmla="*/ 2147483647 w 127"/>
              <a:gd name="T3" fmla="*/ 2147483647 h 442"/>
              <a:gd name="T4" fmla="*/ 2147483647 w 127"/>
              <a:gd name="T5" fmla="*/ 2147483647 h 442"/>
              <a:gd name="T6" fmla="*/ 2147483647 w 127"/>
              <a:gd name="T7" fmla="*/ 2147483647 h 442"/>
              <a:gd name="T8" fmla="*/ 2147483647 w 127"/>
              <a:gd name="T9" fmla="*/ 2147483647 h 442"/>
              <a:gd name="T10" fmla="*/ 2147483647 w 127"/>
              <a:gd name="T11" fmla="*/ 2147483647 h 442"/>
              <a:gd name="T12" fmla="*/ 2147483647 w 127"/>
              <a:gd name="T13" fmla="*/ 2147483647 h 442"/>
              <a:gd name="T14" fmla="*/ 2147483647 w 127"/>
              <a:gd name="T15" fmla="*/ 2147483647 h 442"/>
              <a:gd name="T16" fmla="*/ 2147483647 w 127"/>
              <a:gd name="T17" fmla="*/ 2147483647 h 442"/>
              <a:gd name="T18" fmla="*/ 2147483647 w 127"/>
              <a:gd name="T19" fmla="*/ 2147483647 h 442"/>
              <a:gd name="T20" fmla="*/ 2147483647 w 127"/>
              <a:gd name="T21" fmla="*/ 2147483647 h 442"/>
              <a:gd name="T22" fmla="*/ 0 w 127"/>
              <a:gd name="T23" fmla="*/ 2147483647 h 442"/>
              <a:gd name="T24" fmla="*/ 2147483647 w 127"/>
              <a:gd name="T25" fmla="*/ 2147483647 h 442"/>
              <a:gd name="T26" fmla="*/ 2147483647 w 127"/>
              <a:gd name="T27" fmla="*/ 2147483647 h 442"/>
              <a:gd name="T28" fmla="*/ 2147483647 w 127"/>
              <a:gd name="T29" fmla="*/ 2147483647 h 442"/>
              <a:gd name="T30" fmla="*/ 2147483647 w 127"/>
              <a:gd name="T31" fmla="*/ 2147483647 h 442"/>
              <a:gd name="T32" fmla="*/ 2147483647 w 127"/>
              <a:gd name="T33" fmla="*/ 2147483647 h 442"/>
              <a:gd name="T34" fmla="*/ 2147483647 w 127"/>
              <a:gd name="T35" fmla="*/ 2147483647 h 442"/>
              <a:gd name="T36" fmla="*/ 2147483647 w 127"/>
              <a:gd name="T37" fmla="*/ 2147483647 h 442"/>
              <a:gd name="T38" fmla="*/ 2147483647 w 127"/>
              <a:gd name="T39" fmla="*/ 2147483647 h 442"/>
              <a:gd name="T40" fmla="*/ 2147483647 w 127"/>
              <a:gd name="T41" fmla="*/ 2147483647 h 442"/>
              <a:gd name="T42" fmla="*/ 2147483647 w 127"/>
              <a:gd name="T43" fmla="*/ 2147483647 h 442"/>
              <a:gd name="T44" fmla="*/ 2147483647 w 127"/>
              <a:gd name="T45" fmla="*/ 2147483647 h 4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7" h="442">
                <a:moveTo>
                  <a:pt x="127" y="0"/>
                </a:moveTo>
                <a:lnTo>
                  <a:pt x="102" y="2"/>
                </a:lnTo>
                <a:lnTo>
                  <a:pt x="81" y="11"/>
                </a:lnTo>
                <a:lnTo>
                  <a:pt x="68" y="22"/>
                </a:lnTo>
                <a:lnTo>
                  <a:pt x="66" y="29"/>
                </a:lnTo>
                <a:lnTo>
                  <a:pt x="63" y="36"/>
                </a:lnTo>
                <a:lnTo>
                  <a:pt x="63" y="184"/>
                </a:lnTo>
                <a:lnTo>
                  <a:pt x="61" y="190"/>
                </a:lnTo>
                <a:lnTo>
                  <a:pt x="59" y="197"/>
                </a:lnTo>
                <a:lnTo>
                  <a:pt x="45" y="209"/>
                </a:lnTo>
                <a:lnTo>
                  <a:pt x="25" y="218"/>
                </a:lnTo>
                <a:lnTo>
                  <a:pt x="0" y="220"/>
                </a:lnTo>
                <a:lnTo>
                  <a:pt x="25" y="222"/>
                </a:lnTo>
                <a:lnTo>
                  <a:pt x="45" y="231"/>
                </a:lnTo>
                <a:lnTo>
                  <a:pt x="59" y="245"/>
                </a:lnTo>
                <a:lnTo>
                  <a:pt x="61" y="252"/>
                </a:lnTo>
                <a:lnTo>
                  <a:pt x="63" y="259"/>
                </a:lnTo>
                <a:lnTo>
                  <a:pt x="63" y="406"/>
                </a:lnTo>
                <a:lnTo>
                  <a:pt x="66" y="413"/>
                </a:lnTo>
                <a:lnTo>
                  <a:pt x="68" y="420"/>
                </a:lnTo>
                <a:lnTo>
                  <a:pt x="81" y="431"/>
                </a:lnTo>
                <a:lnTo>
                  <a:pt x="102" y="440"/>
                </a:lnTo>
                <a:lnTo>
                  <a:pt x="127" y="442"/>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20" name="矩形 23">
            <a:extLst>
              <a:ext uri="{FF2B5EF4-FFF2-40B4-BE49-F238E27FC236}">
                <a16:creationId xmlns:a16="http://schemas.microsoft.com/office/drawing/2014/main" id="{A4A47B73-0A1E-4B0D-AD7C-68C96126DBB6}"/>
              </a:ext>
            </a:extLst>
          </p:cNvPr>
          <p:cNvSpPr>
            <a:spLocks noChangeArrowheads="1"/>
          </p:cNvSpPr>
          <p:nvPr/>
        </p:nvSpPr>
        <p:spPr bwMode="auto">
          <a:xfrm>
            <a:off x="7933009" y="2606476"/>
            <a:ext cx="34210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21" name="矩形 24">
            <a:extLst>
              <a:ext uri="{FF2B5EF4-FFF2-40B4-BE49-F238E27FC236}">
                <a16:creationId xmlns:a16="http://schemas.microsoft.com/office/drawing/2014/main" id="{D9E75649-9865-428C-9BF4-5950F83249AC}"/>
              </a:ext>
            </a:extLst>
          </p:cNvPr>
          <p:cNvSpPr>
            <a:spLocks noChangeArrowheads="1"/>
          </p:cNvSpPr>
          <p:nvPr/>
        </p:nvSpPr>
        <p:spPr bwMode="auto">
          <a:xfrm>
            <a:off x="7040436" y="2554816"/>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自愿中断</a:t>
            </a:r>
          </a:p>
        </p:txBody>
      </p:sp>
      <p:sp>
        <p:nvSpPr>
          <p:cNvPr id="22" name="矩形 25">
            <a:extLst>
              <a:ext uri="{FF2B5EF4-FFF2-40B4-BE49-F238E27FC236}">
                <a16:creationId xmlns:a16="http://schemas.microsoft.com/office/drawing/2014/main" id="{BAF33E5C-CBD1-4A53-BED4-FD925178AABD}"/>
              </a:ext>
            </a:extLst>
          </p:cNvPr>
          <p:cNvSpPr>
            <a:spLocks noChangeArrowheads="1"/>
          </p:cNvSpPr>
          <p:nvPr/>
        </p:nvSpPr>
        <p:spPr bwMode="auto">
          <a:xfrm>
            <a:off x="8287513" y="2525916"/>
            <a:ext cx="5129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dirty="0">
                <a:solidFill>
                  <a:srgbClr val="0099FF"/>
                </a:solidFill>
                <a:latin typeface="Arial" panose="020B0604020202020204" pitchFamily="34" charset="0"/>
              </a:rPr>
              <a:t>——</a:t>
            </a:r>
            <a:endParaRPr lang="en-US" altLang="zh-CN" sz="2000" dirty="0">
              <a:solidFill>
                <a:srgbClr val="0099FF"/>
              </a:solidFill>
              <a:latin typeface="华文新魏" panose="02010800040101010101" pitchFamily="2" charset="-122"/>
            </a:endParaRPr>
          </a:p>
        </p:txBody>
      </p:sp>
      <p:sp>
        <p:nvSpPr>
          <p:cNvPr id="23" name="矩形 26">
            <a:extLst>
              <a:ext uri="{FF2B5EF4-FFF2-40B4-BE49-F238E27FC236}">
                <a16:creationId xmlns:a16="http://schemas.microsoft.com/office/drawing/2014/main" id="{9654CBAC-C73D-4C43-91F4-11943B3D54ED}"/>
              </a:ext>
            </a:extLst>
          </p:cNvPr>
          <p:cNvSpPr>
            <a:spLocks noChangeArrowheads="1"/>
          </p:cNvSpPr>
          <p:nvPr/>
        </p:nvSpPr>
        <p:spPr bwMode="auto">
          <a:xfrm>
            <a:off x="9106911" y="254686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自陷指令</a:t>
            </a:r>
          </a:p>
        </p:txBody>
      </p:sp>
      <p:sp>
        <p:nvSpPr>
          <p:cNvPr id="24" name="矩形 27">
            <a:extLst>
              <a:ext uri="{FF2B5EF4-FFF2-40B4-BE49-F238E27FC236}">
                <a16:creationId xmlns:a16="http://schemas.microsoft.com/office/drawing/2014/main" id="{93546B95-C355-457F-8B9A-F6FBAB44C5B1}"/>
              </a:ext>
            </a:extLst>
          </p:cNvPr>
          <p:cNvSpPr>
            <a:spLocks noChangeArrowheads="1"/>
          </p:cNvSpPr>
          <p:nvPr/>
        </p:nvSpPr>
        <p:spPr bwMode="auto">
          <a:xfrm>
            <a:off x="11176762" y="2527101"/>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25" name="矩形 28">
            <a:extLst>
              <a:ext uri="{FF2B5EF4-FFF2-40B4-BE49-F238E27FC236}">
                <a16:creationId xmlns:a16="http://schemas.microsoft.com/office/drawing/2014/main" id="{CFA36932-284B-404C-B602-FD7BF6176A12}"/>
              </a:ext>
            </a:extLst>
          </p:cNvPr>
          <p:cNvSpPr>
            <a:spLocks noChangeArrowheads="1"/>
          </p:cNvSpPr>
          <p:nvPr/>
        </p:nvSpPr>
        <p:spPr bwMode="auto">
          <a:xfrm>
            <a:off x="7933008" y="3433565"/>
            <a:ext cx="14605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26" name="矩形 29">
            <a:extLst>
              <a:ext uri="{FF2B5EF4-FFF2-40B4-BE49-F238E27FC236}">
                <a16:creationId xmlns:a16="http://schemas.microsoft.com/office/drawing/2014/main" id="{44FB8122-32DD-4B19-BF64-C5ECA95D09BA}"/>
              </a:ext>
            </a:extLst>
          </p:cNvPr>
          <p:cNvSpPr>
            <a:spLocks noChangeArrowheads="1"/>
          </p:cNvSpPr>
          <p:nvPr/>
        </p:nvSpPr>
        <p:spPr bwMode="auto">
          <a:xfrm>
            <a:off x="7058424" y="3472951"/>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强迫中断</a:t>
            </a:r>
          </a:p>
        </p:txBody>
      </p:sp>
      <p:sp>
        <p:nvSpPr>
          <p:cNvPr id="27" name="矩形 30">
            <a:extLst>
              <a:ext uri="{FF2B5EF4-FFF2-40B4-BE49-F238E27FC236}">
                <a16:creationId xmlns:a16="http://schemas.microsoft.com/office/drawing/2014/main" id="{7A87CDEA-24EF-47DB-8487-75DDCA054054}"/>
              </a:ext>
            </a:extLst>
          </p:cNvPr>
          <p:cNvSpPr>
            <a:spLocks noChangeArrowheads="1"/>
          </p:cNvSpPr>
          <p:nvPr/>
        </p:nvSpPr>
        <p:spPr bwMode="auto">
          <a:xfrm>
            <a:off x="8219502" y="3449438"/>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28" name="任意多边形 31">
            <a:extLst>
              <a:ext uri="{FF2B5EF4-FFF2-40B4-BE49-F238E27FC236}">
                <a16:creationId xmlns:a16="http://schemas.microsoft.com/office/drawing/2014/main" id="{2F76DDE0-72E3-4629-9C10-8A3F00F094EB}"/>
              </a:ext>
            </a:extLst>
          </p:cNvPr>
          <p:cNvSpPr/>
          <p:nvPr/>
        </p:nvSpPr>
        <p:spPr bwMode="auto">
          <a:xfrm>
            <a:off x="8272192" y="3268463"/>
            <a:ext cx="201612" cy="703263"/>
          </a:xfrm>
          <a:custGeom>
            <a:avLst/>
            <a:gdLst>
              <a:gd name="T0" fmla="*/ 2147483647 w 127"/>
              <a:gd name="T1" fmla="*/ 0 h 443"/>
              <a:gd name="T2" fmla="*/ 2147483647 w 127"/>
              <a:gd name="T3" fmla="*/ 2147483647 h 443"/>
              <a:gd name="T4" fmla="*/ 2147483647 w 127"/>
              <a:gd name="T5" fmla="*/ 2147483647 h 443"/>
              <a:gd name="T6" fmla="*/ 2147483647 w 127"/>
              <a:gd name="T7" fmla="*/ 2147483647 h 443"/>
              <a:gd name="T8" fmla="*/ 2147483647 w 127"/>
              <a:gd name="T9" fmla="*/ 2147483647 h 443"/>
              <a:gd name="T10" fmla="*/ 2147483647 w 127"/>
              <a:gd name="T11" fmla="*/ 2147483647 h 443"/>
              <a:gd name="T12" fmla="*/ 2147483647 w 127"/>
              <a:gd name="T13" fmla="*/ 2147483647 h 443"/>
              <a:gd name="T14" fmla="*/ 2147483647 w 127"/>
              <a:gd name="T15" fmla="*/ 2147483647 h 443"/>
              <a:gd name="T16" fmla="*/ 2147483647 w 127"/>
              <a:gd name="T17" fmla="*/ 2147483647 h 443"/>
              <a:gd name="T18" fmla="*/ 2147483647 w 127"/>
              <a:gd name="T19" fmla="*/ 2147483647 h 443"/>
              <a:gd name="T20" fmla="*/ 2147483647 w 127"/>
              <a:gd name="T21" fmla="*/ 2147483647 h 443"/>
              <a:gd name="T22" fmla="*/ 0 w 127"/>
              <a:gd name="T23" fmla="*/ 2147483647 h 443"/>
              <a:gd name="T24" fmla="*/ 2147483647 w 127"/>
              <a:gd name="T25" fmla="*/ 2147483647 h 443"/>
              <a:gd name="T26" fmla="*/ 2147483647 w 127"/>
              <a:gd name="T27" fmla="*/ 2147483647 h 443"/>
              <a:gd name="T28" fmla="*/ 2147483647 w 127"/>
              <a:gd name="T29" fmla="*/ 2147483647 h 443"/>
              <a:gd name="T30" fmla="*/ 2147483647 w 127"/>
              <a:gd name="T31" fmla="*/ 2147483647 h 443"/>
              <a:gd name="T32" fmla="*/ 2147483647 w 127"/>
              <a:gd name="T33" fmla="*/ 2147483647 h 443"/>
              <a:gd name="T34" fmla="*/ 2147483647 w 127"/>
              <a:gd name="T35" fmla="*/ 2147483647 h 443"/>
              <a:gd name="T36" fmla="*/ 2147483647 w 127"/>
              <a:gd name="T37" fmla="*/ 2147483647 h 443"/>
              <a:gd name="T38" fmla="*/ 2147483647 w 127"/>
              <a:gd name="T39" fmla="*/ 2147483647 h 443"/>
              <a:gd name="T40" fmla="*/ 2147483647 w 127"/>
              <a:gd name="T41" fmla="*/ 2147483647 h 443"/>
              <a:gd name="T42" fmla="*/ 2147483647 w 127"/>
              <a:gd name="T43" fmla="*/ 2147483647 h 443"/>
              <a:gd name="T44" fmla="*/ 2147483647 w 127"/>
              <a:gd name="T45" fmla="*/ 2147483647 h 4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7" h="443">
                <a:moveTo>
                  <a:pt x="127" y="0"/>
                </a:moveTo>
                <a:lnTo>
                  <a:pt x="102" y="2"/>
                </a:lnTo>
                <a:lnTo>
                  <a:pt x="82" y="11"/>
                </a:lnTo>
                <a:lnTo>
                  <a:pt x="68" y="22"/>
                </a:lnTo>
                <a:lnTo>
                  <a:pt x="66" y="29"/>
                </a:lnTo>
                <a:lnTo>
                  <a:pt x="64" y="36"/>
                </a:lnTo>
                <a:lnTo>
                  <a:pt x="64" y="184"/>
                </a:lnTo>
                <a:lnTo>
                  <a:pt x="61" y="190"/>
                </a:lnTo>
                <a:lnTo>
                  <a:pt x="59" y="197"/>
                </a:lnTo>
                <a:lnTo>
                  <a:pt x="45" y="209"/>
                </a:lnTo>
                <a:lnTo>
                  <a:pt x="25" y="218"/>
                </a:lnTo>
                <a:lnTo>
                  <a:pt x="0" y="220"/>
                </a:lnTo>
                <a:lnTo>
                  <a:pt x="25" y="222"/>
                </a:lnTo>
                <a:lnTo>
                  <a:pt x="45" y="231"/>
                </a:lnTo>
                <a:lnTo>
                  <a:pt x="59" y="243"/>
                </a:lnTo>
                <a:lnTo>
                  <a:pt x="61" y="249"/>
                </a:lnTo>
                <a:lnTo>
                  <a:pt x="64" y="256"/>
                </a:lnTo>
                <a:lnTo>
                  <a:pt x="64" y="404"/>
                </a:lnTo>
                <a:lnTo>
                  <a:pt x="66" y="411"/>
                </a:lnTo>
                <a:lnTo>
                  <a:pt x="68" y="418"/>
                </a:lnTo>
                <a:lnTo>
                  <a:pt x="82" y="431"/>
                </a:lnTo>
                <a:lnTo>
                  <a:pt x="102" y="440"/>
                </a:lnTo>
                <a:lnTo>
                  <a:pt x="127" y="443"/>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29" name="矩形 32">
            <a:extLst>
              <a:ext uri="{FF2B5EF4-FFF2-40B4-BE49-F238E27FC236}">
                <a16:creationId xmlns:a16="http://schemas.microsoft.com/office/drawing/2014/main" id="{13C593EC-4581-4B7E-A6C1-9A2F09C5D3BA}"/>
              </a:ext>
            </a:extLst>
          </p:cNvPr>
          <p:cNvSpPr>
            <a:spLocks noChangeArrowheads="1"/>
          </p:cNvSpPr>
          <p:nvPr/>
        </p:nvSpPr>
        <p:spPr bwMode="auto">
          <a:xfrm>
            <a:off x="8444436" y="3117650"/>
            <a:ext cx="14398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30" name="矩形 33">
            <a:extLst>
              <a:ext uri="{FF2B5EF4-FFF2-40B4-BE49-F238E27FC236}">
                <a16:creationId xmlns:a16="http://schemas.microsoft.com/office/drawing/2014/main" id="{A28FB0E5-0814-4C55-A6DD-887BD269D8B7}"/>
              </a:ext>
            </a:extLst>
          </p:cNvPr>
          <p:cNvSpPr>
            <a:spLocks noChangeArrowheads="1"/>
          </p:cNvSpPr>
          <p:nvPr/>
        </p:nvSpPr>
        <p:spPr bwMode="auto">
          <a:xfrm>
            <a:off x="8644262" y="3162100"/>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硬件故障</a:t>
            </a:r>
          </a:p>
        </p:txBody>
      </p:sp>
      <p:sp>
        <p:nvSpPr>
          <p:cNvPr id="31" name="矩形 34">
            <a:extLst>
              <a:ext uri="{FF2B5EF4-FFF2-40B4-BE49-F238E27FC236}">
                <a16:creationId xmlns:a16="http://schemas.microsoft.com/office/drawing/2014/main" id="{484B5384-D358-4325-986C-18162DE3754C}"/>
              </a:ext>
            </a:extLst>
          </p:cNvPr>
          <p:cNvSpPr>
            <a:spLocks noChangeArrowheads="1"/>
          </p:cNvSpPr>
          <p:nvPr/>
        </p:nvSpPr>
        <p:spPr bwMode="auto">
          <a:xfrm>
            <a:off x="9784777" y="3150988"/>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32" name="矩形 35">
            <a:extLst>
              <a:ext uri="{FF2B5EF4-FFF2-40B4-BE49-F238E27FC236}">
                <a16:creationId xmlns:a16="http://schemas.microsoft.com/office/drawing/2014/main" id="{0D7D550C-2734-4F46-A0AD-A075990E8DAC}"/>
              </a:ext>
            </a:extLst>
          </p:cNvPr>
          <p:cNvSpPr>
            <a:spLocks noChangeArrowheads="1"/>
          </p:cNvSpPr>
          <p:nvPr/>
        </p:nvSpPr>
        <p:spPr bwMode="auto">
          <a:xfrm>
            <a:off x="8444436" y="3803451"/>
            <a:ext cx="138906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33" name="矩形 36">
            <a:extLst>
              <a:ext uri="{FF2B5EF4-FFF2-40B4-BE49-F238E27FC236}">
                <a16:creationId xmlns:a16="http://schemas.microsoft.com/office/drawing/2014/main" id="{42134E0A-3A3F-4E54-A3F0-81EE7876BEB1}"/>
              </a:ext>
            </a:extLst>
          </p:cNvPr>
          <p:cNvSpPr>
            <a:spLocks noChangeArrowheads="1"/>
          </p:cNvSpPr>
          <p:nvPr/>
        </p:nvSpPr>
        <p:spPr bwMode="auto">
          <a:xfrm>
            <a:off x="8644262" y="3846313"/>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指令异常</a:t>
            </a:r>
          </a:p>
        </p:txBody>
      </p:sp>
      <p:sp>
        <p:nvSpPr>
          <p:cNvPr id="34" name="矩形 37">
            <a:extLst>
              <a:ext uri="{FF2B5EF4-FFF2-40B4-BE49-F238E27FC236}">
                <a16:creationId xmlns:a16="http://schemas.microsoft.com/office/drawing/2014/main" id="{80A4BA07-097A-426F-8EBB-28F87F026A31}"/>
              </a:ext>
            </a:extLst>
          </p:cNvPr>
          <p:cNvSpPr>
            <a:spLocks noChangeArrowheads="1"/>
          </p:cNvSpPr>
          <p:nvPr/>
        </p:nvSpPr>
        <p:spPr bwMode="auto">
          <a:xfrm>
            <a:off x="9784777" y="3835200"/>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35" name="任意多边形 38">
            <a:extLst>
              <a:ext uri="{FF2B5EF4-FFF2-40B4-BE49-F238E27FC236}">
                <a16:creationId xmlns:a16="http://schemas.microsoft.com/office/drawing/2014/main" id="{23012904-298A-40BD-AEC1-F2BA65A5321E}"/>
              </a:ext>
            </a:extLst>
          </p:cNvPr>
          <p:cNvSpPr/>
          <p:nvPr/>
        </p:nvSpPr>
        <p:spPr bwMode="auto">
          <a:xfrm>
            <a:off x="7906871" y="4763489"/>
            <a:ext cx="204788" cy="703262"/>
          </a:xfrm>
          <a:custGeom>
            <a:avLst/>
            <a:gdLst>
              <a:gd name="T0" fmla="*/ 2147483647 w 129"/>
              <a:gd name="T1" fmla="*/ 0 h 443"/>
              <a:gd name="T2" fmla="*/ 2147483647 w 129"/>
              <a:gd name="T3" fmla="*/ 2147483647 h 443"/>
              <a:gd name="T4" fmla="*/ 2147483647 w 129"/>
              <a:gd name="T5" fmla="*/ 2147483647 h 443"/>
              <a:gd name="T6" fmla="*/ 2147483647 w 129"/>
              <a:gd name="T7" fmla="*/ 2147483647 h 443"/>
              <a:gd name="T8" fmla="*/ 2147483647 w 129"/>
              <a:gd name="T9" fmla="*/ 2147483647 h 443"/>
              <a:gd name="T10" fmla="*/ 2147483647 w 129"/>
              <a:gd name="T11" fmla="*/ 2147483647 h 443"/>
              <a:gd name="T12" fmla="*/ 2147483647 w 129"/>
              <a:gd name="T13" fmla="*/ 2147483647 h 443"/>
              <a:gd name="T14" fmla="*/ 2147483647 w 129"/>
              <a:gd name="T15" fmla="*/ 2147483647 h 443"/>
              <a:gd name="T16" fmla="*/ 2147483647 w 129"/>
              <a:gd name="T17" fmla="*/ 2147483647 h 443"/>
              <a:gd name="T18" fmla="*/ 2147483647 w 129"/>
              <a:gd name="T19" fmla="*/ 2147483647 h 443"/>
              <a:gd name="T20" fmla="*/ 2147483647 w 129"/>
              <a:gd name="T21" fmla="*/ 2147483647 h 443"/>
              <a:gd name="T22" fmla="*/ 0 w 129"/>
              <a:gd name="T23" fmla="*/ 2147483647 h 443"/>
              <a:gd name="T24" fmla="*/ 2147483647 w 129"/>
              <a:gd name="T25" fmla="*/ 2147483647 h 443"/>
              <a:gd name="T26" fmla="*/ 2147483647 w 129"/>
              <a:gd name="T27" fmla="*/ 2147483647 h 443"/>
              <a:gd name="T28" fmla="*/ 2147483647 w 129"/>
              <a:gd name="T29" fmla="*/ 2147483647 h 443"/>
              <a:gd name="T30" fmla="*/ 2147483647 w 129"/>
              <a:gd name="T31" fmla="*/ 2147483647 h 443"/>
              <a:gd name="T32" fmla="*/ 2147483647 w 129"/>
              <a:gd name="T33" fmla="*/ 2147483647 h 443"/>
              <a:gd name="T34" fmla="*/ 2147483647 w 129"/>
              <a:gd name="T35" fmla="*/ 2147483647 h 443"/>
              <a:gd name="T36" fmla="*/ 2147483647 w 129"/>
              <a:gd name="T37" fmla="*/ 2147483647 h 443"/>
              <a:gd name="T38" fmla="*/ 2147483647 w 129"/>
              <a:gd name="T39" fmla="*/ 2147483647 h 443"/>
              <a:gd name="T40" fmla="*/ 2147483647 w 129"/>
              <a:gd name="T41" fmla="*/ 2147483647 h 443"/>
              <a:gd name="T42" fmla="*/ 2147483647 w 129"/>
              <a:gd name="T43" fmla="*/ 2147483647 h 443"/>
              <a:gd name="T44" fmla="*/ 2147483647 w 129"/>
              <a:gd name="T45" fmla="*/ 2147483647 h 4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9" h="443">
                <a:moveTo>
                  <a:pt x="129" y="0"/>
                </a:moveTo>
                <a:lnTo>
                  <a:pt x="104" y="3"/>
                </a:lnTo>
                <a:lnTo>
                  <a:pt x="84" y="12"/>
                </a:lnTo>
                <a:lnTo>
                  <a:pt x="68" y="25"/>
                </a:lnTo>
                <a:lnTo>
                  <a:pt x="66" y="32"/>
                </a:lnTo>
                <a:lnTo>
                  <a:pt x="64" y="39"/>
                </a:lnTo>
                <a:lnTo>
                  <a:pt x="64" y="187"/>
                </a:lnTo>
                <a:lnTo>
                  <a:pt x="61" y="193"/>
                </a:lnTo>
                <a:lnTo>
                  <a:pt x="59" y="200"/>
                </a:lnTo>
                <a:lnTo>
                  <a:pt x="45" y="212"/>
                </a:lnTo>
                <a:lnTo>
                  <a:pt x="25" y="221"/>
                </a:lnTo>
                <a:lnTo>
                  <a:pt x="0" y="223"/>
                </a:lnTo>
                <a:lnTo>
                  <a:pt x="25" y="225"/>
                </a:lnTo>
                <a:lnTo>
                  <a:pt x="45" y="234"/>
                </a:lnTo>
                <a:lnTo>
                  <a:pt x="59" y="246"/>
                </a:lnTo>
                <a:lnTo>
                  <a:pt x="61" y="252"/>
                </a:lnTo>
                <a:lnTo>
                  <a:pt x="64" y="259"/>
                </a:lnTo>
                <a:lnTo>
                  <a:pt x="64" y="407"/>
                </a:lnTo>
                <a:lnTo>
                  <a:pt x="66" y="414"/>
                </a:lnTo>
                <a:lnTo>
                  <a:pt x="68" y="420"/>
                </a:lnTo>
                <a:lnTo>
                  <a:pt x="84" y="432"/>
                </a:lnTo>
                <a:lnTo>
                  <a:pt x="104" y="441"/>
                </a:lnTo>
                <a:lnTo>
                  <a:pt x="129" y="443"/>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36" name="矩形 39">
            <a:extLst>
              <a:ext uri="{FF2B5EF4-FFF2-40B4-BE49-F238E27FC236}">
                <a16:creationId xmlns:a16="http://schemas.microsoft.com/office/drawing/2014/main" id="{B9E3CFED-0C50-40C4-8346-2B5022703A6F}"/>
              </a:ext>
            </a:extLst>
          </p:cNvPr>
          <p:cNvSpPr>
            <a:spLocks noChangeArrowheads="1"/>
          </p:cNvSpPr>
          <p:nvPr/>
        </p:nvSpPr>
        <p:spPr bwMode="auto">
          <a:xfrm>
            <a:off x="8040222" y="4641252"/>
            <a:ext cx="22320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37" name="矩形 40">
            <a:extLst>
              <a:ext uri="{FF2B5EF4-FFF2-40B4-BE49-F238E27FC236}">
                <a16:creationId xmlns:a16="http://schemas.microsoft.com/office/drawing/2014/main" id="{77BC9FC5-CBDA-4E8E-8E05-817C3A8F65FF}"/>
              </a:ext>
            </a:extLst>
          </p:cNvPr>
          <p:cNvSpPr>
            <a:spLocks noChangeArrowheads="1"/>
          </p:cNvSpPr>
          <p:nvPr/>
        </p:nvSpPr>
        <p:spPr bwMode="auto">
          <a:xfrm>
            <a:off x="8272192" y="4617439"/>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不可屏蔽中断</a:t>
            </a:r>
          </a:p>
        </p:txBody>
      </p:sp>
      <p:sp>
        <p:nvSpPr>
          <p:cNvPr id="38" name="矩形 41">
            <a:extLst>
              <a:ext uri="{FF2B5EF4-FFF2-40B4-BE49-F238E27FC236}">
                <a16:creationId xmlns:a16="http://schemas.microsoft.com/office/drawing/2014/main" id="{D42F1E99-AFB5-4444-93F5-C144BDD37075}"/>
              </a:ext>
            </a:extLst>
          </p:cNvPr>
          <p:cNvSpPr>
            <a:spLocks noChangeArrowheads="1"/>
          </p:cNvSpPr>
          <p:nvPr/>
        </p:nvSpPr>
        <p:spPr bwMode="auto">
          <a:xfrm>
            <a:off x="10015563" y="4674589"/>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39" name="矩形 42">
            <a:extLst>
              <a:ext uri="{FF2B5EF4-FFF2-40B4-BE49-F238E27FC236}">
                <a16:creationId xmlns:a16="http://schemas.microsoft.com/office/drawing/2014/main" id="{B87AC988-346C-4AE2-B7FB-3108B22C6FB8}"/>
              </a:ext>
            </a:extLst>
          </p:cNvPr>
          <p:cNvSpPr>
            <a:spLocks noChangeArrowheads="1"/>
          </p:cNvSpPr>
          <p:nvPr/>
        </p:nvSpPr>
        <p:spPr bwMode="auto">
          <a:xfrm>
            <a:off x="8030697" y="5330227"/>
            <a:ext cx="17621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40" name="矩形 43">
            <a:extLst>
              <a:ext uri="{FF2B5EF4-FFF2-40B4-BE49-F238E27FC236}">
                <a16:creationId xmlns:a16="http://schemas.microsoft.com/office/drawing/2014/main" id="{95C622D2-60B8-4FEF-B62E-BAD958211D01}"/>
              </a:ext>
            </a:extLst>
          </p:cNvPr>
          <p:cNvSpPr>
            <a:spLocks noChangeArrowheads="1"/>
          </p:cNvSpPr>
          <p:nvPr/>
        </p:nvSpPr>
        <p:spPr bwMode="auto">
          <a:xfrm>
            <a:off x="8261033" y="5306414"/>
            <a:ext cx="1282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a:solidFill>
                  <a:srgbClr val="0099FF"/>
                </a:solidFill>
                <a:latin typeface="华文新魏" panose="02010800040101010101" pitchFamily="2" charset="-122"/>
              </a:rPr>
              <a:t>可屏蔽中断</a:t>
            </a:r>
          </a:p>
        </p:txBody>
      </p:sp>
      <p:sp>
        <p:nvSpPr>
          <p:cNvPr id="41" name="矩形 44">
            <a:extLst>
              <a:ext uri="{FF2B5EF4-FFF2-40B4-BE49-F238E27FC236}">
                <a16:creationId xmlns:a16="http://schemas.microsoft.com/office/drawing/2014/main" id="{AAD9E556-5F15-4FD8-85DE-DC99EA80F14A}"/>
              </a:ext>
            </a:extLst>
          </p:cNvPr>
          <p:cNvSpPr>
            <a:spLocks noChangeArrowheads="1"/>
          </p:cNvSpPr>
          <p:nvPr/>
        </p:nvSpPr>
        <p:spPr bwMode="auto">
          <a:xfrm>
            <a:off x="9686950" y="5361976"/>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Tree>
    <p:extLst>
      <p:ext uri="{BB962C8B-B14F-4D97-AF65-F5344CB8AC3E}">
        <p14:creationId xmlns:p14="http://schemas.microsoft.com/office/powerpoint/2010/main" val="33336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8">
                                            <p:txEl>
                                              <p:pRg st="0" end="0"/>
                                            </p:txEl>
                                          </p:spTgt>
                                        </p:tgtEl>
                                        <p:attrNameLst>
                                          <p:attrName>style.visibility</p:attrName>
                                        </p:attrNameLst>
                                      </p:cBhvr>
                                      <p:to>
                                        <p:strVal val="visible"/>
                                      </p:to>
                                    </p:set>
                                    <p:animEffect transition="in" filter="wipe(left)">
                                      <p:cBhvr>
                                        <p:cTn id="7" dur="500"/>
                                        <p:tgtEl>
                                          <p:spTgt spid="4198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988">
                                            <p:txEl>
                                              <p:pRg st="1" end="1"/>
                                            </p:txEl>
                                          </p:spTgt>
                                        </p:tgtEl>
                                        <p:attrNameLst>
                                          <p:attrName>style.visibility</p:attrName>
                                        </p:attrNameLst>
                                      </p:cBhvr>
                                      <p:to>
                                        <p:strVal val="visible"/>
                                      </p:to>
                                    </p:set>
                                    <p:animEffect transition="in" filter="wipe(left)">
                                      <p:cBhvr>
                                        <p:cTn id="10" dur="500"/>
                                        <p:tgtEl>
                                          <p:spTgt spid="41988">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988">
                                            <p:txEl>
                                              <p:pRg st="2" end="2"/>
                                            </p:txEl>
                                          </p:spTgt>
                                        </p:tgtEl>
                                        <p:attrNameLst>
                                          <p:attrName>style.visibility</p:attrName>
                                        </p:attrNameLst>
                                      </p:cBhvr>
                                      <p:to>
                                        <p:strVal val="visible"/>
                                      </p:to>
                                    </p:set>
                                    <p:animEffect transition="in" filter="wipe(left)">
                                      <p:cBhvr>
                                        <p:cTn id="13" dur="500"/>
                                        <p:tgtEl>
                                          <p:spTgt spid="41988">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988">
                                            <p:txEl>
                                              <p:pRg st="3" end="3"/>
                                            </p:txEl>
                                          </p:spTgt>
                                        </p:tgtEl>
                                        <p:attrNameLst>
                                          <p:attrName>style.visibility</p:attrName>
                                        </p:attrNameLst>
                                      </p:cBhvr>
                                      <p:to>
                                        <p:strVal val="visible"/>
                                      </p:to>
                                    </p:set>
                                    <p:animEffect transition="in" filter="wipe(left)">
                                      <p:cBhvr>
                                        <p:cTn id="16" dur="500"/>
                                        <p:tgtEl>
                                          <p:spTgt spid="41988">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1988">
                                            <p:txEl>
                                              <p:pRg st="4" end="4"/>
                                            </p:txEl>
                                          </p:spTgt>
                                        </p:tgtEl>
                                        <p:attrNameLst>
                                          <p:attrName>style.visibility</p:attrName>
                                        </p:attrNameLst>
                                      </p:cBhvr>
                                      <p:to>
                                        <p:strVal val="visible"/>
                                      </p:to>
                                    </p:set>
                                    <p:animEffect transition="in" filter="wipe(left)">
                                      <p:cBhvr>
                                        <p:cTn id="19" dur="500"/>
                                        <p:tgtEl>
                                          <p:spTgt spid="41988">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1988">
                                            <p:txEl>
                                              <p:pRg st="5" end="5"/>
                                            </p:txEl>
                                          </p:spTgt>
                                        </p:tgtEl>
                                        <p:attrNameLst>
                                          <p:attrName>style.visibility</p:attrName>
                                        </p:attrNameLst>
                                      </p:cBhvr>
                                      <p:to>
                                        <p:strVal val="visible"/>
                                      </p:to>
                                    </p:set>
                                    <p:animEffect transition="in" filter="wipe(left)">
                                      <p:cBhvr>
                                        <p:cTn id="22" dur="500"/>
                                        <p:tgtEl>
                                          <p:spTgt spid="419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p>
        </p:txBody>
      </p:sp>
      <p:sp>
        <p:nvSpPr>
          <p:cNvPr id="3" name="内容占位符 2"/>
          <p:cNvSpPr>
            <a:spLocks noGrp="1"/>
          </p:cNvSpPr>
          <p:nvPr>
            <p:ph idx="1"/>
          </p:nvPr>
        </p:nvSpPr>
        <p:spPr>
          <a:xfrm>
            <a:off x="487822" y="942764"/>
            <a:ext cx="11298894" cy="5637024"/>
          </a:xfrm>
        </p:spPr>
        <p:txBody>
          <a:bodyPr>
            <a:normAutofit fontScale="85000" lnSpcReduction="1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p>
        </p:txBody>
      </p:sp>
    </p:spTree>
    <p:extLst>
      <p:ext uri="{BB962C8B-B14F-4D97-AF65-F5344CB8AC3E}">
        <p14:creationId xmlns:p14="http://schemas.microsoft.com/office/powerpoint/2010/main" val="2285755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矩形 2"/>
          <p:cNvSpPr>
            <a:spLocks noGrp="1" noChangeArrowheads="1"/>
          </p:cNvSpPr>
          <p:nvPr>
            <p:ph type="title"/>
          </p:nvPr>
        </p:nvSpPr>
        <p:spPr/>
        <p:txBody>
          <a:bodyPr/>
          <a:lstStyle/>
          <a:p>
            <a:pPr eaLnBrk="1" hangingPunct="1"/>
            <a:r>
              <a:rPr lang="zh-CN" altLang="en-US"/>
              <a:t>程序中断处理示意图</a:t>
            </a:r>
          </a:p>
        </p:txBody>
      </p:sp>
      <p:sp>
        <p:nvSpPr>
          <p:cNvPr id="2024451" name="直线 3"/>
          <p:cNvSpPr>
            <a:spLocks noChangeShapeType="1"/>
          </p:cNvSpPr>
          <p:nvPr/>
        </p:nvSpPr>
        <p:spPr bwMode="auto">
          <a:xfrm>
            <a:off x="3514698" y="1908946"/>
            <a:ext cx="10715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2" name="直线 4"/>
          <p:cNvSpPr>
            <a:spLocks noChangeShapeType="1"/>
          </p:cNvSpPr>
          <p:nvPr/>
        </p:nvSpPr>
        <p:spPr bwMode="auto">
          <a:xfrm flipH="1">
            <a:off x="4092548" y="1908947"/>
            <a:ext cx="493712" cy="1017587"/>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3" name="直线 5"/>
          <p:cNvSpPr>
            <a:spLocks noChangeShapeType="1"/>
          </p:cNvSpPr>
          <p:nvPr/>
        </p:nvSpPr>
        <p:spPr bwMode="auto">
          <a:xfrm>
            <a:off x="4092548" y="2926533"/>
            <a:ext cx="1071562"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4" name="直线 6"/>
          <p:cNvSpPr>
            <a:spLocks noChangeShapeType="1"/>
          </p:cNvSpPr>
          <p:nvPr/>
        </p:nvSpPr>
        <p:spPr bwMode="auto">
          <a:xfrm flipH="1" flipV="1">
            <a:off x="4751361" y="1908947"/>
            <a:ext cx="411163" cy="1017587"/>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5" name="直线 7"/>
          <p:cNvSpPr>
            <a:spLocks noChangeShapeType="1"/>
          </p:cNvSpPr>
          <p:nvPr/>
        </p:nvSpPr>
        <p:spPr bwMode="auto">
          <a:xfrm>
            <a:off x="4751361" y="1908946"/>
            <a:ext cx="1565275"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6" name="直线 8"/>
          <p:cNvSpPr>
            <a:spLocks noChangeShapeType="1"/>
          </p:cNvSpPr>
          <p:nvPr/>
        </p:nvSpPr>
        <p:spPr bwMode="auto">
          <a:xfrm flipH="1">
            <a:off x="5822923" y="1908947"/>
            <a:ext cx="493712" cy="1017587"/>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7" name="直线 9"/>
          <p:cNvSpPr>
            <a:spLocks noChangeShapeType="1"/>
          </p:cNvSpPr>
          <p:nvPr/>
        </p:nvSpPr>
        <p:spPr bwMode="auto">
          <a:xfrm>
            <a:off x="5822923" y="2926533"/>
            <a:ext cx="1071562" cy="0"/>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8" name="直线 10"/>
          <p:cNvSpPr>
            <a:spLocks noChangeShapeType="1"/>
          </p:cNvSpPr>
          <p:nvPr/>
        </p:nvSpPr>
        <p:spPr bwMode="auto">
          <a:xfrm flipH="1" flipV="1">
            <a:off x="6481736" y="1908947"/>
            <a:ext cx="411163" cy="1017587"/>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9" name="直线 11"/>
          <p:cNvSpPr>
            <a:spLocks noChangeShapeType="1"/>
          </p:cNvSpPr>
          <p:nvPr/>
        </p:nvSpPr>
        <p:spPr bwMode="auto">
          <a:xfrm>
            <a:off x="6481736" y="1908946"/>
            <a:ext cx="1566863"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0" name="直线 12"/>
          <p:cNvSpPr>
            <a:spLocks noChangeShapeType="1"/>
          </p:cNvSpPr>
          <p:nvPr/>
        </p:nvSpPr>
        <p:spPr bwMode="auto">
          <a:xfrm flipH="1">
            <a:off x="7553298" y="1908947"/>
            <a:ext cx="493712" cy="1017587"/>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1" name="直线 13"/>
          <p:cNvSpPr>
            <a:spLocks noChangeShapeType="1"/>
          </p:cNvSpPr>
          <p:nvPr/>
        </p:nvSpPr>
        <p:spPr bwMode="auto">
          <a:xfrm>
            <a:off x="7553298" y="2926533"/>
            <a:ext cx="1071562" cy="0"/>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2" name="直线 14"/>
          <p:cNvSpPr>
            <a:spLocks noChangeShapeType="1"/>
          </p:cNvSpPr>
          <p:nvPr/>
        </p:nvSpPr>
        <p:spPr bwMode="auto">
          <a:xfrm flipH="1" flipV="1">
            <a:off x="8212111" y="1908947"/>
            <a:ext cx="411163" cy="1017587"/>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3" name="直线 15"/>
          <p:cNvSpPr>
            <a:spLocks noChangeShapeType="1"/>
          </p:cNvSpPr>
          <p:nvPr/>
        </p:nvSpPr>
        <p:spPr bwMode="auto">
          <a:xfrm>
            <a:off x="8212110" y="1908946"/>
            <a:ext cx="1073150"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4" name="矩形 16"/>
          <p:cNvSpPr>
            <a:spLocks noChangeArrowheads="1"/>
          </p:cNvSpPr>
          <p:nvPr/>
        </p:nvSpPr>
        <p:spPr bwMode="auto">
          <a:xfrm>
            <a:off x="3081310" y="1516834"/>
            <a:ext cx="869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ea"/>
              </a:rPr>
              <a:t>主程序</a:t>
            </a:r>
          </a:p>
        </p:txBody>
      </p:sp>
      <p:sp>
        <p:nvSpPr>
          <p:cNvPr id="2024465" name="矩形 17"/>
          <p:cNvSpPr>
            <a:spLocks noChangeArrowheads="1"/>
          </p:cNvSpPr>
          <p:nvPr/>
        </p:nvSpPr>
        <p:spPr bwMode="auto">
          <a:xfrm>
            <a:off x="3954179" y="1126308"/>
            <a:ext cx="12618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rgbClr val="669900"/>
                </a:solidFill>
                <a:latin typeface="+mn-ea"/>
              </a:rPr>
              <a:t>A</a:t>
            </a:r>
            <a:r>
              <a:rPr lang="zh-CN" altLang="en-US" dirty="0">
                <a:solidFill>
                  <a:srgbClr val="669900"/>
                </a:solidFill>
                <a:latin typeface="+mn-ea"/>
              </a:rPr>
              <a:t>请求中断</a:t>
            </a:r>
          </a:p>
        </p:txBody>
      </p:sp>
      <p:sp>
        <p:nvSpPr>
          <p:cNvPr id="2024466" name="直线 18"/>
          <p:cNvSpPr>
            <a:spLocks noChangeShapeType="1"/>
          </p:cNvSpPr>
          <p:nvPr/>
        </p:nvSpPr>
        <p:spPr bwMode="auto">
          <a:xfrm>
            <a:off x="4586260" y="1516834"/>
            <a:ext cx="0" cy="392113"/>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7" name="矩形 19"/>
          <p:cNvSpPr>
            <a:spLocks noChangeArrowheads="1"/>
          </p:cNvSpPr>
          <p:nvPr/>
        </p:nvSpPr>
        <p:spPr bwMode="auto">
          <a:xfrm>
            <a:off x="5711540" y="1126308"/>
            <a:ext cx="12618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3333CC"/>
                </a:solidFill>
                <a:latin typeface="+mn-ea"/>
              </a:rPr>
              <a:t>B</a:t>
            </a:r>
            <a:r>
              <a:rPr lang="zh-CN" altLang="en-US">
                <a:solidFill>
                  <a:srgbClr val="3333CC"/>
                </a:solidFill>
                <a:latin typeface="+mn-ea"/>
              </a:rPr>
              <a:t>请求中断</a:t>
            </a:r>
          </a:p>
        </p:txBody>
      </p:sp>
      <p:sp>
        <p:nvSpPr>
          <p:cNvPr id="2024468" name="直线 20"/>
          <p:cNvSpPr>
            <a:spLocks noChangeShapeType="1"/>
          </p:cNvSpPr>
          <p:nvPr/>
        </p:nvSpPr>
        <p:spPr bwMode="auto">
          <a:xfrm>
            <a:off x="6348385" y="1516834"/>
            <a:ext cx="0" cy="392113"/>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9" name="矩形 21"/>
          <p:cNvSpPr>
            <a:spLocks noChangeArrowheads="1"/>
          </p:cNvSpPr>
          <p:nvPr/>
        </p:nvSpPr>
        <p:spPr bwMode="auto">
          <a:xfrm>
            <a:off x="7445951" y="1126308"/>
            <a:ext cx="127470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accent2"/>
                </a:solidFill>
                <a:latin typeface="+mn-ea"/>
              </a:rPr>
              <a:t>C</a:t>
            </a:r>
            <a:r>
              <a:rPr lang="zh-CN" altLang="en-US" dirty="0">
                <a:solidFill>
                  <a:schemeClr val="accent2"/>
                </a:solidFill>
                <a:latin typeface="+mn-ea"/>
              </a:rPr>
              <a:t>请求中断</a:t>
            </a:r>
          </a:p>
        </p:txBody>
      </p:sp>
      <p:sp>
        <p:nvSpPr>
          <p:cNvPr id="2024470" name="直线 22"/>
          <p:cNvSpPr>
            <a:spLocks noChangeShapeType="1"/>
          </p:cNvSpPr>
          <p:nvPr/>
        </p:nvSpPr>
        <p:spPr bwMode="auto">
          <a:xfrm>
            <a:off x="8078760" y="1516834"/>
            <a:ext cx="0" cy="392113"/>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71" name="矩形 23"/>
          <p:cNvSpPr>
            <a:spLocks noChangeArrowheads="1"/>
          </p:cNvSpPr>
          <p:nvPr/>
        </p:nvSpPr>
        <p:spPr bwMode="auto">
          <a:xfrm>
            <a:off x="3512987" y="3069409"/>
            <a:ext cx="196239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rgbClr val="669900"/>
                </a:solidFill>
                <a:latin typeface="+mn-ea"/>
              </a:rPr>
              <a:t>A</a:t>
            </a:r>
            <a:r>
              <a:rPr lang="zh-CN" altLang="en-US" dirty="0">
                <a:solidFill>
                  <a:srgbClr val="669900"/>
                </a:solidFill>
                <a:latin typeface="+mn-ea"/>
              </a:rPr>
              <a:t>中断服务子程序</a:t>
            </a:r>
          </a:p>
        </p:txBody>
      </p:sp>
      <p:sp>
        <p:nvSpPr>
          <p:cNvPr id="2024472" name="矩形 24"/>
          <p:cNvSpPr>
            <a:spLocks noChangeArrowheads="1"/>
          </p:cNvSpPr>
          <p:nvPr/>
        </p:nvSpPr>
        <p:spPr bwMode="auto">
          <a:xfrm>
            <a:off x="5468910" y="3063059"/>
            <a:ext cx="1936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rgbClr val="3333CC"/>
                </a:solidFill>
                <a:latin typeface="+mn-ea"/>
              </a:rPr>
              <a:t>B</a:t>
            </a:r>
            <a:r>
              <a:rPr lang="zh-CN" altLang="en-US" dirty="0">
                <a:solidFill>
                  <a:srgbClr val="3333CC"/>
                </a:solidFill>
                <a:latin typeface="+mn-ea"/>
              </a:rPr>
              <a:t>中断服务子程序</a:t>
            </a:r>
          </a:p>
        </p:txBody>
      </p:sp>
      <p:sp>
        <p:nvSpPr>
          <p:cNvPr id="2024473" name="矩形 25"/>
          <p:cNvSpPr>
            <a:spLocks noChangeArrowheads="1"/>
          </p:cNvSpPr>
          <p:nvPr/>
        </p:nvSpPr>
        <p:spPr bwMode="auto">
          <a:xfrm>
            <a:off x="7478685" y="3069409"/>
            <a:ext cx="19494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accent2"/>
                </a:solidFill>
                <a:latin typeface="+mn-ea"/>
              </a:rPr>
              <a:t>C</a:t>
            </a:r>
            <a:r>
              <a:rPr lang="zh-CN" altLang="en-US" dirty="0">
                <a:solidFill>
                  <a:schemeClr val="accent2"/>
                </a:solidFill>
                <a:latin typeface="+mn-ea"/>
              </a:rPr>
              <a:t>中断服务子程序</a:t>
            </a:r>
          </a:p>
        </p:txBody>
      </p:sp>
      <p:sp>
        <p:nvSpPr>
          <p:cNvPr id="28" name="矩形 3"/>
          <p:cNvSpPr txBox="1">
            <a:spLocks noChangeArrowheads="1"/>
          </p:cNvSpPr>
          <p:nvPr/>
        </p:nvSpPr>
        <p:spPr bwMode="auto">
          <a:xfrm>
            <a:off x="448862" y="3632200"/>
            <a:ext cx="11521465" cy="305237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zh-CN" altLang="en-US" sz="2000" b="1" dirty="0"/>
              <a:t>子程序与中断服务子程序的异同？</a:t>
            </a:r>
            <a:endParaRPr lang="en-US" altLang="zh-CN" sz="2000" b="1" dirty="0"/>
          </a:p>
          <a:p>
            <a:pPr lvl="1" eaLnBrk="1" hangingPunct="1">
              <a:lnSpc>
                <a:spcPct val="150000"/>
              </a:lnSpc>
            </a:pPr>
            <a:r>
              <a:rPr lang="zh-CN" altLang="en-US" sz="1800" dirty="0"/>
              <a:t>共同点：调用后要返回    差异：子程序在特定位置显式调用，后者随机调用，现场不同？</a:t>
            </a:r>
            <a:endParaRPr lang="en-US" altLang="zh-CN" sz="1800" dirty="0"/>
          </a:p>
          <a:p>
            <a:pPr eaLnBrk="1" hangingPunct="1">
              <a:lnSpc>
                <a:spcPct val="150000"/>
              </a:lnSpc>
            </a:pPr>
            <a:r>
              <a:rPr lang="zh-CN" altLang="en-US" sz="2000" b="1" dirty="0"/>
              <a:t>如果</a:t>
            </a:r>
            <a:r>
              <a:rPr lang="en-US" altLang="zh-CN" sz="2000" b="1" dirty="0"/>
              <a:t>A</a:t>
            </a:r>
            <a:r>
              <a:rPr lang="zh-CN" altLang="en-US" sz="2000" b="1" dirty="0"/>
              <a:t>，</a:t>
            </a:r>
            <a:r>
              <a:rPr lang="en-US" altLang="zh-CN" sz="2000" b="1" dirty="0"/>
              <a:t>B</a:t>
            </a:r>
            <a:r>
              <a:rPr lang="zh-CN" altLang="en-US" sz="2000" b="1" dirty="0"/>
              <a:t>，</a:t>
            </a:r>
            <a:r>
              <a:rPr lang="en-US" altLang="zh-CN" sz="2000" b="1" dirty="0"/>
              <a:t>C</a:t>
            </a:r>
            <a:r>
              <a:rPr lang="zh-CN" altLang="en-US" sz="2000" b="1" dirty="0"/>
              <a:t>同时产生中断？</a:t>
            </a:r>
            <a:endParaRPr lang="en-US" altLang="zh-CN" sz="2000" b="1" dirty="0"/>
          </a:p>
          <a:p>
            <a:pPr lvl="1" eaLnBrk="1" hangingPunct="1">
              <a:lnSpc>
                <a:spcPct val="150000"/>
              </a:lnSpc>
            </a:pPr>
            <a:r>
              <a:rPr lang="zh-CN" altLang="en-US" sz="1800" dirty="0"/>
              <a:t>中断优先级问题，中断仲裁   </a:t>
            </a:r>
          </a:p>
          <a:p>
            <a:pPr eaLnBrk="1" hangingPunct="1">
              <a:lnSpc>
                <a:spcPct val="150000"/>
              </a:lnSpc>
            </a:pPr>
            <a:r>
              <a:rPr lang="zh-CN" altLang="en-US" sz="2000" b="1" dirty="0"/>
              <a:t>如果正在运行</a:t>
            </a:r>
            <a:r>
              <a:rPr lang="en-US" altLang="zh-CN" sz="2000" b="1" dirty="0"/>
              <a:t>A</a:t>
            </a:r>
            <a:r>
              <a:rPr lang="zh-CN" altLang="en-US" sz="2000" b="1" dirty="0"/>
              <a:t>中断服务子程序，又收到</a:t>
            </a:r>
            <a:r>
              <a:rPr lang="en-US" altLang="zh-CN" sz="2000" b="1" dirty="0"/>
              <a:t>B</a:t>
            </a:r>
            <a:r>
              <a:rPr lang="zh-CN" altLang="en-US" sz="2000" b="1" dirty="0"/>
              <a:t>中断？</a:t>
            </a:r>
            <a:endParaRPr lang="en-US" altLang="zh-CN" sz="2000" b="1" dirty="0"/>
          </a:p>
          <a:p>
            <a:pPr lvl="1" eaLnBrk="1" hangingPunct="1">
              <a:lnSpc>
                <a:spcPct val="150000"/>
              </a:lnSpc>
            </a:pPr>
            <a:r>
              <a:rPr lang="zh-CN" altLang="en-US" sz="1800" dirty="0"/>
              <a:t>中断嵌套</a:t>
            </a:r>
          </a:p>
        </p:txBody>
      </p:sp>
      <p:grpSp>
        <p:nvGrpSpPr>
          <p:cNvPr id="27" name="组合 26">
            <a:extLst>
              <a:ext uri="{FF2B5EF4-FFF2-40B4-BE49-F238E27FC236}">
                <a16:creationId xmlns:a16="http://schemas.microsoft.com/office/drawing/2014/main" id="{ED38E41C-98D3-48CC-910E-DC7B6083E9FC}"/>
              </a:ext>
            </a:extLst>
          </p:cNvPr>
          <p:cNvGrpSpPr/>
          <p:nvPr/>
        </p:nvGrpSpPr>
        <p:grpSpPr>
          <a:xfrm>
            <a:off x="8796257" y="5248569"/>
            <a:ext cx="2681450" cy="777965"/>
            <a:chOff x="571368" y="4534293"/>
            <a:chExt cx="2672205" cy="777965"/>
          </a:xfrm>
        </p:grpSpPr>
        <p:sp>
          <p:nvSpPr>
            <p:cNvPr id="29" name="矩形 28">
              <a:extLst>
                <a:ext uri="{FF2B5EF4-FFF2-40B4-BE49-F238E27FC236}">
                  <a16:creationId xmlns:a16="http://schemas.microsoft.com/office/drawing/2014/main" id="{D8CDA60D-1EFC-478E-AB52-40FAA6390F7E}"/>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B2BEF34-5645-419F-BB27-E3C12A67E940}"/>
                </a:ext>
              </a:extLst>
            </p:cNvPr>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什么是主程序</a:t>
              </a:r>
              <a:r>
                <a:rPr lang="en-US" altLang="zh-CN" sz="2000" b="1" dirty="0">
                  <a:solidFill>
                    <a:schemeClr val="bg1"/>
                  </a:solidFill>
                  <a:latin typeface="+mn-ea"/>
                </a:rPr>
                <a:t>?</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77480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24464"/>
                                        </p:tgtEl>
                                        <p:attrNameLst>
                                          <p:attrName>style.visibility</p:attrName>
                                        </p:attrNameLst>
                                      </p:cBhvr>
                                      <p:to>
                                        <p:strVal val="visible"/>
                                      </p:to>
                                    </p:set>
                                    <p:anim calcmode="lin" valueType="num">
                                      <p:cBhvr additive="base">
                                        <p:cTn id="7" dur="500" fill="hold"/>
                                        <p:tgtEl>
                                          <p:spTgt spid="2024464"/>
                                        </p:tgtEl>
                                        <p:attrNameLst>
                                          <p:attrName>ppt_x</p:attrName>
                                        </p:attrNameLst>
                                      </p:cBhvr>
                                      <p:tavLst>
                                        <p:tav tm="0">
                                          <p:val>
                                            <p:strVal val="#ppt_x"/>
                                          </p:val>
                                        </p:tav>
                                        <p:tav tm="100000">
                                          <p:val>
                                            <p:strVal val="#ppt_x"/>
                                          </p:val>
                                        </p:tav>
                                      </p:tavLst>
                                    </p:anim>
                                    <p:anim calcmode="lin" valueType="num">
                                      <p:cBhvr additive="base">
                                        <p:cTn id="8" dur="500" fill="hold"/>
                                        <p:tgtEl>
                                          <p:spTgt spid="20244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024451"/>
                                        </p:tgtEl>
                                        <p:attrNameLst>
                                          <p:attrName>style.visibility</p:attrName>
                                        </p:attrNameLst>
                                      </p:cBhvr>
                                      <p:to>
                                        <p:strVal val="visible"/>
                                      </p:to>
                                    </p:set>
                                    <p:animEffect transition="in" filter="wipe(left)">
                                      <p:cBhvr>
                                        <p:cTn id="13" dur="500"/>
                                        <p:tgtEl>
                                          <p:spTgt spid="20244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24465"/>
                                        </p:tgtEl>
                                        <p:attrNameLst>
                                          <p:attrName>style.visibility</p:attrName>
                                        </p:attrNameLst>
                                      </p:cBhvr>
                                      <p:to>
                                        <p:strVal val="visible"/>
                                      </p:to>
                                    </p:set>
                                    <p:animEffect transition="in" filter="wipe(left)">
                                      <p:cBhvr>
                                        <p:cTn id="18" dur="500"/>
                                        <p:tgtEl>
                                          <p:spTgt spid="202446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24466"/>
                                        </p:tgtEl>
                                        <p:attrNameLst>
                                          <p:attrName>style.visibility</p:attrName>
                                        </p:attrNameLst>
                                      </p:cBhvr>
                                      <p:to>
                                        <p:strVal val="visible"/>
                                      </p:to>
                                    </p:set>
                                    <p:anim calcmode="lin" valueType="num">
                                      <p:cBhvr additive="base">
                                        <p:cTn id="23" dur="500" fill="hold"/>
                                        <p:tgtEl>
                                          <p:spTgt spid="2024466"/>
                                        </p:tgtEl>
                                        <p:attrNameLst>
                                          <p:attrName>ppt_x</p:attrName>
                                        </p:attrNameLst>
                                      </p:cBhvr>
                                      <p:tavLst>
                                        <p:tav tm="0">
                                          <p:val>
                                            <p:strVal val="#ppt_x"/>
                                          </p:val>
                                        </p:tav>
                                        <p:tav tm="100000">
                                          <p:val>
                                            <p:strVal val="#ppt_x"/>
                                          </p:val>
                                        </p:tav>
                                      </p:tavLst>
                                    </p:anim>
                                    <p:anim calcmode="lin" valueType="num">
                                      <p:cBhvr additive="base">
                                        <p:cTn id="24" dur="500" fill="hold"/>
                                        <p:tgtEl>
                                          <p:spTgt spid="20244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024452"/>
                                        </p:tgtEl>
                                        <p:attrNameLst>
                                          <p:attrName>style.visibility</p:attrName>
                                        </p:attrNameLst>
                                      </p:cBhvr>
                                      <p:to>
                                        <p:strVal val="visible"/>
                                      </p:to>
                                    </p:set>
                                    <p:animEffect transition="in" filter="wipe(up)">
                                      <p:cBhvr>
                                        <p:cTn id="29" dur="500"/>
                                        <p:tgtEl>
                                          <p:spTgt spid="202445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024471"/>
                                        </p:tgtEl>
                                        <p:attrNameLst>
                                          <p:attrName>style.visibility</p:attrName>
                                        </p:attrNameLst>
                                      </p:cBhvr>
                                      <p:to>
                                        <p:strVal val="visible"/>
                                      </p:to>
                                    </p:set>
                                    <p:animEffect transition="in" filter="wipe(left)">
                                      <p:cBhvr>
                                        <p:cTn id="34" dur="500"/>
                                        <p:tgtEl>
                                          <p:spTgt spid="202447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024453"/>
                                        </p:tgtEl>
                                        <p:attrNameLst>
                                          <p:attrName>style.visibility</p:attrName>
                                        </p:attrNameLst>
                                      </p:cBhvr>
                                      <p:to>
                                        <p:strVal val="visible"/>
                                      </p:to>
                                    </p:set>
                                    <p:animEffect transition="in" filter="wipe(left)">
                                      <p:cBhvr>
                                        <p:cTn id="39" dur="500"/>
                                        <p:tgtEl>
                                          <p:spTgt spid="202445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24454"/>
                                        </p:tgtEl>
                                        <p:attrNameLst>
                                          <p:attrName>style.visibility</p:attrName>
                                        </p:attrNameLst>
                                      </p:cBhvr>
                                      <p:to>
                                        <p:strVal val="visible"/>
                                      </p:to>
                                    </p:set>
                                    <p:animEffect transition="in" filter="wipe(down)">
                                      <p:cBhvr>
                                        <p:cTn id="44" dur="500"/>
                                        <p:tgtEl>
                                          <p:spTgt spid="202445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24455"/>
                                        </p:tgtEl>
                                        <p:attrNameLst>
                                          <p:attrName>style.visibility</p:attrName>
                                        </p:attrNameLst>
                                      </p:cBhvr>
                                      <p:to>
                                        <p:strVal val="visible"/>
                                      </p:to>
                                    </p:set>
                                    <p:animEffect transition="in" filter="wipe(left)">
                                      <p:cBhvr>
                                        <p:cTn id="49" dur="500"/>
                                        <p:tgtEl>
                                          <p:spTgt spid="202445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024467"/>
                                        </p:tgtEl>
                                        <p:attrNameLst>
                                          <p:attrName>style.visibility</p:attrName>
                                        </p:attrNameLst>
                                      </p:cBhvr>
                                      <p:to>
                                        <p:strVal val="visible"/>
                                      </p:to>
                                    </p:set>
                                    <p:animEffect transition="in" filter="wipe(left)">
                                      <p:cBhvr>
                                        <p:cTn id="52" dur="500"/>
                                        <p:tgtEl>
                                          <p:spTgt spid="20244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024468"/>
                                        </p:tgtEl>
                                        <p:attrNameLst>
                                          <p:attrName>style.visibility</p:attrName>
                                        </p:attrNameLst>
                                      </p:cBhvr>
                                      <p:to>
                                        <p:strVal val="visible"/>
                                      </p:to>
                                    </p:set>
                                    <p:animEffect transition="in" filter="wipe(up)">
                                      <p:cBhvr>
                                        <p:cTn id="57" dur="500"/>
                                        <p:tgtEl>
                                          <p:spTgt spid="202446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024456"/>
                                        </p:tgtEl>
                                        <p:attrNameLst>
                                          <p:attrName>style.visibility</p:attrName>
                                        </p:attrNameLst>
                                      </p:cBhvr>
                                      <p:to>
                                        <p:strVal val="visible"/>
                                      </p:to>
                                    </p:set>
                                    <p:animEffect transition="in" filter="wipe(up)">
                                      <p:cBhvr>
                                        <p:cTn id="62" dur="500"/>
                                        <p:tgtEl>
                                          <p:spTgt spid="202445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024472"/>
                                        </p:tgtEl>
                                        <p:attrNameLst>
                                          <p:attrName>style.visibility</p:attrName>
                                        </p:attrNameLst>
                                      </p:cBhvr>
                                      <p:to>
                                        <p:strVal val="visible"/>
                                      </p:to>
                                    </p:set>
                                    <p:animEffect transition="in" filter="wipe(left)">
                                      <p:cBhvr>
                                        <p:cTn id="65" dur="500"/>
                                        <p:tgtEl>
                                          <p:spTgt spid="202447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024457"/>
                                        </p:tgtEl>
                                        <p:attrNameLst>
                                          <p:attrName>style.visibility</p:attrName>
                                        </p:attrNameLst>
                                      </p:cBhvr>
                                      <p:to>
                                        <p:strVal val="visible"/>
                                      </p:to>
                                    </p:set>
                                    <p:animEffect transition="in" filter="wipe(down)">
                                      <p:cBhvr>
                                        <p:cTn id="70" dur="500"/>
                                        <p:tgtEl>
                                          <p:spTgt spid="202445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024458"/>
                                        </p:tgtEl>
                                        <p:attrNameLst>
                                          <p:attrName>style.visibility</p:attrName>
                                        </p:attrNameLst>
                                      </p:cBhvr>
                                      <p:to>
                                        <p:strVal val="visible"/>
                                      </p:to>
                                    </p:set>
                                    <p:animEffect transition="in" filter="wipe(down)">
                                      <p:cBhvr>
                                        <p:cTn id="75" dur="500"/>
                                        <p:tgtEl>
                                          <p:spTgt spid="202445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024459"/>
                                        </p:tgtEl>
                                        <p:attrNameLst>
                                          <p:attrName>style.visibility</p:attrName>
                                        </p:attrNameLst>
                                      </p:cBhvr>
                                      <p:to>
                                        <p:strVal val="visible"/>
                                      </p:to>
                                    </p:set>
                                    <p:animEffect transition="in" filter="wipe(left)">
                                      <p:cBhvr>
                                        <p:cTn id="80" dur="500"/>
                                        <p:tgtEl>
                                          <p:spTgt spid="202445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024469"/>
                                        </p:tgtEl>
                                        <p:attrNameLst>
                                          <p:attrName>style.visibility</p:attrName>
                                        </p:attrNameLst>
                                      </p:cBhvr>
                                      <p:to>
                                        <p:strVal val="visible"/>
                                      </p:to>
                                    </p:set>
                                    <p:animEffect transition="in" filter="wipe(left)">
                                      <p:cBhvr>
                                        <p:cTn id="83" dur="500"/>
                                        <p:tgtEl>
                                          <p:spTgt spid="202446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2024470"/>
                                        </p:tgtEl>
                                        <p:attrNameLst>
                                          <p:attrName>style.visibility</p:attrName>
                                        </p:attrNameLst>
                                      </p:cBhvr>
                                      <p:to>
                                        <p:strVal val="visible"/>
                                      </p:to>
                                    </p:set>
                                    <p:animEffect transition="in" filter="wipe(up)">
                                      <p:cBhvr>
                                        <p:cTn id="88" dur="500"/>
                                        <p:tgtEl>
                                          <p:spTgt spid="202447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2024460"/>
                                        </p:tgtEl>
                                        <p:attrNameLst>
                                          <p:attrName>style.visibility</p:attrName>
                                        </p:attrNameLst>
                                      </p:cBhvr>
                                      <p:to>
                                        <p:strVal val="visible"/>
                                      </p:to>
                                    </p:set>
                                    <p:animEffect transition="in" filter="wipe(up)">
                                      <p:cBhvr>
                                        <p:cTn id="93" dur="500"/>
                                        <p:tgtEl>
                                          <p:spTgt spid="202446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024473"/>
                                        </p:tgtEl>
                                        <p:attrNameLst>
                                          <p:attrName>style.visibility</p:attrName>
                                        </p:attrNameLst>
                                      </p:cBhvr>
                                      <p:to>
                                        <p:strVal val="visible"/>
                                      </p:to>
                                    </p:set>
                                    <p:animEffect transition="in" filter="wipe(left)">
                                      <p:cBhvr>
                                        <p:cTn id="96" dur="500"/>
                                        <p:tgtEl>
                                          <p:spTgt spid="202447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024461"/>
                                        </p:tgtEl>
                                        <p:attrNameLst>
                                          <p:attrName>style.visibility</p:attrName>
                                        </p:attrNameLst>
                                      </p:cBhvr>
                                      <p:to>
                                        <p:strVal val="visible"/>
                                      </p:to>
                                    </p:set>
                                    <p:animEffect transition="in" filter="wipe(left)">
                                      <p:cBhvr>
                                        <p:cTn id="101" dur="500"/>
                                        <p:tgtEl>
                                          <p:spTgt spid="202446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024462"/>
                                        </p:tgtEl>
                                        <p:attrNameLst>
                                          <p:attrName>style.visibility</p:attrName>
                                        </p:attrNameLst>
                                      </p:cBhvr>
                                      <p:to>
                                        <p:strVal val="visible"/>
                                      </p:to>
                                    </p:set>
                                    <p:animEffect transition="in" filter="wipe(down)">
                                      <p:cBhvr>
                                        <p:cTn id="106" dur="500"/>
                                        <p:tgtEl>
                                          <p:spTgt spid="202446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024463"/>
                                        </p:tgtEl>
                                        <p:attrNameLst>
                                          <p:attrName>style.visibility</p:attrName>
                                        </p:attrNameLst>
                                      </p:cBhvr>
                                      <p:to>
                                        <p:strVal val="visible"/>
                                      </p:to>
                                    </p:set>
                                    <p:animEffect transition="in" filter="wipe(left)">
                                      <p:cBhvr>
                                        <p:cTn id="111" dur="500"/>
                                        <p:tgtEl>
                                          <p:spTgt spid="202446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8">
                                            <p:txEl>
                                              <p:pRg st="0" end="0"/>
                                            </p:txEl>
                                          </p:spTgt>
                                        </p:tgtEl>
                                        <p:attrNameLst>
                                          <p:attrName>style.visibility</p:attrName>
                                        </p:attrNameLst>
                                      </p:cBhvr>
                                      <p:to>
                                        <p:strVal val="visible"/>
                                      </p:to>
                                    </p:set>
                                    <p:animEffect transition="in" filter="wipe(left)">
                                      <p:cBhvr>
                                        <p:cTn id="116" dur="500"/>
                                        <p:tgtEl>
                                          <p:spTgt spid="28">
                                            <p:txEl>
                                              <p:pRg st="0" end="0"/>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8">
                                            <p:txEl>
                                              <p:pRg st="1" end="1"/>
                                            </p:txEl>
                                          </p:spTgt>
                                        </p:tgtEl>
                                        <p:attrNameLst>
                                          <p:attrName>style.visibility</p:attrName>
                                        </p:attrNameLst>
                                      </p:cBhvr>
                                      <p:to>
                                        <p:strVal val="visible"/>
                                      </p:to>
                                    </p:set>
                                    <p:animEffect transition="in" filter="wipe(left)">
                                      <p:cBhvr>
                                        <p:cTn id="121" dur="500"/>
                                        <p:tgtEl>
                                          <p:spTgt spid="28">
                                            <p:txEl>
                                              <p:pRg st="1" end="1"/>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8">
                                            <p:txEl>
                                              <p:pRg st="2" end="2"/>
                                            </p:txEl>
                                          </p:spTgt>
                                        </p:tgtEl>
                                        <p:attrNameLst>
                                          <p:attrName>style.visibility</p:attrName>
                                        </p:attrNameLst>
                                      </p:cBhvr>
                                      <p:to>
                                        <p:strVal val="visible"/>
                                      </p:to>
                                    </p:set>
                                    <p:animEffect transition="in" filter="wipe(left)">
                                      <p:cBhvr>
                                        <p:cTn id="126" dur="500"/>
                                        <p:tgtEl>
                                          <p:spTgt spid="28">
                                            <p:txEl>
                                              <p:pRg st="2" end="2"/>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8">
                                            <p:txEl>
                                              <p:pRg st="3" end="3"/>
                                            </p:txEl>
                                          </p:spTgt>
                                        </p:tgtEl>
                                        <p:attrNameLst>
                                          <p:attrName>style.visibility</p:attrName>
                                        </p:attrNameLst>
                                      </p:cBhvr>
                                      <p:to>
                                        <p:strVal val="visible"/>
                                      </p:to>
                                    </p:set>
                                    <p:animEffect transition="in" filter="wipe(left)">
                                      <p:cBhvr>
                                        <p:cTn id="131" dur="500"/>
                                        <p:tgtEl>
                                          <p:spTgt spid="28">
                                            <p:txEl>
                                              <p:pRg st="3" end="3"/>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8">
                                            <p:txEl>
                                              <p:pRg st="4" end="4"/>
                                            </p:txEl>
                                          </p:spTgt>
                                        </p:tgtEl>
                                        <p:attrNameLst>
                                          <p:attrName>style.visibility</p:attrName>
                                        </p:attrNameLst>
                                      </p:cBhvr>
                                      <p:to>
                                        <p:strVal val="visible"/>
                                      </p:to>
                                    </p:set>
                                    <p:animEffect transition="in" filter="wipe(left)">
                                      <p:cBhvr>
                                        <p:cTn id="136" dur="500"/>
                                        <p:tgtEl>
                                          <p:spTgt spid="28">
                                            <p:txEl>
                                              <p:pRg st="4" end="4"/>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28">
                                            <p:txEl>
                                              <p:pRg st="5" end="5"/>
                                            </p:txEl>
                                          </p:spTgt>
                                        </p:tgtEl>
                                        <p:attrNameLst>
                                          <p:attrName>style.visibility</p:attrName>
                                        </p:attrNameLst>
                                      </p:cBhvr>
                                      <p:to>
                                        <p:strVal val="visible"/>
                                      </p:to>
                                    </p:set>
                                    <p:animEffect transition="in" filter="wipe(left)">
                                      <p:cBhvr>
                                        <p:cTn id="141" dur="500"/>
                                        <p:tgtEl>
                                          <p:spTgt spid="28">
                                            <p:txEl>
                                              <p:pRg st="5" end="5"/>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27"/>
                                        </p:tgtEl>
                                        <p:attrNameLst>
                                          <p:attrName>style.visibility</p:attrName>
                                        </p:attrNameLst>
                                      </p:cBhvr>
                                      <p:to>
                                        <p:strVal val="visible"/>
                                      </p:to>
                                    </p:set>
                                    <p:animEffect transition="in" filter="wipe(left)">
                                      <p:cBhvr>
                                        <p:cTn id="1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4451" grpId="0" animBg="1"/>
      <p:bldP spid="2024452" grpId="0" animBg="1"/>
      <p:bldP spid="2024453" grpId="0" animBg="1"/>
      <p:bldP spid="2024454" grpId="0" animBg="1"/>
      <p:bldP spid="2024455" grpId="0" animBg="1"/>
      <p:bldP spid="2024456" grpId="0" animBg="1"/>
      <p:bldP spid="2024457" grpId="0" animBg="1"/>
      <p:bldP spid="2024458" grpId="0" animBg="1"/>
      <p:bldP spid="2024459" grpId="0" animBg="1"/>
      <p:bldP spid="2024460" grpId="0" animBg="1"/>
      <p:bldP spid="2024461" grpId="0" animBg="1"/>
      <p:bldP spid="2024462" grpId="0" animBg="1"/>
      <p:bldP spid="2024463" grpId="0" animBg="1"/>
      <p:bldP spid="2024464" grpId="0"/>
      <p:bldP spid="2024465" grpId="0"/>
      <p:bldP spid="2024466" grpId="0" animBg="1"/>
      <p:bldP spid="2024467" grpId="0"/>
      <p:bldP spid="2024468" grpId="0" animBg="1"/>
      <p:bldP spid="2024469" grpId="0"/>
      <p:bldP spid="2024470" grpId="0" animBg="1"/>
      <p:bldP spid="2024471" grpId="0"/>
      <p:bldP spid="2024472" grpId="0"/>
      <p:bldP spid="20244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p>
        </p:txBody>
      </p:sp>
      <p:sp>
        <p:nvSpPr>
          <p:cNvPr id="4" name="TextBox 24"/>
          <p:cNvSpPr txBox="1"/>
          <p:nvPr/>
        </p:nvSpPr>
        <p:spPr>
          <a:xfrm>
            <a:off x="596349" y="917548"/>
            <a:ext cx="10812385"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指令功能、寻址方式不同，数据通路不同，执行时间不同，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访存指令、寄存器运算指令、加法指令、除法指令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799"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p>
          </p:txBody>
        </p:sp>
      </p:grpSp>
    </p:spTree>
    <p:extLst>
      <p:ext uri="{BB962C8B-B14F-4D97-AF65-F5344CB8AC3E}">
        <p14:creationId xmlns:p14="http://schemas.microsoft.com/office/powerpoint/2010/main" val="3831898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肘形连接符 102"/>
          <p:cNvCxnSpPr>
            <a:stCxn id="99" idx="3"/>
            <a:endCxn id="92" idx="3"/>
          </p:cNvCxnSpPr>
          <p:nvPr/>
        </p:nvCxnSpPr>
        <p:spPr>
          <a:xfrm flipH="1" flipV="1">
            <a:off x="9308717" y="647868"/>
            <a:ext cx="2452" cy="5499640"/>
          </a:xfrm>
          <a:prstGeom prst="bentConnector3">
            <a:avLst>
              <a:gd name="adj1" fmla="val -932300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1" name="肘形连接符 70"/>
          <p:cNvCxnSpPr>
            <a:cxnSpLocks/>
            <a:stCxn id="58" idx="3"/>
            <a:endCxn id="6" idx="3"/>
          </p:cNvCxnSpPr>
          <p:nvPr/>
        </p:nvCxnSpPr>
        <p:spPr>
          <a:xfrm flipV="1">
            <a:off x="5196203" y="647868"/>
            <a:ext cx="8058" cy="5531215"/>
          </a:xfrm>
          <a:prstGeom prst="bentConnector3">
            <a:avLst>
              <a:gd name="adj1" fmla="val 293693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6" idx="2"/>
            <a:endCxn id="50" idx="0"/>
          </p:cNvCxnSpPr>
          <p:nvPr/>
        </p:nvCxnSpPr>
        <p:spPr>
          <a:xfrm>
            <a:off x="4240333" y="827888"/>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92" idx="2"/>
            <a:endCxn id="93" idx="0"/>
          </p:cNvCxnSpPr>
          <p:nvPr/>
        </p:nvCxnSpPr>
        <p:spPr>
          <a:xfrm>
            <a:off x="8344789" y="827888"/>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74128" y="2556080"/>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关中断</a:t>
            </a:r>
          </a:p>
        </p:txBody>
      </p:sp>
      <p:sp>
        <p:nvSpPr>
          <p:cNvPr id="66" name="矩形 65"/>
          <p:cNvSpPr/>
          <p:nvPr/>
        </p:nvSpPr>
        <p:spPr>
          <a:xfrm>
            <a:off x="3274128" y="302202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sym typeface="Wingdings" panose="05000000000000000000" pitchFamily="2" charset="2"/>
              </a:rPr>
              <a:t>保存断点</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158" name="Text Box 5"/>
          <p:cNvSpPr txBox="1">
            <a:spLocks noChangeArrowheads="1"/>
          </p:cNvSpPr>
          <p:nvPr/>
        </p:nvSpPr>
        <p:spPr bwMode="auto">
          <a:xfrm>
            <a:off x="4230430" y="2182436"/>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Yes</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grpSp>
        <p:nvGrpSpPr>
          <p:cNvPr id="171" name="组合 170"/>
          <p:cNvGrpSpPr/>
          <p:nvPr/>
        </p:nvGrpSpPr>
        <p:grpSpPr>
          <a:xfrm>
            <a:off x="3645128" y="1331944"/>
            <a:ext cx="1193434" cy="1224136"/>
            <a:chOff x="740325" y="2747927"/>
            <a:chExt cx="936104" cy="1226675"/>
          </a:xfrm>
          <a:solidFill>
            <a:srgbClr val="00B050"/>
          </a:solidFill>
        </p:grpSpPr>
        <p:cxnSp>
          <p:nvCxnSpPr>
            <p:cNvPr id="89" name="直接箭头连接符 88"/>
            <p:cNvCxnSpPr/>
            <p:nvPr/>
          </p:nvCxnSpPr>
          <p:spPr>
            <a:xfrm>
              <a:off x="1203447" y="3511195"/>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中断</a:t>
              </a:r>
            </a:p>
          </p:txBody>
        </p:sp>
      </p:grpSp>
      <p:cxnSp>
        <p:nvCxnSpPr>
          <p:cNvPr id="13" name="肘形连接符 12"/>
          <p:cNvCxnSpPr/>
          <p:nvPr/>
        </p:nvCxnSpPr>
        <p:spPr>
          <a:xfrm rot="16200000" flipH="1">
            <a:off x="4095492" y="323007"/>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76406" y="467848"/>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取指令</a:t>
            </a:r>
          </a:p>
        </p:txBody>
      </p:sp>
      <p:sp>
        <p:nvSpPr>
          <p:cNvPr id="50" name="矩形 49"/>
          <p:cNvSpPr/>
          <p:nvPr/>
        </p:nvSpPr>
        <p:spPr>
          <a:xfrm>
            <a:off x="3276406" y="1115920"/>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执行指令</a:t>
            </a:r>
          </a:p>
        </p:txBody>
      </p:sp>
      <p:sp>
        <p:nvSpPr>
          <p:cNvPr id="53" name="矩形 52"/>
          <p:cNvSpPr/>
          <p:nvPr/>
        </p:nvSpPr>
        <p:spPr>
          <a:xfrm>
            <a:off x="3268348" y="4171360"/>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保护现场</a:t>
            </a:r>
          </a:p>
        </p:txBody>
      </p:sp>
      <p:sp>
        <p:nvSpPr>
          <p:cNvPr id="54" name="矩形 53"/>
          <p:cNvSpPr/>
          <p:nvPr/>
        </p:nvSpPr>
        <p:spPr>
          <a:xfrm>
            <a:off x="3268348" y="4629027"/>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中断服务</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55" name="矩形 54"/>
          <p:cNvSpPr/>
          <p:nvPr/>
        </p:nvSpPr>
        <p:spPr>
          <a:xfrm>
            <a:off x="3268348" y="5086694"/>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恢复现场</a:t>
            </a:r>
          </a:p>
        </p:txBody>
      </p:sp>
      <p:sp>
        <p:nvSpPr>
          <p:cNvPr id="58" name="矩形 57"/>
          <p:cNvSpPr/>
          <p:nvPr/>
        </p:nvSpPr>
        <p:spPr>
          <a:xfrm>
            <a:off x="3268348" y="5976458"/>
            <a:ext cx="1927855" cy="40525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lvl="0" algn="ctr"/>
            <a:r>
              <a:rPr lang="zh-CN" altLang="en-US" sz="1400">
                <a:solidFill>
                  <a:schemeClr val="tx1"/>
                </a:solidFill>
                <a:latin typeface="微软雅黑"/>
                <a:ea typeface="微软雅黑"/>
              </a:rPr>
              <a:t>中断返回指令</a:t>
            </a:r>
            <a:endParaRPr lang="en-US" altLang="zh-CN" sz="1400">
              <a:solidFill>
                <a:schemeClr val="tx1"/>
              </a:solidFill>
              <a:latin typeface="微软雅黑"/>
              <a:ea typeface="微软雅黑"/>
            </a:endParaRPr>
          </a:p>
        </p:txBody>
      </p:sp>
      <p:grpSp>
        <p:nvGrpSpPr>
          <p:cNvPr id="78" name="组合 77"/>
          <p:cNvGrpSpPr/>
          <p:nvPr/>
        </p:nvGrpSpPr>
        <p:grpSpPr>
          <a:xfrm>
            <a:off x="3205315" y="635169"/>
            <a:ext cx="577930" cy="1401176"/>
            <a:chOff x="1420927" y="813291"/>
            <a:chExt cx="577930" cy="1401176"/>
          </a:xfrm>
        </p:grpSpPr>
        <p:sp>
          <p:nvSpPr>
            <p:cNvPr id="156" name="Text Box 5"/>
            <p:cNvSpPr txBox="1">
              <a:spLocks noChangeArrowheads="1"/>
            </p:cNvSpPr>
            <p:nvPr/>
          </p:nvSpPr>
          <p:spPr bwMode="auto">
            <a:xfrm>
              <a:off x="1420927" y="1845135"/>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No</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cxnSp>
          <p:nvCxnSpPr>
            <p:cNvPr id="21" name="肘形连接符 20"/>
            <p:cNvCxnSpPr>
              <a:stCxn id="4" idx="3"/>
              <a:endCxn id="6" idx="1"/>
            </p:cNvCxnSpPr>
            <p:nvPr/>
          </p:nvCxnSpPr>
          <p:spPr>
            <a:xfrm rot="10800000">
              <a:off x="1492018" y="8132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368074" y="2556080"/>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关中断</a:t>
            </a:r>
          </a:p>
        </p:txBody>
      </p:sp>
      <p:sp>
        <p:nvSpPr>
          <p:cNvPr id="81" name="矩形 80"/>
          <p:cNvSpPr/>
          <p:nvPr/>
        </p:nvSpPr>
        <p:spPr>
          <a:xfrm>
            <a:off x="7368074" y="302202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保存断点</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83" name="Text Box 5"/>
          <p:cNvSpPr txBox="1">
            <a:spLocks noChangeArrowheads="1"/>
          </p:cNvSpPr>
          <p:nvPr/>
        </p:nvSpPr>
        <p:spPr bwMode="auto">
          <a:xfrm>
            <a:off x="8332001" y="2201158"/>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Yes</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84" name="Text Box 5"/>
          <p:cNvSpPr txBox="1">
            <a:spLocks noChangeArrowheads="1"/>
          </p:cNvSpPr>
          <p:nvPr/>
        </p:nvSpPr>
        <p:spPr bwMode="auto">
          <a:xfrm>
            <a:off x="7355451" y="1669003"/>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No</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grpSp>
        <p:nvGrpSpPr>
          <p:cNvPr id="85" name="组合 84"/>
          <p:cNvGrpSpPr/>
          <p:nvPr/>
        </p:nvGrpSpPr>
        <p:grpSpPr>
          <a:xfrm>
            <a:off x="7749584" y="1331944"/>
            <a:ext cx="1193434" cy="1224136"/>
            <a:chOff x="740325" y="2747927"/>
            <a:chExt cx="936104" cy="1226675"/>
          </a:xfrm>
          <a:solidFill>
            <a:srgbClr val="00B050"/>
          </a:solidFill>
        </p:grpSpPr>
        <p:cxnSp>
          <p:nvCxnSpPr>
            <p:cNvPr id="88" name="直接箭头连接符 87"/>
            <p:cNvCxnSpPr/>
            <p:nvPr/>
          </p:nvCxnSpPr>
          <p:spPr>
            <a:xfrm>
              <a:off x="1205898" y="3511195"/>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87" name="六边形 86"/>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中断</a:t>
              </a:r>
            </a:p>
          </p:txBody>
        </p:sp>
      </p:grpSp>
      <p:cxnSp>
        <p:nvCxnSpPr>
          <p:cNvPr id="91" name="肘形连接符 90"/>
          <p:cNvCxnSpPr/>
          <p:nvPr/>
        </p:nvCxnSpPr>
        <p:spPr>
          <a:xfrm rot="16200000" flipH="1">
            <a:off x="8199948" y="323007"/>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7380862" y="467848"/>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取指令</a:t>
            </a:r>
          </a:p>
        </p:txBody>
      </p:sp>
      <p:sp>
        <p:nvSpPr>
          <p:cNvPr id="93" name="矩形 92"/>
          <p:cNvSpPr/>
          <p:nvPr/>
        </p:nvSpPr>
        <p:spPr>
          <a:xfrm>
            <a:off x="7380862" y="1115920"/>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执行指令</a:t>
            </a:r>
          </a:p>
        </p:txBody>
      </p:sp>
      <p:sp>
        <p:nvSpPr>
          <p:cNvPr id="95" name="矩形 94"/>
          <p:cNvSpPr/>
          <p:nvPr/>
        </p:nvSpPr>
        <p:spPr>
          <a:xfrm>
            <a:off x="7383314" y="4171360"/>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chemeClr val="tx1"/>
                </a:solidFill>
                <a:effectLst/>
                <a:uLnTx/>
                <a:uFillTx/>
                <a:latin typeface="微软雅黑"/>
                <a:ea typeface="微软雅黑"/>
                <a:cs typeface="+mn-cs"/>
              </a:rPr>
              <a:t>保护现场</a:t>
            </a:r>
            <a:r>
              <a:rPr kumimoji="0" lang="en-US" altLang="zh-CN" sz="1050" b="0" i="0" u="none" strike="noStrike" kern="1200" cap="none" spc="0" normalizeH="0" baseline="0" noProof="0">
                <a:ln>
                  <a:noFill/>
                </a:ln>
                <a:solidFill>
                  <a:schemeClr val="tx1"/>
                </a:solidFill>
                <a:effectLst/>
                <a:uLnTx/>
                <a:uFillTx/>
                <a:latin typeface="微软雅黑"/>
                <a:ea typeface="微软雅黑"/>
                <a:cs typeface="+mn-cs"/>
              </a:rPr>
              <a:t>(</a:t>
            </a:r>
            <a:r>
              <a:rPr kumimoji="0" lang="zh-CN" altLang="en-US" sz="1050" b="0" i="0" u="none" strike="noStrike" kern="1200" cap="none" spc="0" normalizeH="0" baseline="0" noProof="0">
                <a:ln>
                  <a:noFill/>
                </a:ln>
                <a:solidFill>
                  <a:schemeClr val="tx1"/>
                </a:solidFill>
                <a:effectLst/>
                <a:uLnTx/>
                <a:uFillTx/>
                <a:latin typeface="微软雅黑"/>
                <a:ea typeface="微软雅黑"/>
                <a:cs typeface="+mn-cs"/>
              </a:rPr>
              <a:t>含屏蔽字）</a:t>
            </a:r>
            <a:endParaRPr kumimoji="0" lang="en-US" altLang="zh-CN" sz="1050" b="0" i="0" u="none" strike="noStrike" kern="1200" cap="none" spc="0" normalizeH="0" baseline="0" noProof="0">
              <a:ln>
                <a:noFill/>
              </a:ln>
              <a:solidFill>
                <a:schemeClr val="tx1"/>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chemeClr val="tx1"/>
                </a:solidFill>
                <a:effectLst/>
                <a:uLnTx/>
                <a:uFillTx/>
                <a:latin typeface="微软雅黑"/>
                <a:ea typeface="微软雅黑"/>
                <a:cs typeface="+mn-cs"/>
              </a:rPr>
              <a:t>载入设备屏蔽</a:t>
            </a:r>
            <a:r>
              <a:rPr kumimoji="0" lang="zh-CN" altLang="en-US" sz="1050" b="0" i="0" u="none" strike="noStrike" kern="1200" cap="none" spc="0" normalizeH="0" baseline="0" noProof="0" dirty="0">
                <a:ln>
                  <a:noFill/>
                </a:ln>
                <a:solidFill>
                  <a:schemeClr val="tx1"/>
                </a:solidFill>
                <a:effectLst/>
                <a:uLnTx/>
                <a:uFillTx/>
                <a:latin typeface="微软雅黑"/>
                <a:ea typeface="微软雅黑"/>
                <a:cs typeface="+mn-cs"/>
              </a:rPr>
              <a:t>字</a:t>
            </a:r>
          </a:p>
        </p:txBody>
      </p:sp>
      <p:sp>
        <p:nvSpPr>
          <p:cNvPr id="96" name="矩形 95"/>
          <p:cNvSpPr/>
          <p:nvPr/>
        </p:nvSpPr>
        <p:spPr>
          <a:xfrm>
            <a:off x="7383314" y="4629027"/>
            <a:ext cx="1927855" cy="395664"/>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微软雅黑"/>
                <a:ea typeface="微软雅黑"/>
                <a:cs typeface="+mn-cs"/>
              </a:rPr>
              <a:t>开中断</a:t>
            </a:r>
          </a:p>
        </p:txBody>
      </p:sp>
      <p:sp>
        <p:nvSpPr>
          <p:cNvPr id="97" name="矩形 96"/>
          <p:cNvSpPr/>
          <p:nvPr/>
        </p:nvSpPr>
        <p:spPr>
          <a:xfrm>
            <a:off x="7383314" y="5078102"/>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中断服务</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98" name="矩形 97"/>
          <p:cNvSpPr/>
          <p:nvPr/>
        </p:nvSpPr>
        <p:spPr>
          <a:xfrm>
            <a:off x="7380865" y="5523710"/>
            <a:ext cx="1927852" cy="408014"/>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FF0000"/>
                </a:solidFill>
                <a:effectLst/>
                <a:uLnTx/>
                <a:uFillTx/>
                <a:latin typeface="微软雅黑"/>
                <a:ea typeface="微软雅黑"/>
                <a:cs typeface="+mn-cs"/>
              </a:rPr>
              <a:t>关中断</a:t>
            </a:r>
            <a:r>
              <a:rPr kumimoji="0" lang="zh-CN" altLang="en-US" sz="1100" b="0" i="0" u="none" strike="noStrike" kern="1200" cap="none" spc="0" normalizeH="0" baseline="0" noProof="0" dirty="0">
                <a:ln>
                  <a:noFill/>
                </a:ln>
                <a:solidFill>
                  <a:schemeClr val="tx1"/>
                </a:solidFill>
                <a:effectLst/>
                <a:uLnTx/>
                <a:uFillTx/>
                <a:latin typeface="微软雅黑"/>
                <a:ea typeface="微软雅黑"/>
                <a:cs typeface="+mn-cs"/>
              </a:rPr>
              <a:t>，</a:t>
            </a:r>
            <a:r>
              <a:rPr kumimoji="0" lang="zh-CN" altLang="en-US" sz="1100" b="0" i="0" u="none" strike="noStrike" kern="1200" cap="none" spc="0" normalizeH="0" baseline="0" noProof="0">
                <a:ln>
                  <a:noFill/>
                </a:ln>
                <a:solidFill>
                  <a:schemeClr val="tx1"/>
                </a:solidFill>
                <a:effectLst/>
                <a:uLnTx/>
                <a:uFillTx/>
                <a:latin typeface="微软雅黑"/>
                <a:ea typeface="微软雅黑"/>
                <a:cs typeface="+mn-cs"/>
              </a:rPr>
              <a:t>恢复现场，</a:t>
            </a:r>
            <a:r>
              <a:rPr lang="zh-CN" altLang="en-US" sz="1100" b="1">
                <a:solidFill>
                  <a:srgbClr val="FF0000"/>
                </a:solidFill>
                <a:latin typeface="微软雅黑"/>
                <a:ea typeface="微软雅黑"/>
              </a:rPr>
              <a:t>开中断</a:t>
            </a:r>
            <a:endParaRPr lang="zh-CN" altLang="en-US" sz="1100" b="1" dirty="0">
              <a:solidFill>
                <a:srgbClr val="FF0000"/>
              </a:solidFill>
              <a:latin typeface="微软雅黑"/>
              <a:ea typeface="微软雅黑"/>
            </a:endParaRPr>
          </a:p>
        </p:txBody>
      </p:sp>
      <p:sp>
        <p:nvSpPr>
          <p:cNvPr id="99" name="矩形 98"/>
          <p:cNvSpPr/>
          <p:nvPr/>
        </p:nvSpPr>
        <p:spPr>
          <a:xfrm>
            <a:off x="7383314" y="5976457"/>
            <a:ext cx="1927855" cy="405251"/>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中断返回指令</a:t>
            </a:r>
            <a:endParaRPr kumimoji="0" lang="en-US" altLang="zh-CN" sz="1400" b="0" i="0" u="none" strike="noStrike" kern="1200" cap="none" spc="0" normalizeH="0" baseline="0" noProof="0">
              <a:ln>
                <a:noFill/>
              </a:ln>
              <a:solidFill>
                <a:schemeClr val="tx1"/>
              </a:solidFill>
              <a:effectLst/>
              <a:uLnTx/>
              <a:uFillTx/>
              <a:latin typeface="微软雅黑"/>
              <a:ea typeface="微软雅黑"/>
              <a:cs typeface="+mn-cs"/>
            </a:endParaRPr>
          </a:p>
        </p:txBody>
      </p:sp>
      <p:cxnSp>
        <p:nvCxnSpPr>
          <p:cNvPr id="101" name="肘形连接符 100"/>
          <p:cNvCxnSpPr>
            <a:stCxn id="87" idx="3"/>
            <a:endCxn id="92" idx="1"/>
          </p:cNvCxnSpPr>
          <p:nvPr/>
        </p:nvCxnSpPr>
        <p:spPr>
          <a:xfrm rot="10800000">
            <a:off x="7380863" y="647870"/>
            <a:ext cx="368723" cy="1352347"/>
          </a:xfrm>
          <a:prstGeom prst="bentConnector3">
            <a:avLst>
              <a:gd name="adj1" fmla="val 217107"/>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2179416" y="2596730"/>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响应</a:t>
              </a:r>
            </a:p>
          </p:txBody>
        </p:sp>
        <p:sp>
          <p:nvSpPr>
            <p:cNvPr id="72" name="TextBox 71"/>
            <p:cNvSpPr txBox="1"/>
            <p:nvPr/>
          </p:nvSpPr>
          <p:spPr>
            <a:xfrm>
              <a:off x="179004" y="2564903"/>
              <a:ext cx="43204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中断隐指令</a:t>
              </a:r>
            </a:p>
          </p:txBody>
        </p:sp>
      </p:grpSp>
      <p:grpSp>
        <p:nvGrpSpPr>
          <p:cNvPr id="129" name="组合 128"/>
          <p:cNvGrpSpPr/>
          <p:nvPr/>
        </p:nvGrpSpPr>
        <p:grpSpPr>
          <a:xfrm>
            <a:off x="2594134" y="4178505"/>
            <a:ext cx="593903" cy="2208380"/>
            <a:chOff x="593721" y="2533546"/>
            <a:chExt cx="593903" cy="1311053"/>
          </a:xfrm>
        </p:grpSpPr>
        <p:grpSp>
          <p:nvGrpSpPr>
            <p:cNvPr id="130" name="组合 129"/>
            <p:cNvGrpSpPr/>
            <p:nvPr/>
          </p:nvGrpSpPr>
          <p:grpSpPr>
            <a:xfrm>
              <a:off x="683568" y="2533546"/>
              <a:ext cx="504056" cy="1311053"/>
              <a:chOff x="-324544" y="2533546"/>
              <a:chExt cx="1008112" cy="1311053"/>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6"/>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44599"/>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服务程序</a:t>
              </a:r>
            </a:p>
          </p:txBody>
        </p:sp>
      </p:grpSp>
      <p:grpSp>
        <p:nvGrpSpPr>
          <p:cNvPr id="140" name="组合 139"/>
          <p:cNvGrpSpPr/>
          <p:nvPr/>
        </p:nvGrpSpPr>
        <p:grpSpPr>
          <a:xfrm>
            <a:off x="6667600" y="2596730"/>
            <a:ext cx="593903" cy="1327502"/>
            <a:chOff x="593721" y="2533546"/>
            <a:chExt cx="593903" cy="1327502"/>
          </a:xfrm>
        </p:grpSpPr>
        <p:grpSp>
          <p:nvGrpSpPr>
            <p:cNvPr id="141" name="组合 140"/>
            <p:cNvGrpSpPr/>
            <p:nvPr/>
          </p:nvGrpSpPr>
          <p:grpSpPr>
            <a:xfrm>
              <a:off x="683568" y="2533546"/>
              <a:ext cx="504056" cy="1327502"/>
              <a:chOff x="-324544" y="2533546"/>
              <a:chExt cx="1008112" cy="1327502"/>
            </a:xfrm>
          </p:grpSpPr>
          <p:cxnSp>
            <p:nvCxnSpPr>
              <p:cNvPr id="143" name="直接连接符 1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593721" y="2671726"/>
              <a:ext cx="43204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响应</a:t>
              </a:r>
            </a:p>
          </p:txBody>
        </p:sp>
      </p:grpSp>
      <p:grpSp>
        <p:nvGrpSpPr>
          <p:cNvPr id="146" name="组合 145"/>
          <p:cNvGrpSpPr/>
          <p:nvPr/>
        </p:nvGrpSpPr>
        <p:grpSpPr>
          <a:xfrm>
            <a:off x="6667600" y="4178505"/>
            <a:ext cx="593903" cy="2208380"/>
            <a:chOff x="593721" y="2533546"/>
            <a:chExt cx="593903" cy="1311053"/>
          </a:xfrm>
        </p:grpSpPr>
        <p:grpSp>
          <p:nvGrpSpPr>
            <p:cNvPr id="147" name="组合 146"/>
            <p:cNvGrpSpPr/>
            <p:nvPr/>
          </p:nvGrpSpPr>
          <p:grpSpPr>
            <a:xfrm>
              <a:off x="683568" y="2533546"/>
              <a:ext cx="504056" cy="1311053"/>
              <a:chOff x="-324544" y="2533546"/>
              <a:chExt cx="1008112" cy="1311053"/>
            </a:xfrm>
          </p:grpSpPr>
          <p:cxnSp>
            <p:nvCxnSpPr>
              <p:cNvPr id="149" name="直接连接符 148"/>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24544" y="3844599"/>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8" name="TextBox 147"/>
            <p:cNvSpPr txBox="1"/>
            <p:nvPr/>
          </p:nvSpPr>
          <p:spPr>
            <a:xfrm>
              <a:off x="593721" y="2733201"/>
              <a:ext cx="432048" cy="9318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服务程序</a:t>
              </a:r>
            </a:p>
          </p:txBody>
        </p:sp>
      </p:grpSp>
      <p:cxnSp>
        <p:nvCxnSpPr>
          <p:cNvPr id="70" name="直接箭头连接符 69"/>
          <p:cNvCxnSpPr/>
          <p:nvPr/>
        </p:nvCxnSpPr>
        <p:spPr>
          <a:xfrm flipH="1">
            <a:off x="4240333" y="3898957"/>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8344789" y="3898957"/>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274128" y="34921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中断识别</a:t>
            </a: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，地址</a:t>
            </a:r>
            <a:r>
              <a:rPr kumimoji="0" lang="en-US" altLang="zh-CN" sz="1400" b="0" i="0" u="none" strike="noStrike" kern="1200" cap="none" spc="0" normalizeH="0" baseline="0" noProof="0">
                <a:ln>
                  <a:noFill/>
                </a:ln>
                <a:solidFill>
                  <a:schemeClr val="tx1"/>
                </a:solidFill>
                <a:effectLst/>
                <a:uLnTx/>
                <a:uFillTx/>
                <a:latin typeface="微软雅黑"/>
                <a:ea typeface="微软雅黑"/>
                <a:cs typeface="+mn-cs"/>
                <a:sym typeface="Wingdings" panose="05000000000000000000" pitchFamily="2" charset="2"/>
              </a:rPr>
              <a:t>→PC</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82" name="矩形 81"/>
          <p:cNvSpPr/>
          <p:nvPr/>
        </p:nvSpPr>
        <p:spPr>
          <a:xfrm>
            <a:off x="7368074" y="34921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中断识别</a:t>
            </a: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，地址</a:t>
            </a:r>
            <a:r>
              <a:rPr kumimoji="0" lang="en-US" altLang="zh-CN" sz="1400" b="0" i="0" u="none" strike="noStrike" kern="1200" cap="none" spc="0" normalizeH="0" baseline="0" noProof="0">
                <a:ln>
                  <a:noFill/>
                </a:ln>
                <a:solidFill>
                  <a:schemeClr val="tx1"/>
                </a:solidFill>
                <a:effectLst/>
                <a:uLnTx/>
                <a:uFillTx/>
                <a:latin typeface="微软雅黑"/>
                <a:ea typeface="微软雅黑"/>
                <a:cs typeface="+mn-cs"/>
                <a:sym typeface="Wingdings" panose="05000000000000000000" pitchFamily="2" charset="2"/>
              </a:rPr>
              <a:t>→PC</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75" name="矩形 74"/>
          <p:cNvSpPr/>
          <p:nvPr/>
        </p:nvSpPr>
        <p:spPr>
          <a:xfrm>
            <a:off x="3273448" y="5533571"/>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开中断</a:t>
            </a:r>
            <a:endParaRPr kumimoji="0" lang="zh-CN" altLang="en-US" sz="1400" b="1" i="0" u="none" strike="noStrike" kern="1200" cap="none" spc="0" normalizeH="0" baseline="0" noProof="0" dirty="0">
              <a:ln>
                <a:noFill/>
              </a:ln>
              <a:solidFill>
                <a:srgbClr val="FF0000"/>
              </a:solidFill>
              <a:effectLst/>
              <a:uLnTx/>
              <a:uFillTx/>
              <a:latin typeface="微软雅黑"/>
              <a:ea typeface="微软雅黑"/>
              <a:cs typeface="+mn-cs"/>
            </a:endParaRPr>
          </a:p>
        </p:txBody>
      </p:sp>
    </p:spTree>
    <p:custDataLst>
      <p:tags r:id="rId1"/>
    </p:custDataLst>
    <p:extLst>
      <p:ext uri="{BB962C8B-B14F-4D97-AF65-F5344CB8AC3E}">
        <p14:creationId xmlns:p14="http://schemas.microsoft.com/office/powerpoint/2010/main" val="3900569434"/>
      </p:ext>
    </p:extLst>
  </p:cSld>
  <p:clrMapOvr>
    <a:masterClrMapping/>
  </p:clrMapOvr>
  <mc:AlternateContent xmlns:mc="http://schemas.openxmlformats.org/markup-compatibility/2006" xmlns:p14="http://schemas.microsoft.com/office/powerpoint/2010/main">
    <mc:Choice Requires="p14">
      <p:transition spd="slow" p14:dur="2000" advTm="512924"/>
    </mc:Choice>
    <mc:Fallback xmlns="">
      <p:transition spd="slow" advTm="512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up)">
                                      <p:cBhvr>
                                        <p:cTn id="17" dur="10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10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up)">
                                      <p:cBhvr>
                                        <p:cTn id="27" dur="10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up)">
                                      <p:cBhvr>
                                        <p:cTn id="32" dur="1000"/>
                                        <p:tgtEl>
                                          <p:spTgt spid="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10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10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up)">
                                      <p:cBhvr>
                                        <p:cTn id="47" dur="10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up)">
                                      <p:cBhvr>
                                        <p:cTn id="52" dur="10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1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down)">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repeatCount="2000" fill="hold" nodeType="clickEffect">
                                  <p:stCondLst>
                                    <p:cond delay="0"/>
                                  </p:stCondLst>
                                  <p:childTnLst>
                                    <p:set>
                                      <p:cBhvr>
                                        <p:cTn id="66" dur="1" fill="hold">
                                          <p:stCondLst>
                                            <p:cond delay="0"/>
                                          </p:stCondLst>
                                        </p:cTn>
                                        <p:tgtEl>
                                          <p:spTgt spid="129"/>
                                        </p:tgtEl>
                                        <p:attrNameLst>
                                          <p:attrName>style.visibility</p:attrName>
                                        </p:attrNameLst>
                                      </p:cBhvr>
                                      <p:to>
                                        <p:strVal val="visible"/>
                                      </p:to>
                                    </p:set>
                                    <p:animEffect transition="in" filter="wipe(up)">
                                      <p:cBhvr>
                                        <p:cTn id="67" dur="1000"/>
                                        <p:tgtEl>
                                          <p:spTgt spid="129"/>
                                        </p:tgtEl>
                                      </p:cBhvr>
                                    </p:animEffect>
                                  </p:childTnLst>
                                </p:cTn>
                              </p:par>
                            </p:childTnLst>
                          </p:cTn>
                        </p:par>
                        <p:par>
                          <p:cTn id="68" fill="hold">
                            <p:stCondLst>
                              <p:cond delay="2000"/>
                            </p:stCondLst>
                            <p:childTnLst>
                              <p:par>
                                <p:cTn id="69" presetID="22" presetClass="entr" presetSubtype="1" fill="hold" nodeType="after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wipe(up)">
                                      <p:cBhvr>
                                        <p:cTn id="71" dur="1000"/>
                                        <p:tgtEl>
                                          <p:spTgt spid="9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wipe(up)">
                                      <p:cBhvr>
                                        <p:cTn id="76" dur="1000"/>
                                        <p:tgtEl>
                                          <p:spTgt spid="9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wipe(up)">
                                      <p:cBhvr>
                                        <p:cTn id="81" dur="1000"/>
                                        <p:tgtEl>
                                          <p:spTgt spid="9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wipe(up)">
                                      <p:cBhvr>
                                        <p:cTn id="86" dur="1000"/>
                                        <p:tgtEl>
                                          <p:spTgt spid="9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wipe(up)">
                                      <p:cBhvr>
                                        <p:cTn id="91" dur="1000"/>
                                        <p:tgtEl>
                                          <p:spTgt spid="8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wipe(up)">
                                      <p:cBhvr>
                                        <p:cTn id="96" dur="1000"/>
                                        <p:tgtEl>
                                          <p:spTgt spid="8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wipe(down)">
                                      <p:cBhvr>
                                        <p:cTn id="101" dur="10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wipe(up)">
                                      <p:cBhvr>
                                        <p:cTn id="106" dur="1000"/>
                                        <p:tgtEl>
                                          <p:spTgt spid="8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80"/>
                                        </p:tgtEl>
                                        <p:attrNameLst>
                                          <p:attrName>style.visibility</p:attrName>
                                        </p:attrNameLst>
                                      </p:cBhvr>
                                      <p:to>
                                        <p:strVal val="visible"/>
                                      </p:to>
                                    </p:set>
                                    <p:animEffect transition="in" filter="wipe(up)">
                                      <p:cBhvr>
                                        <p:cTn id="111" dur="1000"/>
                                        <p:tgtEl>
                                          <p:spTgt spid="8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wipe(up)">
                                      <p:cBhvr>
                                        <p:cTn id="116" dur="1000"/>
                                        <p:tgtEl>
                                          <p:spTgt spid="8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wipe(up)">
                                      <p:cBhvr>
                                        <p:cTn id="121" dur="1000"/>
                                        <p:tgtEl>
                                          <p:spTgt spid="8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wipe(up)">
                                      <p:cBhvr>
                                        <p:cTn id="126" dur="1000"/>
                                        <p:tgtEl>
                                          <p:spTgt spid="10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95"/>
                                        </p:tgtEl>
                                        <p:attrNameLst>
                                          <p:attrName>style.visibility</p:attrName>
                                        </p:attrNameLst>
                                      </p:cBhvr>
                                      <p:to>
                                        <p:strVal val="visible"/>
                                      </p:to>
                                    </p:set>
                                    <p:animEffect transition="in" filter="wipe(up)">
                                      <p:cBhvr>
                                        <p:cTn id="131" dur="1000"/>
                                        <p:tgtEl>
                                          <p:spTgt spid="9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96"/>
                                        </p:tgtEl>
                                        <p:attrNameLst>
                                          <p:attrName>style.visibility</p:attrName>
                                        </p:attrNameLst>
                                      </p:cBhvr>
                                      <p:to>
                                        <p:strVal val="visible"/>
                                      </p:to>
                                    </p:set>
                                    <p:animEffect transition="in" filter="wipe(up)">
                                      <p:cBhvr>
                                        <p:cTn id="136" dur="1000"/>
                                        <p:tgtEl>
                                          <p:spTgt spid="9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wipe(up)">
                                      <p:cBhvr>
                                        <p:cTn id="141" dur="1000"/>
                                        <p:tgtEl>
                                          <p:spTgt spid="97"/>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98"/>
                                        </p:tgtEl>
                                        <p:attrNameLst>
                                          <p:attrName>style.visibility</p:attrName>
                                        </p:attrNameLst>
                                      </p:cBhvr>
                                      <p:to>
                                        <p:strVal val="visible"/>
                                      </p:to>
                                    </p:set>
                                    <p:animEffect transition="in" filter="wipe(up)">
                                      <p:cBhvr>
                                        <p:cTn id="146" dur="1000"/>
                                        <p:tgtEl>
                                          <p:spTgt spid="9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1" fill="hold" grpId="0" nodeType="clickEffect">
                                  <p:stCondLst>
                                    <p:cond delay="0"/>
                                  </p:stCondLst>
                                  <p:childTnLst>
                                    <p:set>
                                      <p:cBhvr>
                                        <p:cTn id="150" dur="1" fill="hold">
                                          <p:stCondLst>
                                            <p:cond delay="0"/>
                                          </p:stCondLst>
                                        </p:cTn>
                                        <p:tgtEl>
                                          <p:spTgt spid="99"/>
                                        </p:tgtEl>
                                        <p:attrNameLst>
                                          <p:attrName>style.visibility</p:attrName>
                                        </p:attrNameLst>
                                      </p:cBhvr>
                                      <p:to>
                                        <p:strVal val="visible"/>
                                      </p:to>
                                    </p:set>
                                    <p:animEffect transition="in" filter="wipe(up)">
                                      <p:cBhvr>
                                        <p:cTn id="151" dur="1000"/>
                                        <p:tgtEl>
                                          <p:spTgt spid="99"/>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03"/>
                                        </p:tgtEl>
                                        <p:attrNameLst>
                                          <p:attrName>style.visibility</p:attrName>
                                        </p:attrNameLst>
                                      </p:cBhvr>
                                      <p:to>
                                        <p:strVal val="visible"/>
                                      </p:to>
                                    </p:set>
                                    <p:animEffect transition="in" filter="wipe(down)">
                                      <p:cBhvr>
                                        <p:cTn id="156" dur="1000"/>
                                        <p:tgtEl>
                                          <p:spTgt spid="103"/>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nodeType="click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wipe(up)">
                                      <p:cBhvr>
                                        <p:cTn id="161" dur="1000"/>
                                        <p:tgtEl>
                                          <p:spTgt spid="14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146"/>
                                        </p:tgtEl>
                                        <p:attrNameLst>
                                          <p:attrName>style.visibility</p:attrName>
                                        </p:attrNameLst>
                                      </p:cBhvr>
                                      <p:to>
                                        <p:strVal val="visible"/>
                                      </p:to>
                                    </p:set>
                                    <p:animEffect transition="in" filter="wipe(up)">
                                      <p:cBhvr>
                                        <p:cTn id="166"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6" grpId="0" animBg="1"/>
      <p:bldP spid="53" grpId="0" animBg="1"/>
      <p:bldP spid="54" grpId="0" animBg="1"/>
      <p:bldP spid="55" grpId="0" animBg="1"/>
      <p:bldP spid="58" grpId="0" animBg="1"/>
      <p:bldP spid="80" grpId="0" animBg="1"/>
      <p:bldP spid="81" grpId="0" animBg="1"/>
      <p:bldP spid="83" grpId="0"/>
      <p:bldP spid="84" grpId="0"/>
      <p:bldP spid="92" grpId="0" animBg="1"/>
      <p:bldP spid="93" grpId="0" animBg="1"/>
      <p:bldP spid="95" grpId="0" animBg="1"/>
      <p:bldP spid="96" grpId="0" animBg="1"/>
      <p:bldP spid="97" grpId="0" animBg="1"/>
      <p:bldP spid="98" grpId="0" animBg="1"/>
      <p:bldP spid="99" grpId="0" animBg="1"/>
      <p:bldP spid="67" grpId="0" animBg="1"/>
      <p:bldP spid="82" grpId="0" animBg="1"/>
      <p:bldP spid="75" grpId="0" animBg="1"/>
    </p:bldLst>
  </p:timing>
  <p:extLst mod="1">
    <p:ext uri="{3A86A75C-4F4B-4683-9AE1-C65F6400EC91}">
      <p14:laserTraceLst xmlns:p14="http://schemas.microsoft.com/office/powerpoint/2010/main">
        <p14:tracePtLst>
          <p14:tracePt t="24671" x="2603500" y="825500"/>
          <p14:tracePt t="24721" x="2597150" y="812800"/>
          <p14:tracePt t="24774" x="2590800" y="812800"/>
          <p14:tracePt t="24818" x="2571750" y="812800"/>
          <p14:tracePt t="24869" x="2489200" y="831850"/>
          <p14:tracePt t="24916" x="2393950" y="889000"/>
          <p14:tracePt t="24967" x="2311400" y="952500"/>
          <p14:tracePt t="25017" x="2254250" y="1028700"/>
          <p14:tracePt t="25069" x="2171700" y="1136650"/>
          <p14:tracePt t="25117" x="2146300" y="1181100"/>
          <p14:tracePt t="25169" x="2114550" y="1333500"/>
          <p14:tracePt t="25218" x="2108200" y="1409700"/>
          <p14:tracePt t="25271" x="2108200" y="1612900"/>
          <p14:tracePt t="25318" x="2101850" y="1771650"/>
          <p14:tracePt t="25371" x="2108200" y="1905000"/>
          <p14:tracePt t="25420" x="2127250" y="1949450"/>
          <p14:tracePt t="25471" x="2159000" y="1993900"/>
          <p14:tracePt t="25521" x="2228850" y="2089150"/>
          <p14:tracePt t="25572" x="2279650" y="2127250"/>
          <p14:tracePt t="25617" x="2387600" y="2108200"/>
          <p14:tracePt t="25668" x="2508250" y="2076450"/>
          <p14:tracePt t="25718" x="2546350" y="2044700"/>
          <p14:tracePt t="25775" x="2565400" y="2000250"/>
          <p14:tracePt t="25822" x="2597150" y="1917700"/>
          <p14:tracePt t="25870" x="2603500" y="1892300"/>
          <p14:tracePt t="25918" x="2603500" y="1885950"/>
          <p14:tracePt t="25967" x="2603500" y="1841500"/>
          <p14:tracePt t="26068" x="2603500" y="1847850"/>
          <p14:tracePt t="26068" x="0" y="0"/>
        </p14:tracePtLst>
        <p14:tracePtLst>
          <p14:tracePt t="28858" x="4076700" y="927100"/>
          <p14:tracePt t="29057" x="4210050" y="939800"/>
          <p14:tracePt t="29104" x="4495800" y="946150"/>
          <p14:tracePt t="29156" x="4635500" y="895350"/>
          <p14:tracePt t="29205" x="4679950" y="825500"/>
          <p14:tracePt t="29258" x="4692650" y="755650"/>
          <p14:tracePt t="29306" x="4705350" y="673100"/>
          <p14:tracePt t="29356" x="4705350" y="647700"/>
          <p14:tracePt t="29404" x="4660900" y="571500"/>
          <p14:tracePt t="29455" x="4622800" y="539750"/>
          <p14:tracePt t="29503" x="4578350" y="520700"/>
          <p14:tracePt t="29555" x="4502150" y="495300"/>
          <p14:tracePt t="29605" x="4318000" y="488950"/>
          <p14:tracePt t="29656" x="4165600" y="488950"/>
          <p14:tracePt t="29706" x="4127500" y="488950"/>
          <p14:tracePt t="29758" x="4095750" y="508000"/>
          <p14:tracePt t="29807" x="4044950" y="546100"/>
          <p14:tracePt t="29862" x="4013200" y="584200"/>
          <p14:tracePt t="29910" x="3994150" y="609600"/>
          <p14:tracePt t="29962" x="3975100" y="641350"/>
          <p14:tracePt t="30010" x="3975100" y="660400"/>
          <p14:tracePt t="30059" x="3987800" y="723900"/>
          <p14:tracePt t="30108" x="4025900" y="774700"/>
          <p14:tracePt t="30158" x="4057650" y="781050"/>
          <p14:tracePt t="30209" x="4070350" y="781050"/>
          <p14:tracePt t="30261" x="0" y="0"/>
        </p14:tracePtLst>
        <p14:tracePtLst>
          <p14:tracePt t="30603" x="4095750" y="990600"/>
          <p14:tracePt t="30653" x="4057650" y="990600"/>
          <p14:tracePt t="30704" x="3924300" y="1028700"/>
          <p14:tracePt t="30753" x="3892550" y="1047750"/>
          <p14:tracePt t="30809" x="3860800" y="1111250"/>
          <p14:tracePt t="30858" x="3822700" y="1231900"/>
          <p14:tracePt t="30914" x="3797300" y="1314450"/>
          <p14:tracePt t="30964" x="3797300" y="1384300"/>
          <p14:tracePt t="31020" x="3816350" y="1428750"/>
          <p14:tracePt t="31070" x="3841750" y="1460500"/>
          <p14:tracePt t="31119" x="3905250" y="1492250"/>
          <p14:tracePt t="31164" x="3987800" y="1504950"/>
          <p14:tracePt t="31215" x="4121150" y="1517650"/>
          <p14:tracePt t="31265" x="4267200" y="1524000"/>
          <p14:tracePt t="31317" x="4464050" y="1485900"/>
          <p14:tracePt t="31366" x="4546600" y="1447800"/>
          <p14:tracePt t="31421" x="4603750" y="1422400"/>
          <p14:tracePt t="31471" x="4622800" y="1390650"/>
          <p14:tracePt t="31520" x="4641850" y="1352550"/>
          <p14:tracePt t="31567" x="4648200" y="1295400"/>
          <p14:tracePt t="31621" x="4648200" y="1257300"/>
          <p14:tracePt t="31668" x="4635500" y="1238250"/>
          <p14:tracePt t="31669" x="4635500" y="1231900"/>
          <p14:tracePt t="31726" x="4603750" y="1206500"/>
          <p14:tracePt t="31774" x="4559300" y="1181100"/>
          <p14:tracePt t="31824" x="4508500" y="1162050"/>
          <p14:tracePt t="31872" x="4413250" y="1149350"/>
          <p14:tracePt t="31923" x="4279900" y="1149350"/>
          <p14:tracePt t="31970" x="4178300" y="1149350"/>
          <p14:tracePt t="32020" x="4070350" y="1168400"/>
          <p14:tracePt t="32022" x="4057650" y="1168400"/>
          <p14:tracePt t="32070" x="4000500" y="1174750"/>
          <p14:tracePt t="32119" x="3975100" y="1206500"/>
          <p14:tracePt t="32166" x="3917950" y="1238250"/>
          <p14:tracePt t="32221" x="3905250" y="1257300"/>
          <p14:tracePt t="32269" x="3892550" y="1295400"/>
          <p14:tracePt t="32325" x="3892550" y="1314450"/>
          <p14:tracePt t="32431" x="0" y="0"/>
        </p14:tracePtLst>
        <p14:tracePtLst>
          <p14:tracePt t="34592" x="4292600" y="1739900"/>
          <p14:tracePt t="34643" x="4267200" y="1733550"/>
          <p14:tracePt t="34694" x="4191000" y="1733550"/>
          <p14:tracePt t="34696" x="4171950" y="1733550"/>
          <p14:tracePt t="34743" x="4064000" y="1727200"/>
          <p14:tracePt t="34744" x="4044950" y="1727200"/>
          <p14:tracePt t="34796" x="3987800" y="1727200"/>
          <p14:tracePt t="34842" x="3975100" y="1727200"/>
          <p14:tracePt t="34895" x="3949700" y="1727200"/>
          <p14:tracePt t="34941" x="3917950" y="1727200"/>
          <p14:tracePt t="34992" x="3898900" y="1733550"/>
          <p14:tracePt t="35044" x="3867150" y="1746250"/>
          <p14:tracePt t="35099" x="3829050" y="1765300"/>
          <p14:tracePt t="35149" x="3803650" y="1778000"/>
          <p14:tracePt t="35202" x="3778250" y="1790700"/>
          <p14:tracePt t="35250" x="3759200" y="1809750"/>
          <p14:tracePt t="35253" x="3752850" y="1809750"/>
          <p14:tracePt t="35301" x="3727450" y="1835150"/>
          <p14:tracePt t="35351" x="3695700" y="1879600"/>
          <p14:tracePt t="35401" x="3676650" y="1943100"/>
          <p14:tracePt t="35451" x="3663950" y="2000250"/>
          <p14:tracePt t="35500" x="3657600" y="2025650"/>
          <p14:tracePt t="35502" x="3657600" y="2032000"/>
          <p14:tracePt t="35552" x="3657600" y="2057400"/>
          <p14:tracePt t="35602" x="3663950" y="2101850"/>
          <p14:tracePt t="35653" x="3670300" y="2120900"/>
          <p14:tracePt t="35700" x="3683000" y="2146300"/>
          <p14:tracePt t="35754" x="3708400" y="2184400"/>
          <p14:tracePt t="35756" x="3714750" y="2184400"/>
          <p14:tracePt t="35808" x="3778250" y="2216150"/>
          <p14:tracePt t="35858" x="3829050" y="2228850"/>
          <p14:tracePt t="35860" x="3848100" y="2235200"/>
          <p14:tracePt t="35910" x="3937000" y="2254250"/>
          <p14:tracePt t="35962" x="4051300" y="2260600"/>
          <p14:tracePt t="36012" x="4146550" y="2260600"/>
          <p14:tracePt t="36065" x="4298950" y="2273300"/>
          <p14:tracePt t="36116" x="4413250" y="2273300"/>
          <p14:tracePt t="36168" x="4521200" y="2254250"/>
          <p14:tracePt t="36220" x="4603750" y="2235200"/>
          <p14:tracePt t="36273" x="4711700" y="2209800"/>
          <p14:tracePt t="36321" x="4762500" y="2184400"/>
          <p14:tracePt t="36371" x="4781550" y="2171700"/>
          <p14:tracePt t="36418" x="4819650" y="2114550"/>
          <p14:tracePt t="36472" x="4845050" y="2070100"/>
          <p14:tracePt t="36520" x="4857750" y="2038350"/>
          <p14:tracePt t="36572" x="4864100" y="1974850"/>
          <p14:tracePt t="36622" x="4864100" y="1930400"/>
          <p14:tracePt t="36674" x="4864100" y="1892300"/>
          <p14:tracePt t="36723" x="4845050" y="1860550"/>
          <p14:tracePt t="36774" x="4813300" y="1822450"/>
          <p14:tracePt t="36822" x="4775200" y="1790700"/>
          <p14:tracePt t="36871" x="4724400" y="1752600"/>
          <p14:tracePt t="36919" x="4654550" y="1720850"/>
          <p14:tracePt t="36972" x="4540250" y="1689100"/>
          <p14:tracePt t="37020" x="4457700" y="1676400"/>
          <p14:tracePt t="37071" x="4381500" y="1663700"/>
          <p14:tracePt t="37119" x="4337050" y="1663700"/>
          <p14:tracePt t="37168" x="4241800" y="1663700"/>
          <p14:tracePt t="37218" x="4159250" y="1663700"/>
          <p14:tracePt t="37223" x="4146550" y="1663700"/>
          <p14:tracePt t="37270" x="4095750" y="1676400"/>
          <p14:tracePt t="37322" x="4013200" y="1701800"/>
          <p14:tracePt t="37369" x="3898900" y="1739900"/>
          <p14:tracePt t="37422" x="3829050" y="1765300"/>
          <p14:tracePt t="37472" x="3778250" y="1797050"/>
          <p14:tracePt t="37524" x="3740150" y="1835150"/>
          <p14:tracePt t="37573" x="3714750" y="1866900"/>
          <p14:tracePt t="37627" x="3670300" y="1943100"/>
          <p14:tracePt t="37675" x="3657600" y="1981200"/>
          <p14:tracePt t="37730" x="3651250" y="2025650"/>
          <p14:tracePt t="37779" x="3651250" y="2063750"/>
          <p14:tracePt t="37832" x="3657600" y="2089150"/>
          <p14:tracePt t="37880" x="3670300" y="2120900"/>
          <p14:tracePt t="37882" x="3676650" y="2120900"/>
          <p14:tracePt t="37933" x="3695700" y="2152650"/>
          <p14:tracePt t="37981" x="3727450" y="2184400"/>
          <p14:tracePt t="38032" x="3771900" y="2216150"/>
          <p14:tracePt t="38081" x="3860800" y="2260600"/>
          <p14:tracePt t="38132" x="3981450" y="2286000"/>
          <p14:tracePt t="38179" x="4013200" y="2298700"/>
          <p14:tracePt t="38231" x="4051300" y="2305050"/>
          <p14:tracePt t="38280" x="4127500" y="2311400"/>
          <p14:tracePt t="38333" x="4222750" y="2324100"/>
          <p14:tracePt t="38333" x="4254500" y="2330450"/>
          <p14:tracePt t="38382" x="4406900" y="2330450"/>
          <p14:tracePt t="38431" x="4495800" y="2330450"/>
          <p14:tracePt t="38480" x="4603750" y="2311400"/>
          <p14:tracePt t="38532" x="4692650" y="2286000"/>
          <p14:tracePt t="38580" x="4730750" y="2254250"/>
          <p14:tracePt t="38634" x="4749800" y="2203450"/>
          <p14:tracePt t="38682" x="4775200" y="2146300"/>
          <p14:tracePt t="38736" x="4787900" y="2076450"/>
          <p14:tracePt t="38783" x="4787900" y="2051050"/>
          <p14:tracePt t="38834" x="4781550" y="1968500"/>
          <p14:tracePt t="38883" x="4768850" y="1924050"/>
          <p14:tracePt t="38933" x="4737100" y="1898650"/>
          <p14:tracePt t="38981" x="4673600" y="1866900"/>
          <p14:tracePt t="39035" x="4565650" y="1828800"/>
          <p14:tracePt t="39086" x="4489450" y="1809750"/>
          <p14:tracePt t="39137" x="4438650" y="1797050"/>
          <p14:tracePt t="39184" x="4349750" y="1790700"/>
          <p14:tracePt t="39235" x="4248150" y="1778000"/>
          <p14:tracePt t="39236" x="4241800" y="1778000"/>
          <p14:tracePt t="39285" x="4210050" y="1778000"/>
          <p14:tracePt t="39337" x="4171950" y="1778000"/>
          <p14:tracePt t="39383" x="4089400" y="1790700"/>
          <p14:tracePt t="39433" x="4013200" y="1809750"/>
          <p14:tracePt t="39479" x="3911600" y="1854200"/>
          <p14:tracePt t="39534" x="3803650" y="1892300"/>
          <p14:tracePt t="39581" x="3784600" y="1905000"/>
          <p14:tracePt t="39635" x="3771900" y="1917700"/>
          <p14:tracePt t="39682" x="3759200" y="1943100"/>
          <p14:tracePt t="39736" x="3752850" y="1993900"/>
          <p14:tracePt t="39783" x="3746500" y="2025650"/>
          <p14:tracePt t="39834" x="3746500" y="2044700"/>
          <p14:tracePt t="39836" x="3746500" y="2051050"/>
          <p14:tracePt t="39883" x="3746500" y="2070100"/>
          <p14:tracePt t="39933" x="3746500" y="2082800"/>
          <p14:tracePt t="39934" x="3746500" y="2089150"/>
          <p14:tracePt t="39981" x="3752850" y="2108200"/>
          <p14:tracePt t="40036" x="3752850" y="2114550"/>
          <p14:tracePt t="40592" x="0" y="0"/>
        </p14:tracePtLst>
        <p14:tracePtLst>
          <p14:tracePt t="72532" x="4470400" y="3028950"/>
          <p14:tracePt t="72534" x="4464050" y="3028950"/>
          <p14:tracePt t="72580" x="4413250" y="3041650"/>
          <p14:tracePt t="72633" x="4343400" y="3105150"/>
          <p14:tracePt t="72681" x="4318000" y="3130550"/>
          <p14:tracePt t="72732" x="4286250" y="3206750"/>
          <p14:tracePt t="72779" x="4279900" y="3251200"/>
          <p14:tracePt t="72832" x="4298950" y="3302000"/>
          <p14:tracePt t="72877" x="4318000" y="3346450"/>
          <p14:tracePt t="72881" x="4324350" y="3352800"/>
          <p14:tracePt t="72932" x="4343400" y="3359150"/>
          <p14:tracePt t="72987" x="4394200" y="3390900"/>
          <p14:tracePt t="73038" x="4457700" y="3403600"/>
          <p14:tracePt t="73090" x="4540250" y="3409950"/>
          <p14:tracePt t="73139" x="4616450" y="3378200"/>
          <p14:tracePt t="73194" x="4705350" y="3295650"/>
          <p14:tracePt t="73247" x="4743450" y="3257550"/>
          <p14:tracePt t="73300" x="4743450" y="3251200"/>
          <p14:tracePt t="73350" x="4743450" y="3187700"/>
          <p14:tracePt t="73404" x="4673600" y="3067050"/>
          <p14:tracePt t="73461" x="4616450" y="3016250"/>
          <p14:tracePt t="73513" x="4603750" y="3016250"/>
          <p14:tracePt t="73560" x="4508500" y="3016250"/>
          <p14:tracePt t="73614" x="4356100" y="3035300"/>
          <p14:tracePt t="73668" x="4324350" y="3048000"/>
          <p14:tracePt t="73723" x="4318000" y="3054350"/>
          <p14:tracePt t="73773" x="4286250" y="3105150"/>
          <p14:tracePt t="73825" x="4273550" y="3130550"/>
          <p14:tracePt t="73874" x="4267200" y="3162300"/>
          <p14:tracePt t="73927" x="4267200" y="3206750"/>
          <p14:tracePt t="73930" x="4267200" y="3213100"/>
          <p14:tracePt t="73977" x="4267200" y="3232150"/>
          <p14:tracePt t="74028" x="4292600" y="3282950"/>
          <p14:tracePt t="74077" x="4324350" y="3302000"/>
          <p14:tracePt t="74128" x="4362450" y="3321050"/>
          <p14:tracePt t="74179" x="4470400" y="3352800"/>
          <p14:tracePt t="74240" x="4673600" y="3365500"/>
          <p14:tracePt t="74292" x="4756150" y="3346450"/>
          <p14:tracePt t="74353" x="4826000" y="3289300"/>
          <p14:tracePt t="74354" x="4832350" y="3276600"/>
          <p14:tracePt t="74403" x="4857750" y="3244850"/>
          <p14:tracePt t="74451" x="4870450" y="3206750"/>
          <p14:tracePt t="74499" x="4876800" y="3162300"/>
          <p14:tracePt t="74548" x="4876800" y="3155950"/>
          <p14:tracePt t="74596" x="4832350" y="3105150"/>
          <p14:tracePt t="74649" x="4743450" y="3054350"/>
          <p14:tracePt t="74696" x="4673600" y="3048000"/>
          <p14:tracePt t="74750" x="4591050" y="3054350"/>
          <p14:tracePt t="74799" x="4527550" y="3073400"/>
          <p14:tracePt t="74850" x="4413250" y="3098800"/>
          <p14:tracePt t="74898" x="4381500" y="3117850"/>
          <p14:tracePt t="75000" x="4375150" y="3136900"/>
          <p14:tracePt t="75047" x="4349750" y="3181350"/>
          <p14:tracePt t="75097" x="4337050" y="3200400"/>
          <p14:tracePt t="75145" x="4330700" y="3213100"/>
          <p14:tracePt t="75200" x="4330700" y="3276600"/>
          <p14:tracePt t="75248" x="4330700" y="3289300"/>
          <p14:tracePt t="75345" x="4330700" y="3302000"/>
          <p14:tracePt t="75448" x="4368800" y="3327400"/>
          <p14:tracePt t="75495" x="4451350" y="3365500"/>
          <p14:tracePt t="75546" x="4495800" y="3371850"/>
          <p14:tracePt t="75600" x="4552950" y="3359150"/>
          <p14:tracePt t="75657" x="4578350" y="3352800"/>
          <p14:tracePt t="75709" x="4591050" y="3352800"/>
          <p14:tracePt t="75912" x="0" y="0"/>
        </p14:tracePtLst>
        <p14:tracePtLst>
          <p14:tracePt t="96437" x="4527550" y="3530600"/>
          <p14:tracePt t="96627" x="4521200" y="3530600"/>
          <p14:tracePt t="96676" x="4476750" y="3530600"/>
          <p14:tracePt t="96677" x="4470400" y="3530600"/>
          <p14:tracePt t="96728" x="4413250" y="3517900"/>
          <p14:tracePt t="96775" x="4356100" y="3511550"/>
          <p14:tracePt t="96831" x="4248150" y="3498850"/>
          <p14:tracePt t="96879" x="4197350" y="3498850"/>
          <p14:tracePt t="96932" x="4127500" y="3498850"/>
          <p14:tracePt t="96935" x="4121150" y="3498850"/>
          <p14:tracePt t="96983" x="3975100" y="3498850"/>
          <p14:tracePt t="97037" x="3848100" y="3498850"/>
          <p14:tracePt t="97087" x="3841750" y="3498850"/>
          <p14:tracePt t="97140" x="3835400" y="3498850"/>
          <p14:tracePt t="97186" x="3829050" y="3498850"/>
          <p14:tracePt t="97240" x="3829050" y="3517900"/>
          <p14:tracePt t="97289" x="3829050" y="3549650"/>
          <p14:tracePt t="97341" x="3822700" y="3562350"/>
          <p14:tracePt t="97389" x="3822700" y="3575050"/>
          <p14:tracePt t="97441" x="3816350" y="3581400"/>
          <p14:tracePt t="97490" x="3810000" y="3594100"/>
          <p14:tracePt t="97542" x="3810000" y="3600450"/>
          <p14:tracePt t="97793" x="3810000" y="3613150"/>
          <p14:tracePt t="97845" x="3810000" y="3632200"/>
          <p14:tracePt t="97893" x="3810000" y="3644900"/>
          <p14:tracePt t="97944" x="3822700" y="3663950"/>
          <p14:tracePt t="97996" x="3835400" y="3683000"/>
          <p14:tracePt t="98054" x="3854450" y="3702050"/>
          <p14:tracePt t="98104" x="3860800" y="3702050"/>
          <p14:tracePt t="98160" x="3867150" y="3708400"/>
          <p14:tracePt t="98210" x="3873500" y="3708400"/>
          <p14:tracePt t="98270" x="3886200" y="3714750"/>
          <p14:tracePt t="98315" x="3898900" y="3721100"/>
          <p14:tracePt t="98367" x="3917950" y="3727450"/>
          <p14:tracePt t="98417" x="3943350" y="3733800"/>
          <p14:tracePt t="98468" x="3981450" y="3740150"/>
          <p14:tracePt t="98470" x="3987800" y="3746500"/>
          <p14:tracePt t="98518" x="4032250" y="3752850"/>
          <p14:tracePt t="98570" x="4108450" y="3759200"/>
          <p14:tracePt t="98618" x="4140200" y="3765550"/>
          <p14:tracePt t="98671" x="4203700" y="3778250"/>
          <p14:tracePt t="98720" x="4267200" y="3790950"/>
          <p14:tracePt t="98772" x="4298950" y="3790950"/>
          <p14:tracePt t="98823" x="4349750" y="3797300"/>
          <p14:tracePt t="98874" x="4375150" y="3803650"/>
          <p14:tracePt t="98924" x="4381500" y="3803650"/>
          <p14:tracePt t="99487" x="4394200" y="3810000"/>
          <p14:tracePt t="99536" x="4400550" y="3822700"/>
          <p14:tracePt t="99747" x="4406900" y="3822700"/>
          <p14:tracePt t="100512" x="4406900" y="3829050"/>
          <p14:tracePt t="100560" x="4413250" y="3829050"/>
          <p14:tracePt t="100615" x="4419600" y="3835400"/>
          <p14:tracePt t="101298" x="4432300" y="3835400"/>
          <p14:tracePt t="101348" x="4457700" y="3835400"/>
          <p14:tracePt t="101397" x="4521200" y="3848100"/>
          <p14:tracePt t="101449" x="4572000" y="3848100"/>
          <p14:tracePt t="101500" x="4603750" y="3848100"/>
          <p14:tracePt t="101552" x="4616450" y="3835400"/>
          <p14:tracePt t="101603" x="4654550" y="3816350"/>
          <p14:tracePt t="101654" x="4667250" y="3803650"/>
          <p14:tracePt t="101706" x="4667250" y="3771900"/>
          <p14:tracePt t="101760" x="4660900" y="3727450"/>
          <p14:tracePt t="101808" x="4641850" y="3702050"/>
          <p14:tracePt t="101810" x="4641850" y="3695700"/>
          <p14:tracePt t="101862" x="4616450" y="3676650"/>
          <p14:tracePt t="101910" x="4603750" y="3663950"/>
          <p14:tracePt t="101962" x="4584700" y="3651250"/>
          <p14:tracePt t="102009" x="4572000" y="3638550"/>
          <p14:tracePt t="102059" x="4552950" y="3632200"/>
          <p14:tracePt t="102060" x="4546600" y="3632200"/>
          <p14:tracePt t="102109" x="4514850" y="3619500"/>
          <p14:tracePt t="102162" x="4476750" y="3613150"/>
          <p14:tracePt t="102215" x="4445000" y="3613150"/>
          <p14:tracePt t="102270" x="4413250" y="3613150"/>
          <p14:tracePt t="102323" x="4387850" y="3613150"/>
          <p14:tracePt t="102376" x="4349750" y="3632200"/>
          <p14:tracePt t="102426" x="4343400" y="3638550"/>
          <p14:tracePt t="102478" x="4330700" y="3651250"/>
          <p14:tracePt t="102535" x="4311650" y="3695700"/>
          <p14:tracePt t="102596" x="4311650" y="3702050"/>
          <p14:tracePt t="102644" x="4311650" y="3727450"/>
          <p14:tracePt t="102649" x="4311650" y="3733800"/>
          <p14:tracePt t="102701" x="4311650" y="3746500"/>
          <p14:tracePt t="102753" x="4311650" y="3765550"/>
          <p14:tracePt t="102804" x="4311650" y="3778250"/>
          <p14:tracePt t="102855" x="4318000" y="3790950"/>
          <p14:tracePt t="102903" x="4337050" y="3810000"/>
          <p14:tracePt t="102952" x="4381500" y="3854450"/>
          <p14:tracePt t="103001" x="4413250" y="3867150"/>
          <p14:tracePt t="103057" x="4438650" y="3879850"/>
          <p14:tracePt t="103107" x="4508500" y="3879850"/>
          <p14:tracePt t="103160" x="4584700" y="3879850"/>
          <p14:tracePt t="103213" x="4673600" y="3867150"/>
          <p14:tracePt t="103263" x="4705350" y="3848100"/>
          <p14:tracePt t="103313" x="4724400" y="3816350"/>
          <p14:tracePt t="103367" x="4724400" y="3803650"/>
          <p14:tracePt t="103469" x="4724400" y="3771900"/>
          <p14:tracePt t="103519" x="4718050" y="3746500"/>
          <p14:tracePt t="103570" x="4705350" y="3721100"/>
          <p14:tracePt t="103619" x="4692650" y="3689350"/>
          <p14:tracePt t="103671" x="4673600" y="3670300"/>
          <p14:tracePt t="103722" x="4667250" y="3657600"/>
          <p14:tracePt t="103777" x="4648200" y="3651250"/>
          <p14:tracePt t="103824" x="4635500" y="3638550"/>
          <p14:tracePt t="103875" x="4616450" y="3632200"/>
          <p14:tracePt t="103924" x="4610100" y="3625850"/>
          <p14:tracePt t="103974" x="4584700" y="3625850"/>
          <p14:tracePt t="104024" x="4572000" y="3619500"/>
          <p14:tracePt t="104074" x="4546600" y="3613150"/>
          <p14:tracePt t="104121" x="4508500" y="3606800"/>
          <p14:tracePt t="104173" x="4483100" y="3606800"/>
          <p14:tracePt t="104227" x="4457700" y="3600450"/>
          <p14:tracePt t="104286" x="4419600" y="3600450"/>
          <p14:tracePt t="104337" x="4387850" y="3600450"/>
          <p14:tracePt t="104389" x="4368800" y="3606800"/>
          <p14:tracePt t="104390" x="4362450" y="3606800"/>
          <p14:tracePt t="104437" x="4349750" y="3619500"/>
          <p14:tracePt t="104488" x="4343400" y="3632200"/>
          <p14:tracePt t="104536" x="4337050" y="3644900"/>
          <p14:tracePt t="104587" x="4330700" y="3651250"/>
          <p14:tracePt t="104841" x="0" y="0"/>
        </p14:tracePtLst>
        <p14:tracePtLst>
          <p14:tracePt t="105608" x="4806950" y="3771900"/>
          <p14:tracePt t="105658" x="4813300" y="3771900"/>
          <p14:tracePt t="105712" x="4838700" y="3771900"/>
          <p14:tracePt t="105758" x="4883150" y="3778250"/>
          <p14:tracePt t="105810" x="4895850" y="3778250"/>
          <p14:tracePt t="105855" x="4908550" y="3778250"/>
          <p14:tracePt t="105907" x="4921250" y="3778250"/>
          <p14:tracePt t="105952" x="4933950" y="3778250"/>
          <p14:tracePt t="106006" x="4978400" y="3778250"/>
          <p14:tracePt t="106054" x="4997450" y="3778250"/>
          <p14:tracePt t="106110" x="5016500" y="3759200"/>
          <p14:tracePt t="106157" x="5035550" y="3740150"/>
          <p14:tracePt t="106211" x="5048250" y="3721100"/>
          <p14:tracePt t="106261" x="5054600" y="3689350"/>
          <p14:tracePt t="106312" x="5054600" y="3663950"/>
          <p14:tracePt t="106362" x="5054600" y="3638550"/>
          <p14:tracePt t="106412" x="5054600" y="3625850"/>
          <p14:tracePt t="106462" x="5035550" y="3606800"/>
          <p14:tracePt t="106514" x="5016500" y="3594100"/>
          <p14:tracePt t="106562" x="4991100" y="3587750"/>
          <p14:tracePt t="106613" x="4895850" y="3587750"/>
          <p14:tracePt t="106661" x="4845050" y="3587750"/>
          <p14:tracePt t="106767" x="4832350" y="3600450"/>
          <p14:tracePt t="106817" x="4832350" y="3606800"/>
          <p14:tracePt t="106867" x="0" y="0"/>
        </p14:tracePtLst>
        <p14:tracePtLst>
          <p14:tracePt t="129561" x="2527300" y="3613150"/>
          <p14:tracePt t="129612" x="2546350" y="3536950"/>
          <p14:tracePt t="129660" x="2552700" y="3448050"/>
          <p14:tracePt t="129708" x="2565400" y="3359150"/>
          <p14:tracePt t="129760" x="2590800" y="3276600"/>
          <p14:tracePt t="129807" x="2609850" y="3213100"/>
          <p14:tracePt t="129858" x="2616200" y="3187700"/>
          <p14:tracePt t="129904" x="2628900" y="3155950"/>
          <p14:tracePt t="129954" x="2635250" y="3143250"/>
          <p14:tracePt t="130003" x="2635250" y="3136900"/>
          <p14:tracePt t="130053" x="2635250" y="3130550"/>
          <p14:tracePt t="130206" x="2603500" y="3219450"/>
          <p14:tracePt t="130256" x="2584450" y="3263900"/>
          <p14:tracePt t="130311" x="2571750" y="3308350"/>
          <p14:tracePt t="130357" x="2565400" y="3340100"/>
          <p14:tracePt t="130410" x="2565400" y="3365500"/>
          <p14:tracePt t="130460" x="2565400" y="3429000"/>
          <p14:tracePt t="130512" x="2565400" y="3454400"/>
          <p14:tracePt t="130561" x="2565400" y="3511550"/>
          <p14:tracePt t="130612" x="2578100" y="3594100"/>
          <p14:tracePt t="130660" x="2584450" y="3625850"/>
          <p14:tracePt t="130715" x="2584450" y="3644900"/>
          <p14:tracePt t="130816" x="2584450" y="3663950"/>
          <p14:tracePt t="130817" x="2590800" y="3670300"/>
          <p14:tracePt t="130866" x="2590800" y="3689350"/>
          <p14:tracePt t="131074" x="0" y="0"/>
        </p14:tracePtLst>
        <p14:tracePtLst>
          <p14:tracePt t="145268" x="704850" y="3263900"/>
          <p14:tracePt t="145369" x="711200" y="3263900"/>
          <p14:tracePt t="145418" x="730250" y="3263900"/>
          <p14:tracePt t="145471" x="787400" y="3263900"/>
          <p14:tracePt t="145524" x="812800" y="3263900"/>
          <p14:tracePt t="145574" x="819150" y="3263900"/>
          <p14:tracePt t="145622" x="844550" y="3263900"/>
          <p14:tracePt t="145674" x="882650" y="3263900"/>
          <p14:tracePt t="145723" x="1060450" y="3276600"/>
          <p14:tracePt t="145780" x="1206500" y="3289300"/>
          <p14:tracePt t="145830" x="1250950" y="3289300"/>
          <p14:tracePt t="145832" x="1257300" y="3289300"/>
          <p14:tracePt t="145881" x="1289050" y="3289300"/>
          <p14:tracePt t="145932" x="1320800" y="3289300"/>
          <p14:tracePt t="145982" x="1358900" y="3289300"/>
          <p14:tracePt t="146032" x="1377950" y="3289300"/>
          <p14:tracePt t="146084" x="1422400" y="3289300"/>
          <p14:tracePt t="146132" x="1435100" y="3289300"/>
          <p14:tracePt t="146190" x="1441450" y="3289300"/>
          <p14:tracePt t="146240" x="1460500" y="3289300"/>
          <p14:tracePt t="146295" x="1473200" y="3289300"/>
          <p14:tracePt t="146341" x="1498600" y="3276600"/>
          <p14:tracePt t="146392" x="1504950" y="3270250"/>
          <p14:tracePt t="146441" x="1511300" y="3270250"/>
          <p14:tracePt t="146490" x="1524000" y="3251200"/>
          <p14:tracePt t="146492" x="1524000" y="3244850"/>
          <p14:tracePt t="146540" x="1536700" y="3225800"/>
          <p14:tracePt t="146592" x="1543050" y="3200400"/>
          <p14:tracePt t="146640" x="1549400" y="3200400"/>
          <p14:tracePt t="146954" x="1549400" y="3181350"/>
          <p14:tracePt t="147003" x="1549400" y="3155950"/>
          <p14:tracePt t="147053" x="1549400" y="3111500"/>
          <p14:tracePt t="147100" x="1530350" y="3073400"/>
          <p14:tracePt t="147155" x="1504950" y="3041650"/>
          <p14:tracePt t="147204" x="1485900" y="3022600"/>
          <p14:tracePt t="147256" x="1466850" y="3016250"/>
          <p14:tracePt t="147308" x="1435100" y="3003550"/>
          <p14:tracePt t="147359" x="1409700" y="2997200"/>
          <p14:tracePt t="147406" x="1377950" y="2984500"/>
          <p14:tracePt t="147459" x="1371600" y="2984500"/>
          <p14:tracePt t="147460" x="1365250" y="2984500"/>
          <p14:tracePt t="147509" x="1358900" y="2978150"/>
          <p14:tracePt t="147559" x="1333500" y="2978150"/>
          <p14:tracePt t="147609" x="1289050" y="2978150"/>
          <p14:tracePt t="147658" x="1225550" y="2965450"/>
          <p14:tracePt t="147706" x="1187450" y="2959100"/>
          <p14:tracePt t="147761" x="1143000" y="2959100"/>
          <p14:tracePt t="147811" x="1060450" y="2959100"/>
          <p14:tracePt t="147864" x="1016000" y="2959100"/>
          <p14:tracePt t="147914" x="984250" y="2965450"/>
          <p14:tracePt t="147964" x="952500" y="2978150"/>
          <p14:tracePt t="148015" x="920750" y="2990850"/>
          <p14:tracePt t="148066" x="901700" y="3003550"/>
          <p14:tracePt t="148115" x="869950" y="3028950"/>
          <p14:tracePt t="148169" x="850900" y="3048000"/>
          <p14:tracePt t="148220" x="850900" y="3060700"/>
          <p14:tracePt t="148273" x="844550" y="3086100"/>
          <p14:tracePt t="148320" x="838200" y="3098800"/>
          <p14:tracePt t="148373" x="838200" y="3117850"/>
          <p14:tracePt t="148421" x="838200" y="3130550"/>
          <p14:tracePt t="148474" x="844550" y="3149600"/>
          <p14:tracePt t="148523" x="850900" y="3162300"/>
          <p14:tracePt t="148575" x="863600" y="3175000"/>
          <p14:tracePt t="148625" x="882650" y="3206750"/>
          <p14:tracePt t="148678" x="895350" y="3213100"/>
          <p14:tracePt t="148727" x="933450" y="3232150"/>
          <p14:tracePt t="148784" x="1016000" y="3244850"/>
          <p14:tracePt t="148830" x="1079500" y="3251200"/>
          <p14:tracePt t="148882" x="1206500" y="3251200"/>
          <p14:tracePt t="148932" x="1289050" y="3251200"/>
          <p14:tracePt t="148984" x="1314450" y="3251200"/>
          <p14:tracePt t="149031" x="1339850" y="3251200"/>
          <p14:tracePt t="149081" x="1352550" y="3251200"/>
          <p14:tracePt t="149127" x="1377950" y="3251200"/>
          <p14:tracePt t="149178" x="1403350" y="3251200"/>
          <p14:tracePt t="149180" x="1409700" y="3251200"/>
          <p14:tracePt t="149483" x="0" y="0"/>
        </p14:tracePtLst>
        <p14:tracePtLst>
          <p14:tracePt t="152487" x="812800" y="3581400"/>
          <p14:tracePt t="152582" x="825500" y="3581400"/>
          <p14:tracePt t="152629" x="889000" y="3581400"/>
          <p14:tracePt t="152677" x="933450" y="3581400"/>
          <p14:tracePt t="152725" x="952500" y="3581400"/>
          <p14:tracePt t="152780" x="984250" y="3581400"/>
          <p14:tracePt t="152828" x="1035050" y="3581400"/>
          <p14:tracePt t="152877" x="1187450" y="3594100"/>
          <p14:tracePt t="152926" x="1314450" y="3600450"/>
          <p14:tracePt t="152977" x="1403350" y="3600450"/>
          <p14:tracePt t="152978" x="1416050" y="3600450"/>
          <p14:tracePt t="153028" x="1473200" y="3600450"/>
          <p14:tracePt t="153082" x="1568450" y="3606800"/>
          <p14:tracePt t="153129" x="1619250" y="3606800"/>
          <p14:tracePt t="153181" x="1676400" y="3606800"/>
          <p14:tracePt t="153233" x="1689100" y="3606800"/>
          <p14:tracePt t="153287" x="1695450" y="3606800"/>
          <p14:tracePt t="153440" x="0" y="0"/>
        </p14:tracePtLst>
        <p14:tracePtLst>
          <p14:tracePt t="154174" x="800100" y="3810000"/>
          <p14:tracePt t="154344" x="857250" y="3816350"/>
          <p14:tracePt t="154396" x="914400" y="3822700"/>
          <p14:tracePt t="154442" x="984250" y="3822700"/>
          <p14:tracePt t="154494" x="1022350" y="3822700"/>
          <p14:tracePt t="154546" x="1060450" y="3822700"/>
          <p14:tracePt t="154597" x="1174750" y="3829050"/>
          <p14:tracePt t="154598" x="1187450" y="3829050"/>
          <p14:tracePt t="154645" x="1295400" y="3835400"/>
          <p14:tracePt t="154647" x="1333500" y="3835400"/>
          <p14:tracePt t="154700" x="1498600" y="3841750"/>
          <p14:tracePt t="154703" x="1504950" y="3841750"/>
          <p14:tracePt t="154753" x="1549400" y="3841750"/>
          <p14:tracePt t="154805" x="1581150" y="3841750"/>
          <p14:tracePt t="154853" x="1619250" y="3841750"/>
          <p14:tracePt t="154905" x="1657350" y="3841750"/>
          <p14:tracePt t="154953" x="1695450" y="3841750"/>
          <p14:tracePt t="155005" x="1701800" y="3841750"/>
          <p14:tracePt t="155156" x="0" y="0"/>
        </p14:tracePtLst>
        <p14:tracePtLst>
          <p14:tracePt t="232985" x="4260850" y="6064250"/>
          <p14:tracePt t="233085" x="4305300" y="6064250"/>
          <p14:tracePt t="233131" x="4508500" y="6070600"/>
          <p14:tracePt t="233180" x="4584700" y="6076950"/>
          <p14:tracePt t="233284" x="4603750" y="6076950"/>
          <p14:tracePt t="233331" x="4699000" y="6076950"/>
          <p14:tracePt t="233383" x="4806950" y="6076950"/>
          <p14:tracePt t="233480" x="4813300" y="6076950"/>
          <p14:tracePt t="233526" x="4826000" y="6076950"/>
          <p14:tracePt t="233579" x="4832350" y="6076950"/>
          <p14:tracePt t="233930" x="0" y="0"/>
        </p14:tracePtLst>
        <p14:tracePtLst>
          <p14:tracePt t="244759" x="3587750" y="6343650"/>
          <p14:tracePt t="244858" x="3594100" y="6343650"/>
          <p14:tracePt t="245216" x="3600450" y="6343650"/>
          <p14:tracePt t="245263" x="3606800" y="6343650"/>
          <p14:tracePt t="245317" x="3625850" y="6343650"/>
          <p14:tracePt t="245572" x="3632200" y="6343650"/>
          <p14:tracePt t="245620" x="3638550" y="6343650"/>
          <p14:tracePt t="245670" x="3644900" y="6343650"/>
          <p14:tracePt t="246326" x="3651250" y="6343650"/>
          <p14:tracePt t="246378" x="3689350" y="6343650"/>
          <p14:tracePt t="246426" x="3765550" y="6343650"/>
          <p14:tracePt t="246479" x="3924300" y="6356350"/>
          <p14:tracePt t="246479" x="3943350" y="6362700"/>
          <p14:tracePt t="246528" x="4006850" y="6362700"/>
          <p14:tracePt t="246580" x="4013200" y="6362700"/>
          <p14:tracePt t="246627" x="4025900" y="6362700"/>
          <p14:tracePt t="246677" x="4057650" y="6362700"/>
          <p14:tracePt t="246725" x="4133850" y="6362700"/>
          <p14:tracePt t="246779" x="4203700" y="6362700"/>
          <p14:tracePt t="246830" x="4229100" y="6362700"/>
          <p14:tracePt t="246882" x="4260850" y="6362700"/>
          <p14:tracePt t="246932" x="4298950" y="6362700"/>
          <p14:tracePt t="246985" x="4349750" y="6362700"/>
          <p14:tracePt t="247034" x="4425950" y="6362700"/>
          <p14:tracePt t="247036" x="4438650" y="6369050"/>
          <p14:tracePt t="247088" x="4489450" y="6369050"/>
          <p14:tracePt t="247136" x="4533900" y="6369050"/>
          <p14:tracePt t="247186" x="4565650" y="6369050"/>
          <p14:tracePt t="247238" x="4597400" y="6375400"/>
          <p14:tracePt t="247290" x="4622800" y="6375400"/>
          <p14:tracePt t="247339" x="4673600" y="6375400"/>
          <p14:tracePt t="247388" x="4737100" y="6375400"/>
          <p14:tracePt t="247390" x="4743450" y="6375400"/>
          <p14:tracePt t="247440" x="4762500" y="6375400"/>
          <p14:tracePt t="247493" x="4768850" y="6375400"/>
          <p14:tracePt t="247538" x="4781550" y="6369050"/>
          <p14:tracePt t="247591" x="4794250" y="6369050"/>
          <p14:tracePt t="247637" x="4813300" y="6362700"/>
          <p14:tracePt t="247688" x="4832350" y="6356350"/>
          <p14:tracePt t="247739" x="4838700" y="6356350"/>
          <p14:tracePt t="248095" x="4813300" y="6356350"/>
          <p14:tracePt t="248141" x="4775200" y="6356350"/>
          <p14:tracePt t="248190" x="4711700" y="6350000"/>
          <p14:tracePt t="248240" x="4610100" y="6350000"/>
          <p14:tracePt t="248293" x="4533900" y="6337300"/>
          <p14:tracePt t="248341" x="4476750" y="6330950"/>
          <p14:tracePt t="248392" x="4432300" y="6330950"/>
          <p14:tracePt t="248443" x="4343400" y="6330950"/>
          <p14:tracePt t="248494" x="4267200" y="6324600"/>
          <p14:tracePt t="248542" x="4229100" y="6324600"/>
          <p14:tracePt t="248592" x="4216400" y="6324600"/>
          <p14:tracePt t="248644" x="4178300" y="6324600"/>
          <p14:tracePt t="248698" x="4121150" y="6324600"/>
          <p14:tracePt t="248747" x="4070350" y="6324600"/>
          <p14:tracePt t="248798" x="4038600" y="6324600"/>
          <p14:tracePt t="248800" x="4032250" y="6324600"/>
          <p14:tracePt t="248849" x="3956050" y="6324600"/>
          <p14:tracePt t="248902" x="3911600" y="6324600"/>
          <p14:tracePt t="248948" x="3886200" y="6324600"/>
          <p14:tracePt t="249000" x="3854450" y="6324600"/>
          <p14:tracePt t="249049" x="3829050" y="6324600"/>
          <p14:tracePt t="249050" x="3822700" y="6324600"/>
          <p14:tracePt t="249102" x="3797300" y="6324600"/>
          <p14:tracePt t="249149" x="3765550" y="6324600"/>
          <p14:tracePt t="249203" x="3721100" y="6324600"/>
          <p14:tracePt t="249254" x="3695700" y="6324600"/>
          <p14:tracePt t="249305" x="3676650" y="6324600"/>
          <p14:tracePt t="249351" x="3663950" y="6324600"/>
          <p14:tracePt t="249400" x="3644900" y="6330950"/>
          <p14:tracePt t="249447" x="3625850" y="6337300"/>
          <p14:tracePt t="249500" x="3619500" y="6337300"/>
          <p14:tracePt t="249697" x="3613150" y="6337300"/>
          <p14:tracePt t="249746" x="3632200" y="6337300"/>
          <p14:tracePt t="249797" x="3702050" y="6337300"/>
          <p14:tracePt t="249848" x="3822700" y="6343650"/>
          <p14:tracePt t="249901" x="3930650" y="6350000"/>
          <p14:tracePt t="249947" x="4051300" y="6350000"/>
          <p14:tracePt t="249998" x="4159250" y="6356350"/>
          <p14:tracePt t="250045" x="4311650" y="6362700"/>
          <p14:tracePt t="250100" x="4464050" y="6362700"/>
          <p14:tracePt t="250148" x="4565650" y="6362700"/>
          <p14:tracePt t="250197" x="4629150" y="6362700"/>
          <p14:tracePt t="250244" x="4692650" y="6362700"/>
          <p14:tracePt t="250295" x="4800600" y="6362700"/>
          <p14:tracePt t="250343" x="4857750" y="6362700"/>
          <p14:tracePt t="250397" x="4883150" y="6362700"/>
          <p14:tracePt t="250649" x="4876800" y="6362700"/>
          <p14:tracePt t="250697" x="4832350" y="6362700"/>
          <p14:tracePt t="250751" x="4699000" y="6362700"/>
          <p14:tracePt t="250800" x="4559300" y="6362700"/>
          <p14:tracePt t="250851" x="4470400" y="6356350"/>
          <p14:tracePt t="250900" x="4330700" y="6350000"/>
          <p14:tracePt t="250951" x="4235450" y="6343650"/>
          <p14:tracePt t="250952" x="4222750" y="6343650"/>
          <p14:tracePt t="251001" x="4152900" y="6343650"/>
          <p14:tracePt t="251002" x="4140200" y="6343650"/>
          <p14:tracePt t="251053" x="4057650" y="6343650"/>
          <p14:tracePt t="251104" x="3930650" y="6343650"/>
          <p14:tracePt t="251155" x="3816350" y="6337300"/>
          <p14:tracePt t="251202" x="3746500" y="6330950"/>
          <p14:tracePt t="251257" x="3663950" y="6330950"/>
          <p14:tracePt t="251303" x="3638550" y="6330950"/>
          <p14:tracePt t="251357" x="3587750" y="6330950"/>
          <p14:tracePt t="251406" x="3581400" y="6330950"/>
          <p14:tracePt t="251664" x="3600450" y="6318250"/>
          <p14:tracePt t="251711" x="3651250" y="6305550"/>
          <p14:tracePt t="251762" x="3822700" y="6305550"/>
          <p14:tracePt t="251812" x="4038600" y="6318250"/>
          <p14:tracePt t="251865" x="4387850" y="6337300"/>
          <p14:tracePt t="251913" x="4591050" y="6350000"/>
          <p14:tracePt t="251964" x="4711700" y="6350000"/>
          <p14:tracePt t="252015" x="4787900" y="6350000"/>
          <p14:tracePt t="252070" x="4838700" y="6350000"/>
          <p14:tracePt t="252122" x="4876800" y="6350000"/>
          <p14:tracePt t="252388" x="4826000" y="6350000"/>
          <p14:tracePt t="252439" x="4724400" y="6350000"/>
          <p14:tracePt t="252491" x="4565650" y="6350000"/>
          <p14:tracePt t="252538" x="4387850" y="6337300"/>
          <p14:tracePt t="252589" x="4197350" y="6318250"/>
          <p14:tracePt t="252637" x="4083050" y="6318250"/>
          <p14:tracePt t="252689" x="3892550" y="6305550"/>
          <p14:tracePt t="252741" x="3714750" y="6299200"/>
          <p14:tracePt t="252795" x="3568700" y="6286500"/>
          <p14:tracePt t="252844" x="3511550" y="6286500"/>
          <p14:tracePt t="252899" x="3492500" y="6286500"/>
          <p14:tracePt t="252946" x="3460750" y="6286500"/>
          <p14:tracePt t="252998" x="3448050" y="6286500"/>
          <p14:tracePt t="253198" x="3536950" y="6280150"/>
          <p14:tracePt t="253247" x="3695700" y="6280150"/>
          <p14:tracePt t="253303" x="3898900" y="6299200"/>
          <p14:tracePt t="253352" x="4089400" y="6305550"/>
          <p14:tracePt t="253404" x="4241800" y="6305550"/>
          <p14:tracePt t="253451" x="4368800" y="6311900"/>
          <p14:tracePt t="253467" x="4419600" y="6311900"/>
          <p14:tracePt t="253518" x="4559300" y="6311900"/>
          <p14:tracePt t="253571" x="4679950" y="6311900"/>
          <p14:tracePt t="253619" x="4724400" y="6311900"/>
          <p14:tracePt t="254824" x="0" y="0"/>
        </p14:tracePtLst>
        <p14:tracePtLst>
          <p14:tracePt t="276281" x="4438650" y="5835650"/>
          <p14:tracePt t="276330" x="4451350" y="5848350"/>
          <p14:tracePt t="276382" x="4527550" y="5861050"/>
          <p14:tracePt t="276431" x="4578350" y="5873750"/>
          <p14:tracePt t="276482" x="4730750" y="5854700"/>
          <p14:tracePt t="276531" x="4794250" y="5829300"/>
          <p14:tracePt t="276581" x="4806950" y="5822950"/>
          <p14:tracePt t="276630" x="4819650" y="5816600"/>
          <p14:tracePt t="276678" x="4838700" y="5797550"/>
          <p14:tracePt t="276728" x="4838700" y="5753100"/>
          <p14:tracePt t="276782" x="4826000" y="5721350"/>
          <p14:tracePt t="276833" x="4787900" y="5708650"/>
          <p14:tracePt t="276885" x="4686300" y="5708650"/>
          <p14:tracePt t="276935" x="4616450" y="5702300"/>
          <p14:tracePt t="276987" x="4578350" y="5702300"/>
          <p14:tracePt t="277035" x="4508500" y="5734050"/>
          <p14:tracePt t="277086" x="4483100" y="5740400"/>
          <p14:tracePt t="277137" x="4470400" y="5746750"/>
          <p14:tracePt t="277190" x="4457700" y="5753100"/>
          <p14:tracePt t="277348" x="0" y="0"/>
        </p14:tracePtLst>
        <p14:tracePtLst>
          <p14:tracePt t="285824" x="3848100" y="2959100"/>
          <p14:tracePt t="285877" x="3854450" y="2952750"/>
          <p14:tracePt t="285926" x="3937000" y="2952750"/>
          <p14:tracePt t="285977" x="4222750" y="2952750"/>
          <p14:tracePt t="286025" x="4413250" y="2946400"/>
          <p14:tracePt t="286078" x="4445000" y="2940050"/>
          <p14:tracePt t="286127" x="4502150" y="2914650"/>
          <p14:tracePt t="286179" x="4559300" y="2870200"/>
          <p14:tracePt t="286232" x="4603750" y="2832100"/>
          <p14:tracePt t="286285" x="4616450" y="2806700"/>
          <p14:tracePt t="286333" x="4616450" y="2794000"/>
          <p14:tracePt t="286383" x="4603750" y="2762250"/>
          <p14:tracePt t="286433" x="4584700" y="2730500"/>
          <p14:tracePt t="286486" x="4552950" y="2705100"/>
          <p14:tracePt t="286536" x="4533900" y="2692400"/>
          <p14:tracePt t="286586" x="4489450" y="2673350"/>
          <p14:tracePt t="286588" x="4483100" y="2667000"/>
          <p14:tracePt t="286635" x="4400550" y="2660650"/>
          <p14:tracePt t="286689" x="4343400" y="2647950"/>
          <p14:tracePt t="286740" x="4254500" y="2635250"/>
          <p14:tracePt t="286793" x="4178300" y="2628900"/>
          <p14:tracePt t="286840" x="4121150" y="2628900"/>
          <p14:tracePt t="286891" x="4057650" y="2628900"/>
          <p14:tracePt t="286942" x="3968750" y="2647950"/>
          <p14:tracePt t="286996" x="3937000" y="2654300"/>
          <p14:tracePt t="287093" x="3924300" y="2660650"/>
          <p14:tracePt t="287142" x="3905250" y="2686050"/>
          <p14:tracePt t="287197" x="3879850" y="2717800"/>
          <p14:tracePt t="287245" x="3873500" y="2724150"/>
          <p14:tracePt t="287296" x="3867150" y="2743200"/>
          <p14:tracePt t="287345" x="3867150" y="2762250"/>
          <p14:tracePt t="287348" x="3867150" y="2768600"/>
          <p14:tracePt t="287395" x="3867150" y="2787650"/>
          <p14:tracePt t="287449" x="3867150" y="2800350"/>
          <p14:tracePt t="287496" x="3873500" y="2819400"/>
          <p14:tracePt t="287549" x="3879850" y="2838450"/>
          <p14:tracePt t="287597" x="3886200" y="2851150"/>
          <p14:tracePt t="287649" x="3905250" y="2870200"/>
          <p14:tracePt t="287696" x="3956050" y="2889250"/>
          <p14:tracePt t="287753" x="4102100" y="2914650"/>
          <p14:tracePt t="287803" x="4286250" y="2921000"/>
          <p14:tracePt t="287855" x="4394200" y="2921000"/>
          <p14:tracePt t="287902" x="4464050" y="2914650"/>
          <p14:tracePt t="287955" x="4495800" y="2901950"/>
          <p14:tracePt t="288003" x="4521200" y="2876550"/>
          <p14:tracePt t="288057" x="4552950" y="2825750"/>
          <p14:tracePt t="288058" x="4552950" y="2819400"/>
          <p14:tracePt t="288107" x="4565650" y="2774950"/>
          <p14:tracePt t="288108" x="4565650" y="2755900"/>
          <p14:tracePt t="288162" x="4565650" y="2698750"/>
          <p14:tracePt t="288214" x="4565650" y="2679700"/>
          <p14:tracePt t="288268" x="4552950" y="2647950"/>
          <p14:tracePt t="288318" x="4533900" y="2635250"/>
          <p14:tracePt t="288371" x="4495800" y="2616200"/>
          <p14:tracePt t="288424" x="4419600" y="2603500"/>
          <p14:tracePt t="288481" x="4362450" y="2597150"/>
          <p14:tracePt t="288534" x="4273550" y="2590800"/>
          <p14:tracePt t="288591" x="4152900" y="2584450"/>
          <p14:tracePt t="288640" x="4121150" y="2584450"/>
          <p14:tracePt t="288699" x="4095750" y="2584450"/>
          <p14:tracePt t="288747" x="4070350" y="2584450"/>
          <p14:tracePt t="288799" x="4044950" y="2590800"/>
          <p14:tracePt t="288845" x="4013200" y="2603500"/>
          <p14:tracePt t="288897" x="3981450" y="2628900"/>
          <p14:tracePt t="288948" x="3956050" y="2641600"/>
          <p14:tracePt t="289000" x="3949700" y="2660650"/>
          <p14:tracePt t="289048" x="3924300" y="2692400"/>
          <p14:tracePt t="289101" x="3911600" y="2717800"/>
          <p14:tracePt t="289149" x="3905250" y="2730500"/>
          <p14:tracePt t="289151" x="3905250" y="2736850"/>
          <p14:tracePt t="289202" x="3898900" y="2774950"/>
          <p14:tracePt t="289257" x="3898900" y="2806700"/>
          <p14:tracePt t="289310" x="3898900" y="2838450"/>
          <p14:tracePt t="289312" x="3905250" y="2838450"/>
          <p14:tracePt t="289358" x="3924300" y="2863850"/>
          <p14:tracePt t="289411" x="3949700" y="2882900"/>
          <p14:tracePt t="289461" x="3968750" y="2895600"/>
          <p14:tracePt t="289515" x="4038600" y="2908300"/>
          <p14:tracePt t="289564" x="4133850" y="2921000"/>
          <p14:tracePt t="289619" x="4248150" y="2940050"/>
          <p14:tracePt t="289667" x="4305300" y="2940050"/>
          <p14:tracePt t="289721" x="4387850" y="2933700"/>
          <p14:tracePt t="289772" x="4457700" y="2914650"/>
          <p14:tracePt t="289829" x="4489450" y="2882900"/>
          <p14:tracePt t="289878" x="4521200" y="2857500"/>
          <p14:tracePt t="289933" x="4546600" y="2819400"/>
          <p14:tracePt t="289981" x="4559300" y="2787650"/>
          <p14:tracePt t="290037" x="4559300" y="2762250"/>
          <p14:tracePt t="290084" x="4559300" y="2736850"/>
          <p14:tracePt t="290136" x="4546600" y="2711450"/>
          <p14:tracePt t="290184" x="4527550" y="2686050"/>
          <p14:tracePt t="290242" x="4508500" y="2673350"/>
          <p14:tracePt t="290290" x="4470400" y="2660650"/>
          <p14:tracePt t="290341" x="4432300" y="2654300"/>
          <p14:tracePt t="290387" x="4362450" y="2647950"/>
          <p14:tracePt t="290441" x="4273550" y="2647950"/>
          <p14:tracePt t="290491" x="4235450" y="2647950"/>
          <p14:tracePt t="290544" x="4159250" y="2647950"/>
          <p14:tracePt t="290593" x="4102100" y="2647950"/>
          <p14:tracePt t="290644" x="4070350" y="2647950"/>
          <p14:tracePt t="290693" x="4038600" y="2654300"/>
          <p14:tracePt t="290745" x="4025900" y="2654300"/>
          <p14:tracePt t="290795" x="4013200" y="2660650"/>
          <p14:tracePt t="290848" x="4000500" y="2667000"/>
          <p14:tracePt t="290897" x="3975100" y="2679700"/>
          <p14:tracePt t="290948" x="3962400" y="2692400"/>
          <p14:tracePt t="290998" x="3956050" y="2698750"/>
          <p14:tracePt t="291051" x="3943350" y="2724150"/>
          <p14:tracePt t="291100" x="3937000" y="2743200"/>
          <p14:tracePt t="291152" x="3937000" y="2762250"/>
          <p14:tracePt t="291201" x="3930650" y="2774950"/>
          <p14:tracePt t="291254" x="3930650" y="2781300"/>
          <p14:tracePt t="291300" x="3930650" y="2787650"/>
          <p14:tracePt t="291351" x="3930650" y="2800350"/>
          <p14:tracePt t="291400" x="3930650" y="2813050"/>
          <p14:tracePt t="291453" x="3937000" y="2825750"/>
          <p14:tracePt t="291500" x="3949700" y="2838450"/>
          <p14:tracePt t="291551" x="3956050" y="2844800"/>
          <p14:tracePt t="291599" x="3962400" y="2857500"/>
          <p14:tracePt t="291649" x="3981450" y="2870200"/>
          <p14:tracePt t="291698" x="4013200" y="2889250"/>
          <p14:tracePt t="291751" x="4044950" y="2901950"/>
          <p14:tracePt t="291799" x="4133850" y="2921000"/>
          <p14:tracePt t="291852" x="4197350" y="2933700"/>
          <p14:tracePt t="291901" x="4248150" y="2940050"/>
          <p14:tracePt t="291954" x="4267200" y="2940050"/>
          <p14:tracePt t="292262" x="0" y="0"/>
        </p14:tracePtLst>
        <p14:tracePtLst>
          <p14:tracePt t="294388" x="3543300" y="6102350"/>
          <p14:tracePt t="294487" x="3619500" y="6102350"/>
          <p14:tracePt t="294536" x="3740150" y="6102350"/>
          <p14:tracePt t="294586" x="3816350" y="6102350"/>
          <p14:tracePt t="294635" x="3860800" y="6102350"/>
          <p14:tracePt t="294686" x="3924300" y="6102350"/>
          <p14:tracePt t="294737" x="3975100" y="6102350"/>
          <p14:tracePt t="294791" x="4019550" y="6102350"/>
          <p14:tracePt t="294840" x="4051300" y="6096000"/>
          <p14:tracePt t="294890" x="4064000" y="6089650"/>
          <p14:tracePt t="294938" x="4076700" y="6076950"/>
          <p14:tracePt t="294992" x="4076700" y="6070600"/>
          <p14:tracePt t="295038" x="4083050" y="6057900"/>
          <p14:tracePt t="295091" x="4083050" y="6026150"/>
          <p14:tracePt t="295140" x="4083050" y="6000750"/>
          <p14:tracePt t="295194" x="4083050" y="5975350"/>
          <p14:tracePt t="295245" x="4064000" y="5949950"/>
          <p14:tracePt t="295296" x="4019550" y="5918200"/>
          <p14:tracePt t="295349" x="3949700" y="5886450"/>
          <p14:tracePt t="295403" x="3822700" y="5848350"/>
          <p14:tracePt t="295452" x="3733800" y="5842000"/>
          <p14:tracePt t="295504" x="3676650" y="5842000"/>
          <p14:tracePt t="295553" x="3613150" y="5842000"/>
          <p14:tracePt t="295607" x="3568700" y="5842000"/>
          <p14:tracePt t="295655" x="3517900" y="5842000"/>
          <p14:tracePt t="295709" x="3473450" y="5854700"/>
          <p14:tracePt t="295758" x="3460750" y="5873750"/>
          <p14:tracePt t="295808" x="3448050" y="5892800"/>
          <p14:tracePt t="295857" x="3441700" y="5924550"/>
          <p14:tracePt t="295908" x="3441700" y="5956300"/>
          <p14:tracePt t="295956" x="3441700" y="6007100"/>
          <p14:tracePt t="296011" x="3454400" y="6038850"/>
          <p14:tracePt t="296059" x="3467100" y="6057900"/>
          <p14:tracePt t="296111" x="3479800" y="6070600"/>
          <p14:tracePt t="296158" x="3511550" y="6076950"/>
          <p14:tracePt t="296212" x="3549650" y="6096000"/>
          <p14:tracePt t="296262" x="3657600" y="6115050"/>
          <p14:tracePt t="296314" x="3778250" y="6121400"/>
          <p14:tracePt t="296363" x="3854450" y="6121400"/>
          <p14:tracePt t="296417" x="3987800" y="6108700"/>
          <p14:tracePt t="296464" x="4032250" y="6108700"/>
          <p14:tracePt t="296517" x="4051300" y="6096000"/>
          <p14:tracePt t="296564" x="4076700" y="6076950"/>
          <p14:tracePt t="296619" x="4076700" y="6070600"/>
          <p14:tracePt t="296667" x="4083050" y="6051550"/>
          <p14:tracePt t="296668" x="4089400" y="6045200"/>
          <p14:tracePt t="296720" x="4089400" y="6026150"/>
          <p14:tracePt t="296771" x="4089400" y="6013450"/>
          <p14:tracePt t="296825" x="4089400" y="5988050"/>
          <p14:tracePt t="296874" x="4089400" y="5969000"/>
          <p14:tracePt t="296927" x="4083050" y="5962650"/>
          <p14:tracePt t="296974" x="4076700" y="5956300"/>
          <p14:tracePt t="297028" x="4051300" y="5943600"/>
          <p14:tracePt t="297076" x="3987800" y="5918200"/>
          <p14:tracePt t="297131" x="3937000" y="5905500"/>
          <p14:tracePt t="297180" x="3879850" y="5892800"/>
          <p14:tracePt t="297234" x="3816350" y="5886450"/>
          <p14:tracePt t="297283" x="3765550" y="5886450"/>
          <p14:tracePt t="297336" x="3740150" y="5886450"/>
          <p14:tracePt t="297384" x="3708400" y="5886450"/>
          <p14:tracePt t="297437" x="3676650" y="5892800"/>
          <p14:tracePt t="297485" x="3657600" y="5899150"/>
          <p14:tracePt t="297487" x="3644900" y="5905500"/>
          <p14:tracePt t="297542" x="3606800" y="5918200"/>
          <p14:tracePt t="297543" x="3600450" y="5918200"/>
          <p14:tracePt t="297591" x="3594100" y="5930900"/>
          <p14:tracePt t="297641" x="3581400" y="5937250"/>
          <p14:tracePt t="297689" x="3568700" y="5956300"/>
          <p14:tracePt t="297745" x="3562350" y="5975350"/>
          <p14:tracePt t="297793" x="3562350" y="5994400"/>
          <p14:tracePt t="297843" x="3549650" y="6007100"/>
          <p14:tracePt t="297888" x="3549650" y="6013450"/>
          <p14:tracePt t="297938" x="3549650" y="6032500"/>
          <p14:tracePt t="297986" x="3543300" y="6045200"/>
          <p14:tracePt t="298040" x="3543300" y="6051550"/>
          <p14:tracePt t="298085" x="3549650" y="6064250"/>
          <p14:tracePt t="298139" x="3568700" y="6070600"/>
          <p14:tracePt t="298186" x="3600450" y="6083300"/>
          <p14:tracePt t="298243" x="3676650" y="6108700"/>
          <p14:tracePt t="298291" x="3759200" y="6115050"/>
          <p14:tracePt t="298346" x="3829050" y="6115050"/>
          <p14:tracePt t="298397" x="3886200" y="6121400"/>
          <p14:tracePt t="298451" x="3905250" y="6121400"/>
          <p14:tracePt t="298498" x="3943350" y="6121400"/>
          <p14:tracePt t="298550" x="4032250" y="6121400"/>
          <p14:tracePt t="298551" x="4038600" y="6121400"/>
          <p14:tracePt t="298600" x="4108450" y="6121400"/>
          <p14:tracePt t="298651" x="4114800" y="6121400"/>
          <p14:tracePt t="298751" x="4121150" y="6108700"/>
          <p14:tracePt t="298802" x="4133850" y="6089650"/>
          <p14:tracePt t="298852" x="4133850" y="6076950"/>
          <p14:tracePt t="298899" x="4133850" y="6051550"/>
          <p14:tracePt t="298950" x="4127500" y="6013450"/>
          <p14:tracePt t="298997" x="4108450" y="5994400"/>
          <p14:tracePt t="299052" x="4089400" y="5981700"/>
          <p14:tracePt t="299100" x="4064000" y="5962650"/>
          <p14:tracePt t="299156" x="3956050" y="5937250"/>
          <p14:tracePt t="299205" x="3892550" y="5924550"/>
          <p14:tracePt t="299257" x="3879850" y="5924550"/>
          <p14:tracePt t="299305" x="3867150" y="5924550"/>
          <p14:tracePt t="299358" x="3797300" y="5924550"/>
          <p14:tracePt t="299406" x="3695700" y="5924550"/>
          <p14:tracePt t="299463" x="3651250" y="5937250"/>
          <p14:tracePt t="299510" x="3644900" y="5937250"/>
          <p14:tracePt t="299558" x="3632200" y="5943600"/>
          <p14:tracePt t="299608" x="3613150" y="5949950"/>
          <p14:tracePt t="299665" x="3594100" y="5962650"/>
          <p14:tracePt t="299719" x="3575050" y="5975350"/>
          <p14:tracePt t="299778" x="3568700" y="5988050"/>
          <p14:tracePt t="299828" x="3562350" y="5994400"/>
          <p14:tracePt t="299884" x="3549650" y="6000750"/>
          <p14:tracePt t="299932" x="3549650" y="6013450"/>
          <p14:tracePt t="299980" x="3549650" y="6026150"/>
          <p14:tracePt t="300029" x="3549650" y="6038850"/>
          <p14:tracePt t="300079" x="3568700" y="6051550"/>
          <p14:tracePt t="300126" x="3651250" y="6070600"/>
          <p14:tracePt t="300175" x="3759200" y="6089650"/>
          <p14:tracePt t="300177" x="3778250" y="6096000"/>
          <p14:tracePt t="300227" x="3898900" y="6096000"/>
          <p14:tracePt t="300279" x="3981450" y="6096000"/>
          <p14:tracePt t="300327" x="4006850" y="6096000"/>
          <p14:tracePt t="300377" x="4032250" y="6096000"/>
          <p14:tracePt t="300429" x="4044950" y="6096000"/>
          <p14:tracePt t="300480" x="4057650" y="6096000"/>
          <p14:tracePt t="300680" x="4064000" y="6096000"/>
          <p14:tracePt t="300727" x="4064000" y="6089650"/>
          <p14:tracePt t="300776" x="0" y="0"/>
        </p14:tracePtLst>
        <p14:tracePtLst>
          <p14:tracePt t="304349" x="4083050" y="4222750"/>
          <p14:tracePt t="304406" x="4083050" y="4210050"/>
          <p14:tracePt t="304452" x="3930650" y="4210050"/>
          <p14:tracePt t="304502" x="3644900" y="4222750"/>
          <p14:tracePt t="304548" x="3352800" y="4292600"/>
          <p14:tracePt t="304599" x="3238500" y="4330700"/>
          <p14:tracePt t="304647" x="3181350" y="4349750"/>
          <p14:tracePt t="304699" x="3086100" y="4406900"/>
          <p14:tracePt t="304748" x="2952750" y="4476750"/>
          <p14:tracePt t="304803" x="2889250" y="4559300"/>
          <p14:tracePt t="304850" x="2832100" y="4737100"/>
          <p14:tracePt t="304901" x="2794000" y="4959350"/>
          <p14:tracePt t="304949" x="2794000" y="5137150"/>
          <p14:tracePt t="305001" x="2863850" y="5403850"/>
          <p14:tracePt t="305050" x="2984500" y="5626100"/>
          <p14:tracePt t="305101" x="3054350" y="5734050"/>
          <p14:tracePt t="305147" x="3162300" y="5842000"/>
          <p14:tracePt t="305201" x="3238500" y="5911850"/>
          <p14:tracePt t="305253" x="3378200" y="5988050"/>
          <p14:tracePt t="305305" x="3562350" y="6038850"/>
          <p14:tracePt t="305354" x="3727450" y="6083300"/>
          <p14:tracePt t="305405" x="3892550" y="6096000"/>
          <p14:tracePt t="305451" x="4191000" y="6089650"/>
          <p14:tracePt t="305504" x="4419600" y="6076950"/>
          <p14:tracePt t="305552" x="4603750" y="5988050"/>
          <p14:tracePt t="305603" x="4692650" y="5873750"/>
          <p14:tracePt t="305650" x="4724400" y="5810250"/>
          <p14:tracePt t="305701" x="4781550" y="5664200"/>
          <p14:tracePt t="305751" x="4819650" y="5549900"/>
          <p14:tracePt t="305803" x="4851400" y="5403850"/>
          <p14:tracePt t="305849" x="4870450" y="5232400"/>
          <p14:tracePt t="305903" x="4781550" y="4870450"/>
          <p14:tracePt t="305951" x="4686300" y="4673600"/>
          <p14:tracePt t="306003" x="4616450" y="4559300"/>
          <p14:tracePt t="306049" x="4527550" y="4470400"/>
          <p14:tracePt t="306102" x="4400550" y="4375150"/>
          <p14:tracePt t="306149" x="4248150" y="4279900"/>
          <p14:tracePt t="306202" x="4038600" y="4191000"/>
          <p14:tracePt t="306254" x="3886200" y="4165600"/>
          <p14:tracePt t="306257" x="3867150" y="4165600"/>
          <p14:tracePt t="306304" x="3752850" y="4165600"/>
          <p14:tracePt t="306354" x="3562350" y="4184650"/>
          <p14:tracePt t="306401" x="3422650" y="4222750"/>
          <p14:tracePt t="306452" x="3225800" y="4337050"/>
          <p14:tracePt t="306501" x="3130550" y="4394200"/>
          <p14:tracePt t="306550" x="3067050" y="4483100"/>
          <p14:tracePt t="306597" x="2927350" y="4699000"/>
          <p14:tracePt t="306649" x="2844800" y="4870450"/>
          <p14:tracePt t="306651" x="2844800" y="4883150"/>
          <p14:tracePt t="306699" x="2825750" y="4972050"/>
          <p14:tracePt t="306750" x="2813050" y="5073650"/>
          <p14:tracePt t="306799" x="2800350" y="5175250"/>
          <p14:tracePt t="306851" x="2800350" y="5314950"/>
          <p14:tracePt t="306898" x="2819400" y="5467350"/>
          <p14:tracePt t="306949" x="2876550" y="5594350"/>
          <p14:tracePt t="306999" x="2933700" y="5689600"/>
          <p14:tracePt t="307048" x="3048000" y="5784850"/>
          <p14:tracePt t="307096" x="3181350" y="5861050"/>
          <p14:tracePt t="307149" x="3365500" y="5918200"/>
          <p14:tracePt t="307197" x="3530600" y="5949950"/>
          <p14:tracePt t="307250" x="3797300" y="5994400"/>
          <p14:tracePt t="307299" x="3937000" y="6007100"/>
          <p14:tracePt t="307350" x="4095750" y="6007100"/>
          <p14:tracePt t="307351" x="4165600" y="6007100"/>
          <p14:tracePt t="307399" x="4356100" y="5975350"/>
          <p14:tracePt t="307453" x="4572000" y="5918200"/>
          <p14:tracePt t="307501" x="4692650" y="5854700"/>
          <p14:tracePt t="307551" x="4781550" y="5778500"/>
          <p14:tracePt t="307553" x="4806950" y="5740400"/>
          <p14:tracePt t="307602" x="4895850" y="5613400"/>
          <p14:tracePt t="307653" x="5003800" y="5448300"/>
          <p14:tracePt t="307701" x="5092700" y="5270500"/>
          <p14:tracePt t="307755" x="5149850" y="4953000"/>
          <p14:tracePt t="307801" x="5149850" y="4794250"/>
          <p14:tracePt t="307852" x="5092700" y="4635500"/>
          <p14:tracePt t="307899" x="5029200" y="4527550"/>
          <p14:tracePt t="307951" x="4972050" y="4470400"/>
          <p14:tracePt t="307998" x="4927600" y="4425950"/>
          <p14:tracePt t="308052" x="4813300" y="4387850"/>
          <p14:tracePt t="308102" x="4673600" y="4343400"/>
          <p14:tracePt t="308151" x="4527550" y="4318000"/>
          <p14:tracePt t="308200" x="4406900" y="4318000"/>
          <p14:tracePt t="308203" x="4375150" y="4318000"/>
          <p14:tracePt t="308258" x="4121150" y="4318000"/>
          <p14:tracePt t="308305" x="3962400" y="4318000"/>
          <p14:tracePt t="308354" x="3860800" y="4337050"/>
          <p14:tracePt t="308356" x="3835400" y="4337050"/>
          <p14:tracePt t="308401" x="3689350" y="4375150"/>
          <p14:tracePt t="308454" x="3543300" y="4400550"/>
          <p14:tracePt t="308502" x="3429000" y="4464050"/>
          <p14:tracePt t="308553" x="3327400" y="4540250"/>
          <p14:tracePt t="308601" x="3263900" y="4641850"/>
          <p14:tracePt t="308652" x="3200400" y="4826000"/>
          <p14:tracePt t="308653" x="3187700" y="4857750"/>
          <p14:tracePt t="308700" x="3175000" y="5003800"/>
          <p14:tracePt t="308701" x="3175000" y="5048250"/>
          <p14:tracePt t="308754" x="3187700" y="5314950"/>
          <p14:tracePt t="308804" x="3206750" y="5473700"/>
          <p14:tracePt t="308856" x="3257550" y="5683250"/>
          <p14:tracePt t="308904" x="3340100" y="5880100"/>
          <p14:tracePt t="308952" x="3397250" y="5981700"/>
          <p14:tracePt t="309000" x="3448050" y="6057900"/>
          <p14:tracePt t="309050" x="3511550" y="6096000"/>
          <p14:tracePt t="309051" x="3524250" y="6102350"/>
          <p14:tracePt t="309101" x="3644900" y="6127750"/>
          <p14:tracePt t="309153" x="3778250" y="6159500"/>
          <p14:tracePt t="309201" x="3924300" y="6178550"/>
          <p14:tracePt t="309254" x="4083050" y="6184900"/>
          <p14:tracePt t="309302" x="4235450" y="6178550"/>
          <p14:tracePt t="309352" x="4381500" y="6165850"/>
          <p14:tracePt t="309400" x="4413250" y="6153150"/>
          <p14:tracePt t="309451" x="4445000" y="6146800"/>
          <p14:tracePt t="309498" x="4521200" y="6115050"/>
          <p14:tracePt t="309546" x="4578350" y="6096000"/>
          <p14:tracePt t="309592" x="4654550" y="6083300"/>
          <p14:tracePt t="309644" x="4667250" y="6083300"/>
          <p14:tracePt t="309846" x="0" y="0"/>
        </p14:tracePtLst>
        <p14:tracePtLst>
          <p14:tracePt t="315006" x="2914650" y="4508500"/>
          <p14:tracePt t="315057" x="2895600" y="4552950"/>
          <p14:tracePt t="315109" x="2813050" y="4864100"/>
          <p14:tracePt t="315154" x="2819400" y="5016500"/>
          <p14:tracePt t="315206" x="2844800" y="5226050"/>
          <p14:tracePt t="315258" x="2857500" y="5556250"/>
          <p14:tracePt t="315307" x="2857500" y="5842000"/>
          <p14:tracePt t="315354" x="2876550" y="6051550"/>
          <p14:tracePt t="315405" x="2889250" y="6064250"/>
          <p14:tracePt t="315504" x="2889250" y="6070600"/>
          <p14:tracePt t="315549" x="2889250" y="6051550"/>
          <p14:tracePt t="315601" x="2876550" y="5803900"/>
          <p14:tracePt t="315650" x="2876550" y="5594350"/>
          <p14:tracePt t="315702" x="2844800" y="5397500"/>
          <p14:tracePt t="315751" x="2825750" y="5257800"/>
          <p14:tracePt t="315801" x="2838450" y="5073650"/>
          <p14:tracePt t="315851" x="2838450" y="4984750"/>
          <p14:tracePt t="315899" x="2838450" y="4972050"/>
          <p14:tracePt t="316051" x="2838450" y="4895850"/>
          <p14:tracePt t="316099" x="2825750" y="4864100"/>
          <p14:tracePt t="316259" x="2806700" y="4927600"/>
          <p14:tracePt t="316307" x="2794000" y="5086350"/>
          <p14:tracePt t="316358" x="2794000" y="5207000"/>
          <p14:tracePt t="316403" x="2800350" y="5314950"/>
          <p14:tracePt t="316454" x="2813050" y="5473700"/>
          <p14:tracePt t="316502" x="2819400" y="5543550"/>
          <p14:tracePt t="316556" x="2832100" y="5613400"/>
          <p14:tracePt t="316605" x="2838450" y="5638800"/>
          <p14:tracePt t="316656" x="2844800" y="5708650"/>
          <p14:tracePt t="316703" x="2844800" y="5746750"/>
          <p14:tracePt t="316758" x="2851150" y="5765800"/>
          <p14:tracePt t="316806" x="2851150" y="5778500"/>
          <p14:tracePt t="316957" x="2851150" y="5765800"/>
          <p14:tracePt t="317002" x="2832100" y="5581650"/>
          <p14:tracePt t="317054" x="2806700" y="5264150"/>
          <p14:tracePt t="317104" x="2800350" y="4984750"/>
          <p14:tracePt t="317157" x="2800350" y="4864100"/>
          <p14:tracePt t="317205" x="2800350" y="4749800"/>
          <p14:tracePt t="317262" x="2806700" y="4673600"/>
          <p14:tracePt t="317472" x="2819400" y="4718050"/>
          <p14:tracePt t="317521" x="2851150" y="5041900"/>
          <p14:tracePt t="317571" x="2863850" y="5175250"/>
          <p14:tracePt t="317620" x="2870200" y="5226050"/>
          <p14:tracePt t="317672" x="2882900" y="5391150"/>
          <p14:tracePt t="317720" x="2901950" y="5486400"/>
          <p14:tracePt t="317772" x="2901950" y="5543550"/>
          <p14:tracePt t="317865" x="2908300" y="5549900"/>
          <p14:tracePt t="317913" x="2908300" y="5556250"/>
          <p14:tracePt t="318116" x="0" y="0"/>
        </p14:tracePtLst>
        <p14:tracePtLst>
          <p14:tracePt t="355155" x="8521700" y="4222750"/>
          <p14:tracePt t="355204" x="8521700" y="4216400"/>
          <p14:tracePt t="355304" x="8515350" y="4216400"/>
          <p14:tracePt t="355353" x="8489950" y="4197350"/>
          <p14:tracePt t="355406" x="8451850" y="4197350"/>
          <p14:tracePt t="355457" x="8382000" y="4210050"/>
          <p14:tracePt t="355513" x="8280400" y="4229100"/>
          <p14:tracePt t="355562" x="8229600" y="4241800"/>
          <p14:tracePt t="355612" x="8185150" y="4254500"/>
          <p14:tracePt t="355658" x="8134350" y="4267200"/>
          <p14:tracePt t="355714" x="8083550" y="4286250"/>
          <p14:tracePt t="355766" x="8045450" y="4305300"/>
          <p14:tracePt t="355822" x="7988300" y="4330700"/>
          <p14:tracePt t="355873" x="7943850" y="4368800"/>
          <p14:tracePt t="355929" x="7931150" y="4381500"/>
          <p14:tracePt t="355982" x="7918450" y="4394200"/>
          <p14:tracePt t="355984" x="7918450" y="4400550"/>
          <p14:tracePt t="356035" x="7918450" y="4413250"/>
          <p14:tracePt t="356081" x="7912100" y="4432300"/>
          <p14:tracePt t="356134" x="7912100" y="4438650"/>
          <p14:tracePt t="356233" x="7912100" y="4445000"/>
          <p14:tracePt t="356235" x="7912100" y="4451350"/>
          <p14:tracePt t="356283" x="7912100" y="4457700"/>
          <p14:tracePt t="356333" x="7918450" y="4457700"/>
          <p14:tracePt t="356433" x="7937500" y="4470400"/>
          <p14:tracePt t="356434" x="7943850" y="4470400"/>
          <p14:tracePt t="356481" x="8001000" y="4483100"/>
          <p14:tracePt t="356482" x="8032750" y="4489450"/>
          <p14:tracePt t="356533" x="8191500" y="4502150"/>
          <p14:tracePt t="356579" x="8362950" y="4502150"/>
          <p14:tracePt t="356633" x="8642350" y="4502150"/>
          <p14:tracePt t="356678" x="8756650" y="4495800"/>
          <p14:tracePt t="356682" x="8782050" y="4495800"/>
          <p14:tracePt t="356732" x="8985250" y="4470400"/>
          <p14:tracePt t="356786" x="9036050" y="4432300"/>
          <p14:tracePt t="356838" x="9093200" y="4400550"/>
          <p14:tracePt t="356889" x="9099550" y="4375150"/>
          <p14:tracePt t="356890" x="9105900" y="4368800"/>
          <p14:tracePt t="356937" x="9112250" y="4349750"/>
          <p14:tracePt t="356990" x="9112250" y="4324350"/>
          <p14:tracePt t="357039" x="9112250" y="4311650"/>
          <p14:tracePt t="357089" x="9105900" y="4298950"/>
          <p14:tracePt t="357138" x="9099550" y="4286250"/>
          <p14:tracePt t="357187" x="9093200" y="4279900"/>
          <p14:tracePt t="357238" x="9086850" y="4273550"/>
          <p14:tracePt t="357291" x="9067800" y="4254500"/>
          <p14:tracePt t="357292" x="9061450" y="4254500"/>
          <p14:tracePt t="357342" x="9055100" y="4248150"/>
          <p14:tracePt t="357391" x="9048750" y="4248150"/>
          <p14:tracePt t="357441" x="9004300" y="4241800"/>
          <p14:tracePt t="357495" x="8978900" y="4235450"/>
          <p14:tracePt t="357545" x="8934450" y="4235450"/>
          <p14:tracePt t="357598" x="8890000" y="4241800"/>
          <p14:tracePt t="357643" x="8877300" y="4241800"/>
          <p14:tracePt t="357694" x="8851900" y="4267200"/>
          <p14:tracePt t="357747" x="8826500" y="4298950"/>
          <p14:tracePt t="357800" x="8813800" y="4324350"/>
          <p14:tracePt t="357847" x="8813800" y="4343400"/>
          <p14:tracePt t="357899" x="8813800" y="4349750"/>
          <p14:tracePt t="357947" x="8813800" y="4356100"/>
          <p14:tracePt t="357999" x="8832850" y="4368800"/>
          <p14:tracePt t="358049" x="8896350" y="4381500"/>
          <p14:tracePt t="358050" x="8909050" y="4381500"/>
          <p14:tracePt t="358103" x="8966200" y="4381500"/>
          <p14:tracePt t="358151" x="9029700" y="4381500"/>
          <p14:tracePt t="358202" x="9048750" y="4381500"/>
          <p14:tracePt t="358253" x="9061450" y="4381500"/>
          <p14:tracePt t="358308" x="9099550" y="4368800"/>
          <p14:tracePt t="358357" x="9124950" y="4337050"/>
          <p14:tracePt t="358410" x="9144000" y="4298950"/>
          <p14:tracePt t="358456" x="9144000" y="4267200"/>
          <p14:tracePt t="358506" x="9144000" y="4254500"/>
          <p14:tracePt t="358552" x="9144000" y="4241800"/>
          <p14:tracePt t="358603" x="9144000" y="4229100"/>
          <p14:tracePt t="358649" x="9137650" y="4222750"/>
          <p14:tracePt t="358701" x="9131300" y="4216400"/>
          <p14:tracePt t="358752" x="9105900" y="4203700"/>
          <p14:tracePt t="358804" x="9080500" y="4203700"/>
          <p14:tracePt t="358854" x="9036050" y="4191000"/>
          <p14:tracePt t="358905" x="9010650" y="4191000"/>
          <p14:tracePt t="358953" x="8997950" y="4191000"/>
          <p14:tracePt t="359007" x="8953500" y="4191000"/>
          <p14:tracePt t="359054" x="8902700" y="4191000"/>
          <p14:tracePt t="359108" x="8864600" y="4191000"/>
          <p14:tracePt t="359154" x="8839200" y="4191000"/>
          <p14:tracePt t="359205" x="8826500" y="4197350"/>
          <p14:tracePt t="359257" x="8807450" y="4210050"/>
          <p14:tracePt t="359309" x="8782050" y="4222750"/>
          <p14:tracePt t="359409" x="8775700" y="4235450"/>
          <p14:tracePt t="359457" x="8769350" y="4248150"/>
          <p14:tracePt t="359505" x="8769350" y="4254500"/>
          <p14:tracePt t="359554" x="8763000" y="4267200"/>
          <p14:tracePt t="359609" x="8763000" y="4279900"/>
          <p14:tracePt t="359656" x="8763000" y="4286250"/>
          <p14:tracePt t="359707" x="8769350" y="4292600"/>
          <p14:tracePt t="359756" x="8775700" y="4305300"/>
          <p14:tracePt t="359761" x="8775700" y="4311650"/>
          <p14:tracePt t="359809" x="8794750" y="4318000"/>
          <p14:tracePt t="359862" x="8820150" y="4324350"/>
          <p14:tracePt t="359911" x="8845550" y="4330700"/>
          <p14:tracePt t="359967" x="8883650" y="4337050"/>
          <p14:tracePt t="360016" x="8921750" y="4337050"/>
          <p14:tracePt t="360068" x="8953500" y="4337050"/>
          <p14:tracePt t="360117" x="8978900" y="4337050"/>
          <p14:tracePt t="360167" x="8985250" y="4337050"/>
          <p14:tracePt t="360474" x="0" y="0"/>
        </p14:tracePtLst>
        <p14:tracePtLst>
          <p14:tracePt t="372176" x="8782050" y="4362450"/>
          <p14:tracePt t="372180" x="8794750" y="4362450"/>
          <p14:tracePt t="372229" x="8870950" y="4356100"/>
          <p14:tracePt t="372281" x="8934450" y="4356100"/>
          <p14:tracePt t="372332" x="9048750" y="4356100"/>
          <p14:tracePt t="372385" x="9124950" y="4356100"/>
          <p14:tracePt t="372435" x="9144000" y="4349750"/>
          <p14:tracePt t="372486" x="9182100" y="4318000"/>
          <p14:tracePt t="372534" x="9188450" y="4311650"/>
          <p14:tracePt t="372584" x="9194800" y="4305300"/>
          <p14:tracePt t="372632" x="9194800" y="4279900"/>
          <p14:tracePt t="372684" x="9188450" y="4235450"/>
          <p14:tracePt t="372734" x="9175750" y="4222750"/>
          <p14:tracePt t="372788" x="9163050" y="4197350"/>
          <p14:tracePt t="372838" x="9131300" y="4171950"/>
          <p14:tracePt t="372889" x="9099550" y="4152900"/>
          <p14:tracePt t="372891" x="9093200" y="4152900"/>
          <p14:tracePt t="372940" x="9048750" y="4127500"/>
          <p14:tracePt t="372941" x="9029700" y="4121150"/>
          <p14:tracePt t="372992" x="8947150" y="4102100"/>
          <p14:tracePt t="373042" x="8928100" y="4102100"/>
          <p14:tracePt t="373095" x="8909050" y="4102100"/>
          <p14:tracePt t="373147" x="8890000" y="4102100"/>
          <p14:tracePt t="373202" x="8851900" y="4133850"/>
          <p14:tracePt t="373257" x="8820150" y="4159250"/>
          <p14:tracePt t="373312" x="8801100" y="4178300"/>
          <p14:tracePt t="373358" x="8788400" y="4203700"/>
          <p14:tracePt t="373359" x="8782050" y="4210050"/>
          <p14:tracePt t="373411" x="8769350" y="4241800"/>
          <p14:tracePt t="373466" x="8763000" y="4292600"/>
          <p14:tracePt t="373519" x="8763000" y="4298950"/>
          <p14:tracePt t="373873" x="0" y="0"/>
        </p14:tracePtLst>
        <p14:tracePtLst>
          <p14:tracePt t="378552" x="8756650" y="4527550"/>
          <p14:tracePt t="378697" x="8718550" y="4533900"/>
          <p14:tracePt t="378745" x="8655050" y="4533900"/>
          <p14:tracePt t="378796" x="8547100" y="4540250"/>
          <p14:tracePt t="378842" x="8496300" y="4540250"/>
          <p14:tracePt t="378942" x="8489950" y="4540250"/>
          <p14:tracePt t="379043" x="8458200" y="4552950"/>
          <p14:tracePt t="379092" x="8350250" y="4591050"/>
          <p14:tracePt t="379143" x="8343900" y="4591050"/>
          <p14:tracePt t="379347" x="8375650" y="4591050"/>
          <p14:tracePt t="379395" x="8515350" y="4565650"/>
          <p14:tracePt t="379445" x="8578850" y="4552950"/>
          <p14:tracePt t="379499" x="8591550" y="4552950"/>
          <p14:tracePt t="379546" x="8610600" y="4552950"/>
          <p14:tracePt t="379599" x="8636000" y="4552950"/>
          <p14:tracePt t="379648" x="8686800" y="4552950"/>
          <p14:tracePt t="379697" x="8712200" y="4552950"/>
          <p14:tracePt t="379747" x="8718550" y="4552950"/>
          <p14:tracePt t="379797" x="8724900" y="4552950"/>
          <p14:tracePt t="380099" x="0" y="0"/>
        </p14:tracePtLst>
        <p14:tracePtLst>
          <p14:tracePt t="385599" x="8458200" y="4641850"/>
          <p14:tracePt t="385699" x="8420100" y="4635500"/>
          <p14:tracePt t="385747" x="8343900" y="4629150"/>
          <p14:tracePt t="385798" x="8255000" y="4629150"/>
          <p14:tracePt t="385845" x="8159750" y="4629150"/>
          <p14:tracePt t="385893" x="8096250" y="4641850"/>
          <p14:tracePt t="385939" x="8045450" y="4654550"/>
          <p14:tracePt t="385990" x="7956550" y="4686300"/>
          <p14:tracePt t="386043" x="7912100" y="4711700"/>
          <p14:tracePt t="386050" x="7905750" y="4718050"/>
          <p14:tracePt t="386107" x="7861300" y="4749800"/>
          <p14:tracePt t="386156" x="7842250" y="4787900"/>
          <p14:tracePt t="386211" x="7823200" y="4826000"/>
          <p14:tracePt t="386288" x="7810500" y="4864100"/>
          <p14:tracePt t="386341" x="7810500" y="4889500"/>
          <p14:tracePt t="386390" x="7816850" y="4902200"/>
          <p14:tracePt t="386442" x="7912100" y="4946650"/>
          <p14:tracePt t="386493" x="8039100" y="4972050"/>
          <p14:tracePt t="386543" x="8153400" y="4978400"/>
          <p14:tracePt t="386544" x="8185150" y="4978400"/>
          <p14:tracePt t="386591" x="8337550" y="4978400"/>
          <p14:tracePt t="386640" x="8489950" y="4978400"/>
          <p14:tracePt t="386642" x="8528050" y="4978400"/>
          <p14:tracePt t="386687" x="8705850" y="4978400"/>
          <p14:tracePt t="386742" x="8775700" y="4965700"/>
          <p14:tracePt t="386792" x="8813800" y="4933950"/>
          <p14:tracePt t="386796" x="8820150" y="4933950"/>
          <p14:tracePt t="386845" x="8832850" y="4914900"/>
          <p14:tracePt t="386897" x="8839200" y="4908550"/>
          <p14:tracePt t="386946" x="8839200" y="4864100"/>
          <p14:tracePt t="386998" x="8839200" y="4826000"/>
          <p14:tracePt t="387001" x="8832850" y="4819650"/>
          <p14:tracePt t="387048" x="8807450" y="4775200"/>
          <p14:tracePt t="387099" x="8769350" y="4724400"/>
          <p14:tracePt t="387146" x="8737600" y="4692650"/>
          <p14:tracePt t="387200" x="8642350" y="4654550"/>
          <p14:tracePt t="387249" x="8610600" y="4648200"/>
          <p14:tracePt t="387250" x="8597900" y="4648200"/>
          <p14:tracePt t="387301" x="8521700" y="4648200"/>
          <p14:tracePt t="387349" x="8420100" y="4648200"/>
          <p14:tracePt t="387402" x="8299450" y="4654550"/>
          <p14:tracePt t="387453" x="8223250" y="4667250"/>
          <p14:tracePt t="387508" x="8172450" y="4679950"/>
          <p14:tracePt t="387556" x="8134350" y="4699000"/>
          <p14:tracePt t="387610" x="8077200" y="4730750"/>
          <p14:tracePt t="387657" x="8032750" y="4749800"/>
          <p14:tracePt t="387710" x="8013700" y="4768850"/>
          <p14:tracePt t="387762" x="7988300" y="4794250"/>
          <p14:tracePt t="387815" x="7975600" y="4819650"/>
          <p14:tracePt t="387817" x="7969250" y="4826000"/>
          <p14:tracePt t="387862" x="7962900" y="4851400"/>
          <p14:tracePt t="387915" x="7950200" y="4883150"/>
          <p14:tracePt t="387963" x="7950200" y="4895850"/>
          <p14:tracePt t="388017" x="7956550" y="4921250"/>
          <p14:tracePt t="388064" x="7988300" y="4946650"/>
          <p14:tracePt t="388117" x="8064500" y="4959350"/>
          <p14:tracePt t="388165" x="8172450" y="4965700"/>
          <p14:tracePt t="388183" x="8242300" y="4972050"/>
          <p14:tracePt t="388184" x="8261350" y="4972050"/>
          <p14:tracePt t="388233" x="8350250" y="4972050"/>
          <p14:tracePt t="388287" x="8458200" y="4978400"/>
          <p14:tracePt t="388288" x="8470900" y="4978400"/>
          <p14:tracePt t="388339" x="8636000" y="4978400"/>
          <p14:tracePt t="388392" x="8712200" y="4972050"/>
          <p14:tracePt t="388493" x="8718550" y="4946650"/>
          <p14:tracePt t="388542" x="8750300" y="4876800"/>
          <p14:tracePt t="388595" x="8763000" y="4832350"/>
          <p14:tracePt t="388644" x="8763000" y="4794250"/>
          <p14:tracePt t="388701" x="8763000" y="4762500"/>
          <p14:tracePt t="388749" x="8724900" y="4730750"/>
          <p14:tracePt t="388801" x="8636000" y="4705350"/>
          <p14:tracePt t="388849" x="8528050" y="4692650"/>
          <p14:tracePt t="388902" x="8382000" y="4686300"/>
          <p14:tracePt t="388952" x="8267700" y="4686300"/>
          <p14:tracePt t="389004" x="8166100" y="4686300"/>
          <p14:tracePt t="389006" x="8153400" y="4686300"/>
          <p14:tracePt t="389055" x="8121650" y="4692650"/>
          <p14:tracePt t="389106" x="8070850" y="4711700"/>
          <p14:tracePt t="389154" x="8001000" y="4743450"/>
          <p14:tracePt t="389208" x="7950200" y="4768850"/>
          <p14:tracePt t="389258" x="7937500" y="4775200"/>
          <p14:tracePt t="389370" x="7924800" y="4800600"/>
          <p14:tracePt t="389427" x="7912100" y="4832350"/>
          <p14:tracePt t="389478" x="7912100" y="4857750"/>
          <p14:tracePt t="389535" x="7912100" y="4870450"/>
          <p14:tracePt t="389589" x="7918450" y="4902200"/>
          <p14:tracePt t="389638" x="7988300" y="4914900"/>
          <p14:tracePt t="389685" x="8134350" y="4927600"/>
          <p14:tracePt t="389738" x="8350250" y="4927600"/>
          <p14:tracePt t="389789" x="8489950" y="4927600"/>
          <p14:tracePt t="389841" x="8578850" y="4927600"/>
          <p14:tracePt t="389887" x="8616950" y="4927600"/>
          <p14:tracePt t="389938" x="8642350" y="4927600"/>
          <p14:tracePt t="389984" x="8655050" y="4927600"/>
          <p14:tracePt t="390249" x="0" y="0"/>
        </p14:tracePtLst>
        <p14:tracePtLst>
          <p14:tracePt t="439618" x="7766050" y="5803900"/>
          <p14:tracePt t="439771" x="7874000" y="5803900"/>
          <p14:tracePt t="439817" x="7962900" y="5803900"/>
          <p14:tracePt t="439869" x="8001000" y="5803900"/>
          <p14:tracePt t="439916" x="8032750" y="5803900"/>
          <p14:tracePt t="439965" x="8108950" y="5784850"/>
          <p14:tracePt t="440014" x="8274050" y="5721350"/>
          <p14:tracePt t="440064" x="8362950" y="5683250"/>
          <p14:tracePt t="440112" x="8375650" y="5657850"/>
          <p14:tracePt t="440167" x="8382000" y="5619750"/>
          <p14:tracePt t="440215" x="8375650" y="5581650"/>
          <p14:tracePt t="440267" x="8356600" y="5549900"/>
          <p14:tracePt t="440269" x="8350250" y="5549900"/>
          <p14:tracePt t="440316" x="8331200" y="5537200"/>
          <p14:tracePt t="440371" x="8248650" y="5518150"/>
          <p14:tracePt t="440418" x="8159750" y="5511800"/>
          <p14:tracePt t="440474" x="8045450" y="5499100"/>
          <p14:tracePt t="440523" x="7994650" y="5492750"/>
          <p14:tracePt t="440573" x="7931150" y="5492750"/>
          <p14:tracePt t="440622" x="7804150" y="5518150"/>
          <p14:tracePt t="440676" x="7677150" y="5543550"/>
          <p14:tracePt t="440725" x="7626350" y="5549900"/>
          <p14:tracePt t="440779" x="7594600" y="5556250"/>
          <p14:tracePt t="440829" x="7562850" y="5575300"/>
          <p14:tracePt t="440881" x="7537450" y="5594350"/>
          <p14:tracePt t="440932" x="7512050" y="5619750"/>
          <p14:tracePt t="440988" x="7499350" y="5645150"/>
          <p14:tracePt t="441038" x="7493000" y="5676900"/>
          <p14:tracePt t="441092" x="7499350" y="5715000"/>
          <p14:tracePt t="441143" x="7518400" y="5734050"/>
          <p14:tracePt t="441195" x="7569200" y="5753100"/>
          <p14:tracePt t="441246" x="7689850" y="5778500"/>
          <p14:tracePt t="441300" x="7791450" y="5797550"/>
          <p14:tracePt t="441301" x="7835900" y="5803900"/>
          <p14:tracePt t="441351" x="7956550" y="5816600"/>
          <p14:tracePt t="441404" x="8039100" y="5816600"/>
          <p14:tracePt t="441457" x="8159750" y="5822950"/>
          <p14:tracePt t="441514" x="8299450" y="5829300"/>
          <p14:tracePt t="441564" x="8388350" y="5835650"/>
          <p14:tracePt t="441620" x="8496300" y="5835650"/>
          <p14:tracePt t="441667" x="8578850" y="5835650"/>
          <p14:tracePt t="441722" x="8680450" y="5835650"/>
          <p14:tracePt t="441771" x="8750300" y="5835650"/>
          <p14:tracePt t="441822" x="8851900" y="5822950"/>
          <p14:tracePt t="441869" x="8915400" y="5810250"/>
          <p14:tracePt t="441923" x="8953500" y="5797550"/>
          <p14:tracePt t="441970" x="8991600" y="5772150"/>
          <p14:tracePt t="442025" x="9004300" y="5759450"/>
          <p14:tracePt t="442071" x="9048750" y="5727700"/>
          <p14:tracePt t="442124" x="9080500" y="5702300"/>
          <p14:tracePt t="442173" x="9086850" y="5683250"/>
          <p14:tracePt t="442229" x="9093200" y="5645150"/>
          <p14:tracePt t="442277" x="9086850" y="5626100"/>
          <p14:tracePt t="442284" x="9086850" y="5619750"/>
          <p14:tracePt t="442335" x="9067800" y="5600700"/>
          <p14:tracePt t="442394" x="9023350" y="5575300"/>
          <p14:tracePt t="442446" x="8921750" y="5537200"/>
          <p14:tracePt t="442498" x="8839200" y="5511800"/>
          <p14:tracePt t="442546" x="8788400" y="5505450"/>
          <p14:tracePt t="442596" x="8705850" y="5499100"/>
          <p14:tracePt t="442644" x="8578850" y="5492750"/>
          <p14:tracePt t="442699" x="8451850" y="5486400"/>
          <p14:tracePt t="442750" x="8382000" y="5486400"/>
          <p14:tracePt t="442752" x="8369300" y="5486400"/>
          <p14:tracePt t="442806" x="8274050" y="5486400"/>
          <p14:tracePt t="442856" x="8153400" y="5486400"/>
          <p14:tracePt t="442911" x="8089900" y="5492750"/>
          <p14:tracePt t="442960" x="8013700" y="5505450"/>
          <p14:tracePt t="442961" x="8001000" y="5505450"/>
          <p14:tracePt t="443020" x="7905750" y="5524500"/>
          <p14:tracePt t="443069" x="7797800" y="5543550"/>
          <p14:tracePt t="443125" x="7715250" y="5562600"/>
          <p14:tracePt t="443173" x="7683500" y="5568950"/>
          <p14:tracePt t="443227" x="7651750" y="5588000"/>
          <p14:tracePt t="443277" x="7626350" y="5600700"/>
          <p14:tracePt t="443333" x="7607300" y="5619750"/>
          <p14:tracePt t="443380" x="7594600" y="5626100"/>
          <p14:tracePt t="443433" x="7588250" y="5638800"/>
          <p14:tracePt t="443479" x="7588250" y="5657850"/>
          <p14:tracePt t="443529" x="7588250" y="5683250"/>
          <p14:tracePt t="443576" x="7588250" y="5708650"/>
          <p14:tracePt t="443628" x="7600950" y="5727700"/>
          <p14:tracePt t="443676" x="7620000" y="5746750"/>
          <p14:tracePt t="443730" x="7645400" y="5772150"/>
          <p14:tracePt t="443780" x="7721600" y="5803900"/>
          <p14:tracePt t="443832" x="7804150" y="5816600"/>
          <p14:tracePt t="443880" x="7912100" y="5816600"/>
          <p14:tracePt t="443935" x="8045450" y="5822950"/>
          <p14:tracePt t="443988" x="8102600" y="5822950"/>
          <p14:tracePt t="444043" x="8210550" y="5829300"/>
          <p14:tracePt t="444090" x="8337550" y="5835650"/>
          <p14:tracePt t="444146" x="8445500" y="5835650"/>
          <p14:tracePt t="444196" x="8502650" y="5842000"/>
          <p14:tracePt t="444255" x="8540750" y="5842000"/>
          <p14:tracePt t="444307" x="8661400" y="5829300"/>
          <p14:tracePt t="444364" x="8769350" y="5822950"/>
          <p14:tracePt t="444413" x="8826500" y="5822950"/>
          <p14:tracePt t="444463" x="8870950" y="5810250"/>
          <p14:tracePt t="444511" x="8902700" y="5803900"/>
          <p14:tracePt t="444564" x="8928100" y="5797550"/>
          <p14:tracePt t="444612" x="8959850" y="5784850"/>
          <p14:tracePt t="444662" x="9010650" y="5765800"/>
          <p14:tracePt t="444714" x="9036050" y="5759450"/>
          <p14:tracePt t="444771" x="9061450" y="5734050"/>
          <p14:tracePt t="444820" x="9074150" y="5727700"/>
          <p14:tracePt t="444873" x="9080500" y="5721350"/>
          <p14:tracePt t="444923" x="9086850" y="5702300"/>
          <p14:tracePt t="444975" x="9099550" y="5689600"/>
          <p14:tracePt t="445024" x="9099550" y="5676900"/>
          <p14:tracePt t="445076" x="9099550" y="5664200"/>
          <p14:tracePt t="445126" x="9099550" y="5645150"/>
          <p14:tracePt t="445180" x="9093200" y="5626100"/>
          <p14:tracePt t="445231" x="9074150" y="5607050"/>
          <p14:tracePt t="445287" x="9042400" y="5588000"/>
          <p14:tracePt t="445341" x="9010650" y="5575300"/>
          <p14:tracePt t="445342" x="8997950" y="5575300"/>
          <p14:tracePt t="445400" x="8915400" y="5556250"/>
          <p14:tracePt t="445455" x="8737600" y="5530850"/>
          <p14:tracePt t="445511" x="8629650" y="5524500"/>
          <p14:tracePt t="445512" x="8610600" y="5524500"/>
          <p14:tracePt t="445561" x="8547100" y="5518150"/>
          <p14:tracePt t="445616" x="8502650" y="5518150"/>
          <p14:tracePt t="445662" x="8426450" y="5518150"/>
          <p14:tracePt t="445663" x="8407400" y="5518150"/>
          <p14:tracePt t="445716" x="8324850" y="5518150"/>
          <p14:tracePt t="445767" x="8242300" y="5518150"/>
          <p14:tracePt t="445818" x="8134350" y="5524500"/>
          <p14:tracePt t="445867" x="8051800" y="5524500"/>
          <p14:tracePt t="445919" x="8007350" y="5530850"/>
          <p14:tracePt t="445921" x="7994650" y="5530850"/>
          <p14:tracePt t="445970" x="7931150" y="5543550"/>
          <p14:tracePt t="446023" x="7867650" y="5556250"/>
          <p14:tracePt t="446071" x="7823200" y="5562600"/>
          <p14:tracePt t="446122" x="7797800" y="5568950"/>
          <p14:tracePt t="446170" x="7766050" y="5575300"/>
          <p14:tracePt t="446222" x="7734300" y="5581650"/>
          <p14:tracePt t="446271" x="7702550" y="5588000"/>
          <p14:tracePt t="446322" x="7670800" y="5594350"/>
          <p14:tracePt t="446370" x="7645400" y="5600700"/>
          <p14:tracePt t="446426" x="7632700" y="5607050"/>
          <p14:tracePt t="446477" x="7620000" y="5613400"/>
          <p14:tracePt t="446531" x="7613650" y="5626100"/>
          <p14:tracePt t="446577" x="7607300" y="5638800"/>
          <p14:tracePt t="446630" x="7594600" y="5651500"/>
          <p14:tracePt t="446675" x="7588250" y="5664200"/>
          <p14:tracePt t="446727" x="7588250" y="5683250"/>
          <p14:tracePt t="446776" x="7600950" y="5715000"/>
          <p14:tracePt t="446830" x="7620000" y="5727700"/>
          <p14:tracePt t="446876" x="7658100" y="5740400"/>
          <p14:tracePt t="446877" x="7664450" y="5740400"/>
          <p14:tracePt t="446931" x="7753350" y="5759450"/>
          <p14:tracePt t="446977" x="7874000" y="5765800"/>
          <p14:tracePt t="447031" x="7994650" y="5772150"/>
          <p14:tracePt t="447081" x="8108950" y="5772150"/>
          <p14:tracePt t="447135" x="8210550" y="5772150"/>
          <p14:tracePt t="447184" x="8388350" y="5778500"/>
          <p14:tracePt t="447240" x="8528050" y="5778500"/>
          <p14:tracePt t="447288" x="8712200" y="5778500"/>
          <p14:tracePt t="447344" x="8959850" y="5772150"/>
          <p14:tracePt t="447391" x="8972550" y="5772150"/>
          <p14:tracePt t="447492" x="8978900" y="5765800"/>
          <p14:tracePt t="447591" x="8985250" y="5765800"/>
          <p14:tracePt t="447642" x="9036050" y="5765800"/>
          <p14:tracePt t="447691" x="9048750" y="5765800"/>
          <p14:tracePt t="448135" x="0" y="0"/>
        </p14:tracePtLst>
        <p14:tracePtLst>
          <p14:tracePt t="457029" x="8756650" y="5969000"/>
          <p14:tracePt t="457032" x="8756650" y="5962650"/>
          <p14:tracePt t="457079" x="8743950" y="5962650"/>
          <p14:tracePt t="457131" x="8636000" y="5962650"/>
          <p14:tracePt t="457176" x="8509000" y="5981700"/>
          <p14:tracePt t="457228" x="8470900" y="5994400"/>
          <p14:tracePt t="457275" x="8470900" y="6019800"/>
          <p14:tracePt t="457328" x="8464550" y="6045200"/>
          <p14:tracePt t="457375" x="8458200" y="6083300"/>
          <p14:tracePt t="457428" x="8458200" y="6096000"/>
          <p14:tracePt t="457476" x="8458200" y="6108700"/>
          <p14:tracePt t="457528" x="8515350" y="6134100"/>
          <p14:tracePt t="457574" x="8585200" y="6153150"/>
          <p14:tracePt t="457628" x="8616950" y="6165850"/>
          <p14:tracePt t="457675" x="8642350" y="6165850"/>
          <p14:tracePt t="457728" x="8680450" y="6165850"/>
          <p14:tracePt t="457777" x="8769350" y="6159500"/>
          <p14:tracePt t="457829" x="8839200" y="6159500"/>
          <p14:tracePt t="457874" x="8877300" y="6153150"/>
          <p14:tracePt t="457925" x="8909050" y="6140450"/>
          <p14:tracePt t="457972" x="8959850" y="6115050"/>
          <p14:tracePt t="458029" x="8985250" y="6096000"/>
          <p14:tracePt t="458075" x="8997950" y="6070600"/>
          <p14:tracePt t="458130" x="9004300" y="6032500"/>
          <p14:tracePt t="458178" x="9004300" y="6007100"/>
          <p14:tracePt t="458179" x="9004300" y="6000750"/>
          <p14:tracePt t="458232" x="9004300" y="5988050"/>
          <p14:tracePt t="458279" x="8991600" y="5975350"/>
          <p14:tracePt t="458333" x="8953500" y="5962650"/>
          <p14:tracePt t="458380" x="8877300" y="5937250"/>
          <p14:tracePt t="458430" x="8794750" y="5918200"/>
          <p14:tracePt t="458478" x="8756650" y="5918200"/>
          <p14:tracePt t="458530" x="8705850" y="5918200"/>
          <p14:tracePt t="458578" x="8680450" y="5918200"/>
          <p14:tracePt t="458630" x="8674100" y="5918200"/>
          <p14:tracePt t="458724" x="8667750" y="5924550"/>
          <p14:tracePt t="458776" x="8667750" y="5937250"/>
          <p14:tracePt t="458825" x="0" y="0"/>
        </p14:tracePtLst>
        <p14:tracePtLst>
          <p14:tracePt t="468479" x="8553450" y="4699000"/>
          <p14:tracePt t="468587" x="8470900" y="4660900"/>
          <p14:tracePt t="468634" x="8210550" y="4622800"/>
          <p14:tracePt t="468685" x="8083550" y="4616450"/>
          <p14:tracePt t="468740" x="8064500" y="4622800"/>
          <p14:tracePt t="468802" x="7981950" y="4673600"/>
          <p14:tracePt t="468853" x="7861300" y="4743450"/>
          <p14:tracePt t="468905" x="7823200" y="4800600"/>
          <p14:tracePt t="468954" x="7823200" y="4832350"/>
          <p14:tracePt t="469006" x="7950200" y="4946650"/>
          <p14:tracePt t="469055" x="8299450" y="5035550"/>
          <p14:tracePt t="469104" x="8629650" y="4991100"/>
          <p14:tracePt t="469154" x="8813800" y="4845050"/>
          <p14:tracePt t="469206" x="8826500" y="4819650"/>
          <p14:tracePt t="469353" x="0" y="0"/>
        </p14:tracePtLst>
        <p14:tracePtLst>
          <p14:tracePt t="469865" x="7912100" y="5378450"/>
          <p14:tracePt t="469919" x="7791450" y="5435600"/>
          <p14:tracePt t="469969" x="7721600" y="5492750"/>
          <p14:tracePt t="470023" x="7639050" y="5607050"/>
          <p14:tracePt t="470070" x="7607300" y="5664200"/>
          <p14:tracePt t="470125" x="7581900" y="5721350"/>
          <p14:tracePt t="470172" x="7581900" y="5746750"/>
          <p14:tracePt t="470228" x="7569200" y="5791200"/>
          <p14:tracePt t="470277" x="7562850" y="5803900"/>
          <p14:tracePt t="470331" x="7632700" y="5829300"/>
          <p14:tracePt t="470379" x="7893050" y="5835650"/>
          <p14:tracePt t="470432" x="8089900" y="5822950"/>
          <p14:tracePt t="470481" x="8108950" y="5816600"/>
          <p14:tracePt t="470483" x="8108950" y="5810250"/>
          <p14:tracePt t="470536" x="8140700" y="5772150"/>
          <p14:tracePt t="470584" x="8172450" y="5695950"/>
          <p14:tracePt t="470641" x="8178800" y="5632450"/>
          <p14:tracePt t="470642" x="8178800" y="5619750"/>
          <p14:tracePt t="470689" x="8178800" y="5588000"/>
          <p14:tracePt t="470742" x="8153400" y="5568950"/>
          <p14:tracePt t="470792" x="7969250" y="5524500"/>
          <p14:tracePt t="470849" x="7766050" y="5473700"/>
          <p14:tracePt t="470898" x="7753350" y="5473700"/>
          <p14:tracePt t="470997" x="0" y="0"/>
        </p14:tracePtLst>
        <p14:tracePtLst>
          <p14:tracePt t="474201" x="9785350" y="4578350"/>
          <p14:tracePt t="474206" x="9791700" y="4578350"/>
          <p14:tracePt t="474259" x="9836150" y="4584700"/>
          <p14:tracePt t="474316" x="10090150" y="4629150"/>
          <p14:tracePt t="474366" x="10255250" y="4629150"/>
          <p14:tracePt t="474367" x="10261600" y="4629150"/>
          <p14:tracePt t="474418" x="10331450" y="4629150"/>
          <p14:tracePt t="474465" x="10471150" y="4629150"/>
          <p14:tracePt t="474516" x="10553700" y="4629150"/>
          <p14:tracePt t="474562" x="10642600" y="4629150"/>
          <p14:tracePt t="474615" x="10725150" y="4629150"/>
          <p14:tracePt t="474662" x="10801350" y="4629150"/>
          <p14:tracePt t="474715" x="10985500" y="4610100"/>
          <p14:tracePt t="474765" x="11099800" y="4591050"/>
          <p14:tracePt t="474818" x="11125200" y="4578350"/>
          <p14:tracePt t="474866" x="11163300" y="4552950"/>
          <p14:tracePt t="474920" x="11188700" y="4533900"/>
          <p14:tracePt t="474968" x="11226800" y="4502150"/>
          <p14:tracePt t="475028" x="11245850" y="4483100"/>
          <p14:tracePt t="475075" x="11252200" y="4470400"/>
          <p14:tracePt t="475128" x="11252200" y="4457700"/>
          <p14:tracePt t="475177" x="11252200" y="4406900"/>
          <p14:tracePt t="475230" x="11233150" y="4349750"/>
          <p14:tracePt t="475279" x="11214100" y="4311650"/>
          <p14:tracePt t="475333" x="11112500" y="4260850"/>
          <p14:tracePt t="475380" x="10947400" y="4203700"/>
          <p14:tracePt t="475381" x="10922000" y="4197350"/>
          <p14:tracePt t="475432" x="10795000" y="4159250"/>
          <p14:tracePt t="475480" x="10699750" y="4140200"/>
          <p14:tracePt t="475533" x="10591800" y="4121150"/>
          <p14:tracePt t="475581" x="10477500" y="4114800"/>
          <p14:tracePt t="475583" x="10464800" y="4114800"/>
          <p14:tracePt t="475633" x="10318750" y="4114800"/>
          <p14:tracePt t="475680" x="10236200" y="4114800"/>
          <p14:tracePt t="475681" x="10223500" y="4114800"/>
          <p14:tracePt t="475733" x="10191750" y="4114800"/>
          <p14:tracePt t="475782" x="10134600" y="4114800"/>
          <p14:tracePt t="475783" x="10109200" y="4121150"/>
          <p14:tracePt t="475836" x="9982200" y="4146550"/>
          <p14:tracePt t="475884" x="9925050" y="4165600"/>
          <p14:tracePt t="475935" x="9836150" y="4216400"/>
          <p14:tracePt t="475937" x="9829800" y="4222750"/>
          <p14:tracePt t="475982" x="9798050" y="4241800"/>
          <p14:tracePt t="476037" x="9759950" y="4305300"/>
          <p14:tracePt t="476084" x="9740900" y="4349750"/>
          <p14:tracePt t="476136" x="9734550" y="4400550"/>
          <p14:tracePt t="476183" x="9734550" y="4457700"/>
          <p14:tracePt t="476236" x="9753600" y="4508500"/>
          <p14:tracePt t="476286" x="9823450" y="4572000"/>
          <p14:tracePt t="476336" x="9874250" y="4597400"/>
          <p14:tracePt t="476383" x="10033000" y="4641850"/>
          <p14:tracePt t="476433" x="10185400" y="4667250"/>
          <p14:tracePt t="476481" x="10299700" y="4667250"/>
          <p14:tracePt t="476584" x="10591800" y="4667250"/>
          <p14:tracePt t="476631" x="10674350" y="4667250"/>
          <p14:tracePt t="476682" x="10839450" y="4667250"/>
          <p14:tracePt t="476730" x="10915650" y="4667250"/>
          <p14:tracePt t="476731" x="10922000" y="4667250"/>
          <p14:tracePt t="476784" x="10985500" y="4667250"/>
          <p14:tracePt t="476835" x="11029950" y="4660900"/>
          <p14:tracePt t="476887" x="11036300" y="4660900"/>
          <p14:tracePt t="476936" x="11042650" y="4660900"/>
          <p14:tracePt t="477185" x="0" y="0"/>
        </p14:tracePtLst>
      </p14:laserTraceLst>
    </p:ext>
    <p:ext uri="{E180D4A7-C9FB-4DFB-919C-405C955672EB}">
      <p14:showEvtLst xmlns:p14="http://schemas.microsoft.com/office/powerpoint/2010/main">
        <p14:playEvt time="118" objId="79"/>
        <p14:stopEvt time="511791" objId="79"/>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cxnSpLocks/>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cxnSpLocks/>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p>
          </p:txBody>
        </p:sp>
      </p:grpSp>
      <p:grpSp>
        <p:nvGrpSpPr>
          <p:cNvPr id="3" name="组合 2"/>
          <p:cNvGrpSpPr/>
          <p:nvPr/>
        </p:nvGrpSpPr>
        <p:grpSpPr>
          <a:xfrm>
            <a:off x="10230928" y="2752158"/>
            <a:ext cx="712564" cy="1251051"/>
            <a:chOff x="7477684" y="2671771"/>
            <a:chExt cx="712564" cy="1251051"/>
          </a:xfrm>
        </p:grpSpPr>
        <p:sp>
          <p:nvSpPr>
            <p:cNvPr id="38" name="任意多边形 12">
              <a:extLst>
                <a:ext uri="{FF2B5EF4-FFF2-40B4-BE49-F238E27FC236}">
                  <a16:creationId xmlns:a16="http://schemas.microsoft.com/office/drawing/2014/main" id="{E9DC4A8F-806F-4D31-A971-CAAF3A84ED70}"/>
                </a:ext>
              </a:extLst>
            </p:cNvPr>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p>
        </p:txBody>
      </p:sp>
    </p:spTree>
    <p:extLst>
      <p:ext uri="{BB962C8B-B14F-4D97-AF65-F5344CB8AC3E}">
        <p14:creationId xmlns:p14="http://schemas.microsoft.com/office/powerpoint/2010/main" val="2840565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b="1" dirty="0"/>
              <a:t>开关中断</a:t>
            </a:r>
            <a:endParaRPr lang="en-US" altLang="zh-CN" b="1" dirty="0"/>
          </a:p>
          <a:p>
            <a:pPr lvl="1"/>
            <a:r>
              <a:rPr lang="zh-CN" altLang="en-US" dirty="0"/>
              <a:t>增加</a:t>
            </a:r>
            <a:r>
              <a:rPr lang="en-US" altLang="zh-CN" dirty="0"/>
              <a:t>IE</a:t>
            </a:r>
            <a:r>
              <a:rPr lang="zh-CN" altLang="en-US" dirty="0"/>
              <a:t>寄存器</a:t>
            </a:r>
            <a:endParaRPr lang="en-US" altLang="zh-CN" dirty="0"/>
          </a:p>
          <a:p>
            <a:r>
              <a:rPr lang="zh-CN" altLang="en-US" b="1" dirty="0"/>
              <a:t>保存断点</a:t>
            </a:r>
            <a:endParaRPr lang="en-US" altLang="zh-CN" b="1"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b="1" dirty="0"/>
              <a:t>中断识别</a:t>
            </a:r>
            <a:endParaRPr lang="en-US" altLang="zh-CN" b="1" dirty="0"/>
          </a:p>
          <a:p>
            <a:pPr lvl="1"/>
            <a:r>
              <a:rPr lang="zh-CN" altLang="en-US" dirty="0"/>
              <a:t>增加中断控制逻辑</a:t>
            </a:r>
            <a:endParaRPr lang="en-US" altLang="zh-CN" dirty="0"/>
          </a:p>
          <a:p>
            <a:r>
              <a:rPr lang="zh-CN" altLang="en-US" b="1" dirty="0"/>
              <a:t>软件支持</a:t>
            </a:r>
            <a:endParaRPr lang="en-US" altLang="zh-CN" b="1"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7"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7"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2">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a:extLst>
              <a:ext uri="{FF2B5EF4-FFF2-40B4-BE49-F238E27FC236}">
                <a16:creationId xmlns:a16="http://schemas.microsoft.com/office/drawing/2014/main" id="{818CBD6C-E8AD-4B9B-85A9-5936BAAF2C4C}"/>
              </a:ext>
            </a:extLst>
          </p:cNvPr>
          <p:cNvGrpSpPr/>
          <p:nvPr/>
        </p:nvGrpSpPr>
        <p:grpSpPr>
          <a:xfrm>
            <a:off x="10629937" y="1547422"/>
            <a:ext cx="1431489" cy="4697388"/>
            <a:chOff x="10629937" y="1547422"/>
            <a:chExt cx="1431489" cy="4697388"/>
          </a:xfrm>
        </p:grpSpPr>
        <p:cxnSp>
          <p:nvCxnSpPr>
            <p:cNvPr id="75" name="直接箭头连接符 74"/>
            <p:cNvCxnSpPr>
              <a:cxnSpLocks/>
            </p:cNvCxnSpPr>
            <p:nvPr/>
          </p:nvCxnSpPr>
          <p:spPr>
            <a:xfrm flipH="1">
              <a:off x="10629937" y="1818590"/>
              <a:ext cx="557723" cy="0"/>
            </a:xfrm>
            <a:prstGeom prst="straightConnector1">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13" name="流程图: 延期 112">
              <a:extLst>
                <a:ext uri="{FF2B5EF4-FFF2-40B4-BE49-F238E27FC236}">
                  <a16:creationId xmlns:a16="http://schemas.microsoft.com/office/drawing/2014/main" id="{B49379FC-0560-4124-BAB2-AC987AA270C4}"/>
                </a:ext>
              </a:extLst>
            </p:cNvPr>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p>
            <a:p>
              <a:pPr defTabSz="866943"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a:extLst>
                <a:ext uri="{FF2B5EF4-FFF2-40B4-BE49-F238E27FC236}">
                  <a16:creationId xmlns:a16="http://schemas.microsoft.com/office/drawing/2014/main" id="{46830E6D-B3CD-4D06-97C6-DBC0A56283A5}"/>
                </a:ext>
              </a:extLst>
            </p:cNvPr>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p>
            <a:p>
              <a:pPr defTabSz="866943"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a:extLst>
              <a:ext uri="{FF2B5EF4-FFF2-40B4-BE49-F238E27FC236}">
                <a16:creationId xmlns:a16="http://schemas.microsoft.com/office/drawing/2014/main" id="{F05BAD6C-5264-47F1-8D7F-DECD34C76C81}"/>
              </a:ext>
            </a:extLst>
          </p:cNvPr>
          <p:cNvGrpSpPr/>
          <p:nvPr/>
        </p:nvGrpSpPr>
        <p:grpSpPr>
          <a:xfrm>
            <a:off x="9154009" y="4937591"/>
            <a:ext cx="664222" cy="321797"/>
            <a:chOff x="9154009" y="4937591"/>
            <a:chExt cx="664222" cy="321797"/>
          </a:xfrm>
        </p:grpSpPr>
        <p:sp>
          <p:nvSpPr>
            <p:cNvPr id="133" name="Line 7">
              <a:extLst>
                <a:ext uri="{FF2B5EF4-FFF2-40B4-BE49-F238E27FC236}">
                  <a16:creationId xmlns:a16="http://schemas.microsoft.com/office/drawing/2014/main" id="{572C885F-28C7-4682-87E3-1B016C0D65E8}"/>
                </a:ext>
              </a:extLst>
            </p:cNvPr>
            <p:cNvSpPr>
              <a:spLocks noChangeShapeType="1"/>
            </p:cNvSpPr>
            <p:nvPr/>
          </p:nvSpPr>
          <p:spPr bwMode="auto">
            <a:xfrm rot="16200000">
              <a:off x="9575215" y="5098490"/>
              <a:ext cx="3217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a:extLst>
                <a:ext uri="{FF2B5EF4-FFF2-40B4-BE49-F238E27FC236}">
                  <a16:creationId xmlns:a16="http://schemas.microsoft.com/office/drawing/2014/main" id="{6AD6B542-267A-4ADA-B526-1C99D0CAB0A9}"/>
                </a:ext>
              </a:extLst>
            </p:cNvPr>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a:extLst>
              <a:ext uri="{FF2B5EF4-FFF2-40B4-BE49-F238E27FC236}">
                <a16:creationId xmlns:a16="http://schemas.microsoft.com/office/drawing/2014/main" id="{DDB3D48C-BA4B-4619-BA90-DF9F090D5E67}"/>
              </a:ext>
            </a:extLst>
          </p:cNvPr>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defTabSz="866943" eaLnBrk="0" fontAlgn="base" hangingPunct="0">
                <a:spcBef>
                  <a:spcPct val="0"/>
                </a:spcBef>
                <a:spcAft>
                  <a:spcPct val="0"/>
                </a:spcAft>
                <a:defRPr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a:extLst>
                <a:ext uri="{FF2B5EF4-FFF2-40B4-BE49-F238E27FC236}">
                  <a16:creationId xmlns:a16="http://schemas.microsoft.com/office/drawing/2014/main" id="{6253BFCA-F1AA-425A-8B4A-B9BBE15E5473}"/>
                </a:ext>
              </a:extLst>
            </p:cNvPr>
            <p:cNvCxnSpPr/>
            <p:nvPr/>
          </p:nvCxnSpPr>
          <p:spPr>
            <a:xfrm flipH="1">
              <a:off x="8575649" y="4608605"/>
              <a:ext cx="1006206"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26" name="等腰三角形 125">
              <a:extLst>
                <a:ext uri="{FF2B5EF4-FFF2-40B4-BE49-F238E27FC236}">
                  <a16:creationId xmlns:a16="http://schemas.microsoft.com/office/drawing/2014/main" id="{B84975CD-7ED4-4A55-931E-9714034592AC}"/>
                </a:ext>
              </a:extLst>
            </p:cNvPr>
            <p:cNvSpPr/>
            <p:nvPr/>
          </p:nvSpPr>
          <p:spPr>
            <a:xfrm rot="16200000">
              <a:off x="8959161" y="453809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a:extLst>
                <a:ext uri="{FF2B5EF4-FFF2-40B4-BE49-F238E27FC236}">
                  <a16:creationId xmlns:a16="http://schemas.microsoft.com/office/drawing/2014/main" id="{DAAFC64F-EA2A-4B93-A5EA-8B6931FD50E3}"/>
                </a:ext>
              </a:extLst>
            </p:cNvPr>
            <p:cNvGrpSpPr/>
            <p:nvPr/>
          </p:nvGrpSpPr>
          <p:grpSpPr>
            <a:xfrm rot="16200000">
              <a:off x="9490927" y="4290194"/>
              <a:ext cx="811603" cy="610716"/>
              <a:chOff x="5347918" y="5583277"/>
              <a:chExt cx="505805" cy="464968"/>
            </a:xfrm>
          </p:grpSpPr>
          <p:sp>
            <p:nvSpPr>
              <p:cNvPr id="146" name="流程图: 手动操作 145">
                <a:extLst>
                  <a:ext uri="{FF2B5EF4-FFF2-40B4-BE49-F238E27FC236}">
                    <a16:creationId xmlns:a16="http://schemas.microsoft.com/office/drawing/2014/main" id="{530ADF19-27B0-4964-8204-34667FCBD4F6}"/>
                  </a:ext>
                </a:extLst>
              </p:cNvPr>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a:extLst>
                  <a:ext uri="{FF2B5EF4-FFF2-40B4-BE49-F238E27FC236}">
                    <a16:creationId xmlns:a16="http://schemas.microsoft.com/office/drawing/2014/main" id="{BEF7FCB7-7D48-4F6D-BFD4-12A11EF5AE2B}"/>
                  </a:ext>
                </a:extLst>
              </p:cNvPr>
              <p:cNvSpPr>
                <a:spLocks noChangeShapeType="1"/>
              </p:cNvSpPr>
              <p:nvPr/>
            </p:nvSpPr>
            <p:spPr bwMode="auto">
              <a:xfrm rot="16200000">
                <a:off x="5422353" y="5921163"/>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a:extLst>
                  <a:ext uri="{FF2B5EF4-FFF2-40B4-BE49-F238E27FC236}">
                    <a16:creationId xmlns:a16="http://schemas.microsoft.com/office/drawing/2014/main" id="{A16D8564-1B34-4038-89A0-D07628C2C7FF}"/>
                  </a:ext>
                </a:extLst>
              </p:cNvPr>
              <p:cNvSpPr>
                <a:spLocks noChangeShapeType="1"/>
              </p:cNvSpPr>
              <p:nvPr/>
            </p:nvSpPr>
            <p:spPr bwMode="auto">
              <a:xfrm rot="16200000">
                <a:off x="5657450"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a:extLst>
                  <a:ext uri="{FF2B5EF4-FFF2-40B4-BE49-F238E27FC236}">
                    <a16:creationId xmlns:a16="http://schemas.microsoft.com/office/drawing/2014/main" id="{C6D5F614-D181-4611-B67A-982963333D79}"/>
                  </a:ext>
                </a:extLst>
              </p:cNvPr>
              <p:cNvSpPr>
                <a:spLocks noChangeShapeType="1"/>
              </p:cNvSpPr>
              <p:nvPr/>
            </p:nvSpPr>
            <p:spPr bwMode="auto">
              <a:xfrm rot="16200000">
                <a:off x="5540394" y="5921162"/>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a:extLst>
                  <a:ext uri="{FF2B5EF4-FFF2-40B4-BE49-F238E27FC236}">
                    <a16:creationId xmlns:a16="http://schemas.microsoft.com/office/drawing/2014/main" id="{37AD51D8-B9F2-43E5-8776-D282B8DE92AE}"/>
                  </a:ext>
                </a:extLst>
              </p:cNvPr>
              <p:cNvSpPr>
                <a:spLocks noChangeShapeType="1"/>
              </p:cNvSpPr>
              <p:nvPr/>
            </p:nvSpPr>
            <p:spPr bwMode="auto">
              <a:xfrm rot="16200000">
                <a:off x="5305771" y="5930498"/>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a:extLst>
                <a:ext uri="{FF2B5EF4-FFF2-40B4-BE49-F238E27FC236}">
                  <a16:creationId xmlns:a16="http://schemas.microsoft.com/office/drawing/2014/main" id="{A8ADD32E-506C-4B30-9F79-B0BC14F3987D}"/>
                </a:ext>
              </a:extLst>
            </p:cNvPr>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a:extLst>
                <a:ext uri="{FF2B5EF4-FFF2-40B4-BE49-F238E27FC236}">
                  <a16:creationId xmlns:a16="http://schemas.microsoft.com/office/drawing/2014/main" id="{B2753742-A0B1-4861-8826-CA54812F2123}"/>
                </a:ext>
              </a:extLst>
            </p:cNvPr>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a:extLst>
                <a:ext uri="{FF2B5EF4-FFF2-40B4-BE49-F238E27FC236}">
                  <a16:creationId xmlns:a16="http://schemas.microsoft.com/office/drawing/2014/main" id="{3F81A2D3-2356-4299-AC27-76E63A5E97D9}"/>
                </a:ext>
              </a:extLst>
            </p:cNvPr>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a:extLst>
                <a:ext uri="{FF2B5EF4-FFF2-40B4-BE49-F238E27FC236}">
                  <a16:creationId xmlns:a16="http://schemas.microsoft.com/office/drawing/2014/main" id="{7B7DE571-07CA-450E-A999-5486B1BA71A5}"/>
                </a:ext>
              </a:extLst>
            </p:cNvPr>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a:extLst>
              <a:ext uri="{FF2B5EF4-FFF2-40B4-BE49-F238E27FC236}">
                <a16:creationId xmlns:a16="http://schemas.microsoft.com/office/drawing/2014/main" id="{A5E74F8B-2822-4289-86CC-06552BD4C58D}"/>
              </a:ext>
            </a:extLst>
          </p:cNvPr>
          <p:cNvGrpSpPr/>
          <p:nvPr/>
        </p:nvGrpSpPr>
        <p:grpSpPr>
          <a:xfrm>
            <a:off x="8606345" y="5175010"/>
            <a:ext cx="2501076" cy="988265"/>
            <a:chOff x="8606345" y="5175010"/>
            <a:chExt cx="2501076" cy="988265"/>
          </a:xfrm>
        </p:grpSpPr>
        <p:sp>
          <p:nvSpPr>
            <p:cNvPr id="127" name="Text Box 36">
              <a:extLst>
                <a:ext uri="{FF2B5EF4-FFF2-40B4-BE49-F238E27FC236}">
                  <a16:creationId xmlns:a16="http://schemas.microsoft.com/office/drawing/2014/main" id="{FD37D62D-97EA-40F1-BE4F-4C543C09B054}"/>
                </a:ext>
              </a:extLst>
            </p:cNvPr>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a:extLst>
                <a:ext uri="{FF2B5EF4-FFF2-40B4-BE49-F238E27FC236}">
                  <a16:creationId xmlns:a16="http://schemas.microsoft.com/office/drawing/2014/main" id="{D6EE4D95-3CAD-4F73-A8F5-791D65653FB7}"/>
                </a:ext>
              </a:extLst>
            </p:cNvPr>
            <p:cNvCxnSpPr>
              <a:stCxn id="129" idx="3"/>
            </p:cNvCxnSpPr>
            <p:nvPr/>
          </p:nvCxnSpPr>
          <p:spPr>
            <a:xfrm>
              <a:off x="10254902" y="5461683"/>
              <a:ext cx="852519" cy="0"/>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29" name="Rectangle 104">
              <a:extLst>
                <a:ext uri="{FF2B5EF4-FFF2-40B4-BE49-F238E27FC236}">
                  <a16:creationId xmlns:a16="http://schemas.microsoft.com/office/drawing/2014/main" id="{D4A7F17A-A018-402F-8B2A-5674F928D3E8}"/>
                </a:ext>
              </a:extLst>
            </p:cNvPr>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a:extLst>
                <a:ext uri="{FF2B5EF4-FFF2-40B4-BE49-F238E27FC236}">
                  <a16:creationId xmlns:a16="http://schemas.microsoft.com/office/drawing/2014/main" id="{7550F8B9-526F-407B-B62C-3EEC1FA09EE2}"/>
                </a:ext>
              </a:extLst>
            </p:cNvPr>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p>
            <a:p>
              <a:pPr defTabSz="866943"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a:extLst>
                <a:ext uri="{FF2B5EF4-FFF2-40B4-BE49-F238E27FC236}">
                  <a16:creationId xmlns:a16="http://schemas.microsoft.com/office/drawing/2014/main" id="{E423EB95-48BF-4FEB-8609-88C69CC99F3C}"/>
                </a:ext>
              </a:extLst>
            </p:cNvPr>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a:extLst>
                <a:ext uri="{FF2B5EF4-FFF2-40B4-BE49-F238E27FC236}">
                  <a16:creationId xmlns:a16="http://schemas.microsoft.com/office/drawing/2014/main" id="{20759451-C638-4254-B0DD-8032B65A0CC3}"/>
                </a:ext>
              </a:extLst>
            </p:cNvPr>
            <p:cNvGrpSpPr/>
            <p:nvPr/>
          </p:nvGrpSpPr>
          <p:grpSpPr>
            <a:xfrm>
              <a:off x="9420539" y="5660510"/>
              <a:ext cx="684009" cy="276399"/>
              <a:chOff x="8696671" y="5472539"/>
              <a:chExt cx="684009" cy="313684"/>
            </a:xfrm>
          </p:grpSpPr>
          <p:sp>
            <p:nvSpPr>
              <p:cNvPr id="142" name="Line 7">
                <a:extLst>
                  <a:ext uri="{FF2B5EF4-FFF2-40B4-BE49-F238E27FC236}">
                    <a16:creationId xmlns:a16="http://schemas.microsoft.com/office/drawing/2014/main" id="{EDE961F0-9984-4461-837A-C2586BA62A95}"/>
                  </a:ext>
                </a:extLst>
              </p:cNvPr>
              <p:cNvSpPr>
                <a:spLocks noChangeShapeType="1"/>
              </p:cNvSpPr>
              <p:nvPr/>
            </p:nvSpPr>
            <p:spPr bwMode="auto">
              <a:xfrm rot="16200000">
                <a:off x="8539829"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a:extLst>
                  <a:ext uri="{FF2B5EF4-FFF2-40B4-BE49-F238E27FC236}">
                    <a16:creationId xmlns:a16="http://schemas.microsoft.com/office/drawing/2014/main" id="{9A8C37B3-5E47-4B75-8DB9-B02C7BA8EFAC}"/>
                  </a:ext>
                </a:extLst>
              </p:cNvPr>
              <p:cNvSpPr>
                <a:spLocks noChangeShapeType="1"/>
              </p:cNvSpPr>
              <p:nvPr/>
            </p:nvSpPr>
            <p:spPr bwMode="auto">
              <a:xfrm rot="16200000">
                <a:off x="8767832"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a:extLst>
                  <a:ext uri="{FF2B5EF4-FFF2-40B4-BE49-F238E27FC236}">
                    <a16:creationId xmlns:a16="http://schemas.microsoft.com/office/drawing/2014/main" id="{F6DB5661-98B3-4648-9E60-C641ACD6A75F}"/>
                  </a:ext>
                </a:extLst>
              </p:cNvPr>
              <p:cNvSpPr>
                <a:spLocks noChangeShapeType="1"/>
              </p:cNvSpPr>
              <p:nvPr/>
            </p:nvSpPr>
            <p:spPr bwMode="auto">
              <a:xfrm rot="16200000">
                <a:off x="8995835"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a:extLst>
                  <a:ext uri="{FF2B5EF4-FFF2-40B4-BE49-F238E27FC236}">
                    <a16:creationId xmlns:a16="http://schemas.microsoft.com/office/drawing/2014/main" id="{130AF903-AF17-4755-B066-464C67B91203}"/>
                  </a:ext>
                </a:extLst>
              </p:cNvPr>
              <p:cNvSpPr>
                <a:spLocks noChangeShapeType="1"/>
              </p:cNvSpPr>
              <p:nvPr/>
            </p:nvSpPr>
            <p:spPr bwMode="auto">
              <a:xfrm rot="16200000">
                <a:off x="9223838"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a:extLst>
                <a:ext uri="{FF2B5EF4-FFF2-40B4-BE49-F238E27FC236}">
                  <a16:creationId xmlns:a16="http://schemas.microsoft.com/office/drawing/2014/main" id="{A1A09E20-BDC0-4F34-9C00-A12EFC97D210}"/>
                </a:ext>
              </a:extLst>
            </p:cNvPr>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a:extLst>
                <a:ext uri="{FF2B5EF4-FFF2-40B4-BE49-F238E27FC236}">
                  <a16:creationId xmlns:a16="http://schemas.microsoft.com/office/drawing/2014/main" id="{2573A882-37A6-49BE-8944-154328E92830}"/>
                </a:ext>
              </a:extLst>
            </p:cNvPr>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7602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solidFill>
                  <a:srgbClr val="C00000"/>
                </a:solidFill>
              </a:rPr>
              <a:t>9.1 </a:t>
            </a:r>
            <a:r>
              <a:rPr lang="zh-CN" altLang="en-US" b="1" dirty="0">
                <a:solidFill>
                  <a:srgbClr val="C00000"/>
                </a:solidFill>
              </a:rPr>
              <a:t>输入输出设备与特性</a:t>
            </a:r>
            <a:endParaRPr lang="en-US" altLang="zh-CN" b="1" dirty="0">
              <a:solidFill>
                <a:srgbClr val="C00000"/>
              </a:solidFill>
            </a:endParaRPr>
          </a:p>
          <a:p>
            <a:r>
              <a:rPr lang="en-US" altLang="zh-CN" b="1" dirty="0"/>
              <a:t>9.2 I/O</a:t>
            </a:r>
            <a:r>
              <a:rPr lang="zh-CN" altLang="en-US" b="1" dirty="0"/>
              <a:t>接口</a:t>
            </a:r>
            <a:endParaRPr lang="en-US" altLang="zh-CN" b="1" dirty="0"/>
          </a:p>
          <a:p>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t>9.6 DMA</a:t>
            </a:r>
            <a:r>
              <a:rPr lang="zh-CN" altLang="en-US" b="1" dirty="0"/>
              <a:t>方式</a:t>
            </a:r>
          </a:p>
          <a:p>
            <a:r>
              <a:rPr lang="en-US" altLang="zh-CN" b="1" dirty="0"/>
              <a:t>9.7 </a:t>
            </a:r>
            <a:r>
              <a:rPr lang="zh-CN" altLang="en-US" b="1" dirty="0"/>
              <a:t>通道方式</a:t>
            </a:r>
            <a:endParaRPr lang="en-US" altLang="zh-CN" b="1" dirty="0"/>
          </a:p>
          <a:p>
            <a:r>
              <a:rPr lang="en-US" altLang="zh-CN" b="1" dirty="0">
                <a:solidFill>
                  <a:schemeClr val="bg1">
                    <a:lumMod val="50000"/>
                  </a:schemeClr>
                </a:solidFill>
              </a:rPr>
              <a:t>9.8 </a:t>
            </a:r>
            <a:r>
              <a:rPr lang="zh-CN" altLang="en-US" b="1" dirty="0">
                <a:solidFill>
                  <a:schemeClr val="bg1">
                    <a:lumMod val="50000"/>
                  </a:schemeClr>
                </a:solidFill>
              </a:rPr>
              <a:t>常见</a:t>
            </a:r>
            <a:r>
              <a:rPr lang="en-US" altLang="zh-CN" b="1" dirty="0">
                <a:solidFill>
                  <a:schemeClr val="bg1">
                    <a:lumMod val="50000"/>
                  </a:schemeClr>
                </a:solidFill>
              </a:rPr>
              <a:t>I/O</a:t>
            </a:r>
            <a:r>
              <a:rPr lang="zh-CN" altLang="en-US" b="1" dirty="0">
                <a:solidFill>
                  <a:schemeClr val="bg1">
                    <a:lumMod val="50000"/>
                  </a:schemeClr>
                </a:solidFill>
              </a:rPr>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778800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变长指令周期状态机修改</a:t>
            </a:r>
          </a:p>
        </p:txBody>
      </p:sp>
      <p:grpSp>
        <p:nvGrpSpPr>
          <p:cNvPr id="160" name="组合 159">
            <a:extLst>
              <a:ext uri="{FF2B5EF4-FFF2-40B4-BE49-F238E27FC236}">
                <a16:creationId xmlns:a16="http://schemas.microsoft.com/office/drawing/2014/main" id="{92B0070D-CA86-4001-A129-60B339541FDA}"/>
              </a:ext>
            </a:extLst>
          </p:cNvPr>
          <p:cNvGrpSpPr/>
          <p:nvPr/>
        </p:nvGrpSpPr>
        <p:grpSpPr>
          <a:xfrm>
            <a:off x="1193663" y="1357065"/>
            <a:ext cx="4568842" cy="5050166"/>
            <a:chOff x="939464" y="1407865"/>
            <a:chExt cx="4568842" cy="5050166"/>
          </a:xfrm>
        </p:grpSpPr>
        <p:grpSp>
          <p:nvGrpSpPr>
            <p:cNvPr id="161" name="组合 160">
              <a:extLst>
                <a:ext uri="{FF2B5EF4-FFF2-40B4-BE49-F238E27FC236}">
                  <a16:creationId xmlns:a16="http://schemas.microsoft.com/office/drawing/2014/main" id="{8CFCAB94-5216-470A-B3BB-53A3E763012B}"/>
                </a:ext>
              </a:extLst>
            </p:cNvPr>
            <p:cNvGrpSpPr/>
            <p:nvPr/>
          </p:nvGrpSpPr>
          <p:grpSpPr>
            <a:xfrm>
              <a:off x="939464" y="1407865"/>
              <a:ext cx="4568842" cy="5050166"/>
              <a:chOff x="939464" y="1407865"/>
              <a:chExt cx="4568842" cy="5050166"/>
            </a:xfrm>
          </p:grpSpPr>
          <p:sp>
            <p:nvSpPr>
              <p:cNvPr id="163" name="弧形 162">
                <a:extLst>
                  <a:ext uri="{FF2B5EF4-FFF2-40B4-BE49-F238E27FC236}">
                    <a16:creationId xmlns:a16="http://schemas.microsoft.com/office/drawing/2014/main" id="{EC228C3D-FD6D-4798-A6C3-653AB6C0F41F}"/>
                  </a:ext>
                </a:extLst>
              </p:cNvPr>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a:extLst>
                  <a:ext uri="{FF2B5EF4-FFF2-40B4-BE49-F238E27FC236}">
                    <a16:creationId xmlns:a16="http://schemas.microsoft.com/office/drawing/2014/main" id="{92D1A5CF-AE70-4B23-A6FA-BB8102E2708C}"/>
                  </a:ext>
                </a:extLst>
              </p:cNvPr>
              <p:cNvGrpSpPr/>
              <p:nvPr/>
            </p:nvGrpSpPr>
            <p:grpSpPr>
              <a:xfrm rot="3600000">
                <a:off x="3947340" y="5269201"/>
                <a:ext cx="806337" cy="810310"/>
                <a:chOff x="4997657" y="3422580"/>
                <a:chExt cx="806337" cy="810310"/>
              </a:xfrm>
            </p:grpSpPr>
            <p:sp>
              <p:nvSpPr>
                <p:cNvPr id="169" name="椭圆 168">
                  <a:extLst>
                    <a:ext uri="{FF2B5EF4-FFF2-40B4-BE49-F238E27FC236}">
                      <a16:creationId xmlns:a16="http://schemas.microsoft.com/office/drawing/2014/main" id="{21CA9B1E-D7E5-4703-9617-DC626A586AFC}"/>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70" name="文本框 169">
                  <a:extLst>
                    <a:ext uri="{FF2B5EF4-FFF2-40B4-BE49-F238E27FC236}">
                      <a16:creationId xmlns:a16="http://schemas.microsoft.com/office/drawing/2014/main" id="{006D3362-B9B8-4593-8180-DBB4FD53C567}"/>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65" name="椭圆 164">
                <a:extLst>
                  <a:ext uri="{FF2B5EF4-FFF2-40B4-BE49-F238E27FC236}">
                    <a16:creationId xmlns:a16="http://schemas.microsoft.com/office/drawing/2014/main" id="{BBDC12E8-DC97-4838-9B2E-1D511D4D4FC4}"/>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66" name="矩形 165">
                <a:extLst>
                  <a:ext uri="{FF2B5EF4-FFF2-40B4-BE49-F238E27FC236}">
                    <a16:creationId xmlns:a16="http://schemas.microsoft.com/office/drawing/2014/main" id="{76B3AC69-528B-4C38-8D46-74EA108EA1FF}"/>
                  </a:ext>
                </a:extLst>
              </p:cNvPr>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a:extLst>
                  <a:ext uri="{FF2B5EF4-FFF2-40B4-BE49-F238E27FC236}">
                    <a16:creationId xmlns:a16="http://schemas.microsoft.com/office/drawing/2014/main" id="{DD9B5BB2-3BF1-4838-8E0C-77D0B930A6A6}"/>
                  </a:ext>
                </a:extLst>
              </p:cNvPr>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a:extLst>
                  <a:ext uri="{FF2B5EF4-FFF2-40B4-BE49-F238E27FC236}">
                    <a16:creationId xmlns:a16="http://schemas.microsoft.com/office/drawing/2014/main" id="{57BA01C2-9DCC-4251-B69D-E444013F0BA4}"/>
                  </a:ext>
                </a:extLst>
              </p:cNvPr>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a:extLst>
                <a:ext uri="{FF2B5EF4-FFF2-40B4-BE49-F238E27FC236}">
                  <a16:creationId xmlns:a16="http://schemas.microsoft.com/office/drawing/2014/main" id="{BB04A606-74A7-4312-9B4F-4FF83C93312C}"/>
                </a:ext>
              </a:extLst>
            </p:cNvPr>
            <p:cNvSpPr txBox="1"/>
            <p:nvPr/>
          </p:nvSpPr>
          <p:spPr>
            <a:xfrm>
              <a:off x="1942280" y="544002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171" name="组合 170">
            <a:extLst>
              <a:ext uri="{FF2B5EF4-FFF2-40B4-BE49-F238E27FC236}">
                <a16:creationId xmlns:a16="http://schemas.microsoft.com/office/drawing/2014/main" id="{289BF4EA-27DC-4C65-9ACF-F76A17C5DAC3}"/>
              </a:ext>
            </a:extLst>
          </p:cNvPr>
          <p:cNvGrpSpPr/>
          <p:nvPr/>
        </p:nvGrpSpPr>
        <p:grpSpPr>
          <a:xfrm>
            <a:off x="1193663" y="1357065"/>
            <a:ext cx="6565979" cy="4568842"/>
            <a:chOff x="939464" y="1407865"/>
            <a:chExt cx="6565979" cy="4568842"/>
          </a:xfrm>
        </p:grpSpPr>
        <p:sp>
          <p:nvSpPr>
            <p:cNvPr id="172" name="弧形 171">
              <a:extLst>
                <a:ext uri="{FF2B5EF4-FFF2-40B4-BE49-F238E27FC236}">
                  <a16:creationId xmlns:a16="http://schemas.microsoft.com/office/drawing/2014/main" id="{0D5E281B-B376-494E-862B-B6B565EF782C}"/>
                </a:ext>
              </a:extLst>
            </p:cNvPr>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a:extLst>
                <a:ext uri="{FF2B5EF4-FFF2-40B4-BE49-F238E27FC236}">
                  <a16:creationId xmlns:a16="http://schemas.microsoft.com/office/drawing/2014/main" id="{35C7B4EC-E0FF-4C9A-9A86-664F473F10AC}"/>
                </a:ext>
              </a:extLst>
            </p:cNvPr>
            <p:cNvSpPr txBox="1"/>
            <p:nvPr/>
          </p:nvSpPr>
          <p:spPr>
            <a:xfrm>
              <a:off x="1215966" y="4525720"/>
              <a:ext cx="1592588" cy="307777"/>
            </a:xfrm>
            <a:prstGeom prst="rect">
              <a:avLst/>
            </a:prstGeom>
            <a:noFill/>
          </p:spPr>
          <p:txBody>
            <a:bodyPr wrap="square" lIns="0" tIns="0" rIns="0" bIns="0" rtlCol="0">
              <a:spAutoFit/>
            </a:bodyPr>
            <a:lstStyle/>
            <a:p>
              <a:pPr algn="ctr" defTabSz="914277"/>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p>
          </p:txBody>
        </p:sp>
        <p:sp>
          <p:nvSpPr>
            <p:cNvPr id="298" name="文本框 297">
              <a:extLst>
                <a:ext uri="{FF2B5EF4-FFF2-40B4-BE49-F238E27FC236}">
                  <a16:creationId xmlns:a16="http://schemas.microsoft.com/office/drawing/2014/main" id="{35C7B4EC-E0FF-4C9A-9A86-664F473F10AC}"/>
                </a:ext>
              </a:extLst>
            </p:cNvPr>
            <p:cNvSpPr txBox="1"/>
            <p:nvPr/>
          </p:nvSpPr>
          <p:spPr>
            <a:xfrm>
              <a:off x="5912855" y="4052565"/>
              <a:ext cx="1592588" cy="307777"/>
            </a:xfrm>
            <a:prstGeom prst="rect">
              <a:avLst/>
            </a:prstGeom>
            <a:noFill/>
          </p:spPr>
          <p:txBody>
            <a:bodyPr wrap="square" lIns="0" tIns="0" rIns="0" bIns="0" rtlCol="0">
              <a:spAutoFit/>
            </a:bodyPr>
            <a:lstStyle/>
            <a:p>
              <a:pPr algn="ctr" defTabSz="914277"/>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a:extLst>
              <a:ext uri="{FF2B5EF4-FFF2-40B4-BE49-F238E27FC236}">
                <a16:creationId xmlns:a16="http://schemas.microsoft.com/office/drawing/2014/main" id="{7475EE05-A491-4698-92F9-11A6B3E11A07}"/>
              </a:ext>
            </a:extLst>
          </p:cNvPr>
          <p:cNvGrpSpPr/>
          <p:nvPr/>
        </p:nvGrpSpPr>
        <p:grpSpPr>
          <a:xfrm>
            <a:off x="1624558" y="3254152"/>
            <a:ext cx="3725671" cy="385997"/>
            <a:chOff x="1370359" y="3304952"/>
            <a:chExt cx="3725671" cy="385997"/>
          </a:xfrm>
        </p:grpSpPr>
        <p:sp>
          <p:nvSpPr>
            <p:cNvPr id="175" name="文本框 174">
              <a:extLst>
                <a:ext uri="{FF2B5EF4-FFF2-40B4-BE49-F238E27FC236}">
                  <a16:creationId xmlns:a16="http://schemas.microsoft.com/office/drawing/2014/main" id="{4BC514BD-F029-46A5-99A9-7F81D6FD1F43}"/>
                </a:ext>
              </a:extLst>
            </p:cNvPr>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176" name="直接箭头连接符 175">
              <a:extLst>
                <a:ext uri="{FF2B5EF4-FFF2-40B4-BE49-F238E27FC236}">
                  <a16:creationId xmlns:a16="http://schemas.microsoft.com/office/drawing/2014/main" id="{0789BE62-70DC-43E9-8571-42E11FDAC4F7}"/>
                </a:ext>
              </a:extLst>
            </p:cNvPr>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a:extLst>
              <a:ext uri="{FF2B5EF4-FFF2-40B4-BE49-F238E27FC236}">
                <a16:creationId xmlns:a16="http://schemas.microsoft.com/office/drawing/2014/main" id="{B7F16187-6AAF-441E-895A-49510620A70E}"/>
              </a:ext>
            </a:extLst>
          </p:cNvPr>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a:extLst>
              <a:ext uri="{FF2B5EF4-FFF2-40B4-BE49-F238E27FC236}">
                <a16:creationId xmlns:a16="http://schemas.microsoft.com/office/drawing/2014/main" id="{8F36FD60-8C94-4BCE-809E-58F69FB81EC0}"/>
              </a:ext>
            </a:extLst>
          </p:cNvPr>
          <p:cNvGrpSpPr/>
          <p:nvPr/>
        </p:nvGrpSpPr>
        <p:grpSpPr>
          <a:xfrm>
            <a:off x="698823" y="966597"/>
            <a:ext cx="5063682" cy="4959310"/>
            <a:chOff x="444624" y="1017397"/>
            <a:chExt cx="5063682" cy="4959310"/>
          </a:xfrm>
        </p:grpSpPr>
        <p:sp>
          <p:nvSpPr>
            <p:cNvPr id="179" name="矩形 178">
              <a:extLst>
                <a:ext uri="{FF2B5EF4-FFF2-40B4-BE49-F238E27FC236}">
                  <a16:creationId xmlns:a16="http://schemas.microsoft.com/office/drawing/2014/main" id="{94A64391-9B9F-4A86-9F18-20DF80C58D68}"/>
                </a:ext>
              </a:extLst>
            </p:cNvPr>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a:extLst>
                <a:ext uri="{FF2B5EF4-FFF2-40B4-BE49-F238E27FC236}">
                  <a16:creationId xmlns:a16="http://schemas.microsoft.com/office/drawing/2014/main" id="{652BFABB-3272-4C49-804D-F704A6445725}"/>
                </a:ext>
              </a:extLst>
            </p:cNvPr>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a:extLst>
                <a:ext uri="{FF2B5EF4-FFF2-40B4-BE49-F238E27FC236}">
                  <a16:creationId xmlns:a16="http://schemas.microsoft.com/office/drawing/2014/main" id="{1CD70907-041F-4B9C-9CAC-75A14FC31F89}"/>
                </a:ext>
              </a:extLst>
            </p:cNvPr>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a:extLst>
                <a:ext uri="{FF2B5EF4-FFF2-40B4-BE49-F238E27FC236}">
                  <a16:creationId xmlns:a16="http://schemas.microsoft.com/office/drawing/2014/main" id="{D6BC26C2-EFAC-45A3-8207-BCAFD416F09A}"/>
                </a:ext>
              </a:extLst>
            </p:cNvPr>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a:extLst>
                <a:ext uri="{FF2B5EF4-FFF2-40B4-BE49-F238E27FC236}">
                  <a16:creationId xmlns:a16="http://schemas.microsoft.com/office/drawing/2014/main" id="{69C8AEAC-2838-44AF-AE50-E34911817753}"/>
                </a:ext>
              </a:extLst>
            </p:cNvPr>
            <p:cNvGrpSpPr/>
            <p:nvPr/>
          </p:nvGrpSpPr>
          <p:grpSpPr>
            <a:xfrm>
              <a:off x="444624" y="1017397"/>
              <a:ext cx="5063682" cy="4959310"/>
              <a:chOff x="444624" y="1017397"/>
              <a:chExt cx="5063682" cy="4959310"/>
            </a:xfrm>
          </p:grpSpPr>
          <p:sp>
            <p:nvSpPr>
              <p:cNvPr id="184" name="弧形 183">
                <a:extLst>
                  <a:ext uri="{FF2B5EF4-FFF2-40B4-BE49-F238E27FC236}">
                    <a16:creationId xmlns:a16="http://schemas.microsoft.com/office/drawing/2014/main" id="{30066C54-557C-4E56-9664-F813CF31CE99}"/>
                  </a:ext>
                </a:extLst>
              </p:cNvPr>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a:extLst>
                  <a:ext uri="{FF2B5EF4-FFF2-40B4-BE49-F238E27FC236}">
                    <a16:creationId xmlns:a16="http://schemas.microsoft.com/office/drawing/2014/main" id="{2E297632-49AF-4E23-BDBE-C77B395FF898}"/>
                  </a:ext>
                </a:extLst>
              </p:cNvPr>
              <p:cNvGrpSpPr/>
              <p:nvPr/>
            </p:nvGrpSpPr>
            <p:grpSpPr>
              <a:xfrm>
                <a:off x="444624" y="1017397"/>
                <a:ext cx="5063682" cy="4959310"/>
                <a:chOff x="444624" y="1017397"/>
                <a:chExt cx="5063682" cy="4959310"/>
              </a:xfrm>
            </p:grpSpPr>
            <p:sp>
              <p:nvSpPr>
                <p:cNvPr id="186" name="弧形 185">
                  <a:extLst>
                    <a:ext uri="{FF2B5EF4-FFF2-40B4-BE49-F238E27FC236}">
                      <a16:creationId xmlns:a16="http://schemas.microsoft.com/office/drawing/2014/main" id="{4BC9CAD2-2754-4B38-A888-6BC298B5658D}"/>
                    </a:ext>
                  </a:extLst>
                </p:cNvPr>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a:extLst>
                    <a:ext uri="{FF2B5EF4-FFF2-40B4-BE49-F238E27FC236}">
                      <a16:creationId xmlns:a16="http://schemas.microsoft.com/office/drawing/2014/main" id="{9512B65A-6AE9-49CF-A7E5-6E412172F085}"/>
                    </a:ext>
                  </a:extLst>
                </p:cNvPr>
                <p:cNvGrpSpPr/>
                <p:nvPr/>
              </p:nvGrpSpPr>
              <p:grpSpPr>
                <a:xfrm>
                  <a:off x="444624" y="1017397"/>
                  <a:ext cx="5063682" cy="4959310"/>
                  <a:chOff x="444624" y="1017397"/>
                  <a:chExt cx="5063682" cy="4959310"/>
                </a:xfrm>
              </p:grpSpPr>
              <p:sp>
                <p:nvSpPr>
                  <p:cNvPr id="188" name="弧形 187">
                    <a:extLst>
                      <a:ext uri="{FF2B5EF4-FFF2-40B4-BE49-F238E27FC236}">
                        <a16:creationId xmlns:a16="http://schemas.microsoft.com/office/drawing/2014/main" id="{6E7491ED-1115-4A71-A94F-618F56BA648B}"/>
                      </a:ext>
                    </a:extLst>
                  </p:cNvPr>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a:extLst>
                      <a:ext uri="{FF2B5EF4-FFF2-40B4-BE49-F238E27FC236}">
                        <a16:creationId xmlns:a16="http://schemas.microsoft.com/office/drawing/2014/main" id="{E32D3F9C-A291-45AA-80D7-E62A92E4A433}"/>
                      </a:ext>
                    </a:extLst>
                  </p:cNvPr>
                  <p:cNvGrpSpPr/>
                  <p:nvPr/>
                </p:nvGrpSpPr>
                <p:grpSpPr>
                  <a:xfrm>
                    <a:off x="564022" y="3281413"/>
                    <a:ext cx="806337" cy="810310"/>
                    <a:chOff x="4834556" y="1305082"/>
                    <a:chExt cx="806337" cy="810310"/>
                  </a:xfrm>
                </p:grpSpPr>
                <p:sp>
                  <p:nvSpPr>
                    <p:cNvPr id="198" name="椭圆 197">
                      <a:extLst>
                        <a:ext uri="{FF2B5EF4-FFF2-40B4-BE49-F238E27FC236}">
                          <a16:creationId xmlns:a16="http://schemas.microsoft.com/office/drawing/2014/main" id="{93D7996E-08A2-48B2-A85F-87041A06EBCF}"/>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9" name="文本框 198">
                      <a:extLst>
                        <a:ext uri="{FF2B5EF4-FFF2-40B4-BE49-F238E27FC236}">
                          <a16:creationId xmlns:a16="http://schemas.microsoft.com/office/drawing/2014/main" id="{6609B206-830B-4F25-89FA-71FB1FE04A7F}"/>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0" name="椭圆 189">
                    <a:extLst>
                      <a:ext uri="{FF2B5EF4-FFF2-40B4-BE49-F238E27FC236}">
                        <a16:creationId xmlns:a16="http://schemas.microsoft.com/office/drawing/2014/main" id="{3543D411-9DC8-452D-97D1-C0005B8CEFE5}"/>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1" name="文本框 190">
                    <a:extLst>
                      <a:ext uri="{FF2B5EF4-FFF2-40B4-BE49-F238E27FC236}">
                        <a16:creationId xmlns:a16="http://schemas.microsoft.com/office/drawing/2014/main" id="{8C08C319-2769-4775-9552-A2F4E86D1546}"/>
                      </a:ext>
                    </a:extLst>
                  </p:cNvPr>
                  <p:cNvSpPr txBox="1"/>
                  <p:nvPr/>
                </p:nvSpPr>
                <p:spPr>
                  <a:xfrm>
                    <a:off x="969208" y="232255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192" name="组合 191">
                    <a:extLst>
                      <a:ext uri="{FF2B5EF4-FFF2-40B4-BE49-F238E27FC236}">
                        <a16:creationId xmlns:a16="http://schemas.microsoft.com/office/drawing/2014/main" id="{986D0B42-C0FA-4141-8B50-FC167A968B47}"/>
                      </a:ext>
                    </a:extLst>
                  </p:cNvPr>
                  <p:cNvGrpSpPr/>
                  <p:nvPr/>
                </p:nvGrpSpPr>
                <p:grpSpPr>
                  <a:xfrm rot="3600000">
                    <a:off x="1685130" y="1342176"/>
                    <a:ext cx="806337" cy="810310"/>
                    <a:chOff x="4834556" y="1305082"/>
                    <a:chExt cx="806337" cy="810310"/>
                  </a:xfrm>
                </p:grpSpPr>
                <p:sp>
                  <p:nvSpPr>
                    <p:cNvPr id="196" name="椭圆 195">
                      <a:extLst>
                        <a:ext uri="{FF2B5EF4-FFF2-40B4-BE49-F238E27FC236}">
                          <a16:creationId xmlns:a16="http://schemas.microsoft.com/office/drawing/2014/main" id="{44D7F31B-DA2F-4AE5-944F-912959581D87}"/>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7" name="文本框 196">
                      <a:extLst>
                        <a:ext uri="{FF2B5EF4-FFF2-40B4-BE49-F238E27FC236}">
                          <a16:creationId xmlns:a16="http://schemas.microsoft.com/office/drawing/2014/main" id="{1C891E7A-D11B-46BD-A23B-7EEB643398D7}"/>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3" name="椭圆 192">
                    <a:extLst>
                      <a:ext uri="{FF2B5EF4-FFF2-40B4-BE49-F238E27FC236}">
                        <a16:creationId xmlns:a16="http://schemas.microsoft.com/office/drawing/2014/main" id="{52EC1C23-5504-454F-A5B7-FC6C9AD30DC4}"/>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4" name="文本框 193">
                    <a:extLst>
                      <a:ext uri="{FF2B5EF4-FFF2-40B4-BE49-F238E27FC236}">
                        <a16:creationId xmlns:a16="http://schemas.microsoft.com/office/drawing/2014/main" id="{9E315B50-A3EB-4E28-8DC1-EEFB30285CF6}"/>
                      </a:ext>
                    </a:extLst>
                  </p:cNvPr>
                  <p:cNvSpPr txBox="1"/>
                  <p:nvPr/>
                </p:nvSpPr>
                <p:spPr>
                  <a:xfrm>
                    <a:off x="2948385" y="118710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5" name="矩形 194">
                    <a:extLst>
                      <a:ext uri="{FF2B5EF4-FFF2-40B4-BE49-F238E27FC236}">
                        <a16:creationId xmlns:a16="http://schemas.microsoft.com/office/drawing/2014/main" id="{67A8B4E9-24B0-4E91-8A91-EE9BDF3DE086}"/>
                      </a:ext>
                    </a:extLst>
                  </p:cNvPr>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a:extLst>
              <a:ext uri="{FF2B5EF4-FFF2-40B4-BE49-F238E27FC236}">
                <a16:creationId xmlns:a16="http://schemas.microsoft.com/office/drawing/2014/main" id="{8A0CAEF3-7B2B-49F7-9D50-85FA9C5CECE7}"/>
              </a:ext>
            </a:extLst>
          </p:cNvPr>
          <p:cNvGrpSpPr/>
          <p:nvPr/>
        </p:nvGrpSpPr>
        <p:grpSpPr>
          <a:xfrm>
            <a:off x="1193663" y="1279104"/>
            <a:ext cx="5203102" cy="4646803"/>
            <a:chOff x="939464" y="1329904"/>
            <a:chExt cx="5203102" cy="4646803"/>
          </a:xfrm>
        </p:grpSpPr>
        <p:sp>
          <p:nvSpPr>
            <p:cNvPr id="201" name="弧形 200">
              <a:extLst>
                <a:ext uri="{FF2B5EF4-FFF2-40B4-BE49-F238E27FC236}">
                  <a16:creationId xmlns:a16="http://schemas.microsoft.com/office/drawing/2014/main" id="{BB654AF6-0B69-4413-9F8B-3ECAD3243542}"/>
                </a:ext>
              </a:extLst>
            </p:cNvPr>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a:extLst>
                <a:ext uri="{FF2B5EF4-FFF2-40B4-BE49-F238E27FC236}">
                  <a16:creationId xmlns:a16="http://schemas.microsoft.com/office/drawing/2014/main" id="{02085E20-A4B8-4766-BF0D-332BF37DA240}"/>
                </a:ext>
              </a:extLst>
            </p:cNvPr>
            <p:cNvGrpSpPr/>
            <p:nvPr/>
          </p:nvGrpSpPr>
          <p:grpSpPr>
            <a:xfrm>
              <a:off x="939464" y="1329904"/>
              <a:ext cx="5203102" cy="4646803"/>
              <a:chOff x="939464" y="1329904"/>
              <a:chExt cx="5203102" cy="4646803"/>
            </a:xfrm>
          </p:grpSpPr>
          <p:sp>
            <p:nvSpPr>
              <p:cNvPr id="203" name="弧形 202">
                <a:extLst>
                  <a:ext uri="{FF2B5EF4-FFF2-40B4-BE49-F238E27FC236}">
                    <a16:creationId xmlns:a16="http://schemas.microsoft.com/office/drawing/2014/main" id="{61D081ED-C42F-4474-8F38-9AE4E5B37749}"/>
                  </a:ext>
                </a:extLst>
              </p:cNvPr>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FF633B66-BE6B-4D43-8584-D0964DC14408}"/>
                  </a:ext>
                </a:extLst>
              </p:cNvPr>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a:extLst>
                  <a:ext uri="{FF2B5EF4-FFF2-40B4-BE49-F238E27FC236}">
                    <a16:creationId xmlns:a16="http://schemas.microsoft.com/office/drawing/2014/main" id="{C597E660-C2B8-461B-A8A9-AD0F82CFBADA}"/>
                  </a:ext>
                </a:extLst>
              </p:cNvPr>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a:extLst>
                  <a:ext uri="{FF2B5EF4-FFF2-40B4-BE49-F238E27FC236}">
                    <a16:creationId xmlns:a16="http://schemas.microsoft.com/office/drawing/2014/main" id="{54293CC0-47F4-4332-A5C0-E65F318FC597}"/>
                  </a:ext>
                </a:extLst>
              </p:cNvPr>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a:extLst>
                  <a:ext uri="{FF2B5EF4-FFF2-40B4-BE49-F238E27FC236}">
                    <a16:creationId xmlns:a16="http://schemas.microsoft.com/office/drawing/2014/main" id="{924E55CF-F7DD-4F85-820B-562E09BCDB70}"/>
                  </a:ext>
                </a:extLst>
              </p:cNvPr>
              <p:cNvGrpSpPr/>
              <p:nvPr/>
            </p:nvGrpSpPr>
            <p:grpSpPr>
              <a:xfrm>
                <a:off x="939464" y="1329904"/>
                <a:ext cx="4962903" cy="4646803"/>
                <a:chOff x="939464" y="1329904"/>
                <a:chExt cx="4962903" cy="4646803"/>
              </a:xfrm>
            </p:grpSpPr>
            <p:grpSp>
              <p:nvGrpSpPr>
                <p:cNvPr id="208" name="组合 207">
                  <a:extLst>
                    <a:ext uri="{FF2B5EF4-FFF2-40B4-BE49-F238E27FC236}">
                      <a16:creationId xmlns:a16="http://schemas.microsoft.com/office/drawing/2014/main" id="{66FFD2C0-05D0-43CC-BAF7-B532D4F652A3}"/>
                    </a:ext>
                  </a:extLst>
                </p:cNvPr>
                <p:cNvGrpSpPr/>
                <p:nvPr/>
              </p:nvGrpSpPr>
              <p:grpSpPr>
                <a:xfrm>
                  <a:off x="939464" y="1329904"/>
                  <a:ext cx="4962903" cy="4646803"/>
                  <a:chOff x="939464" y="1329904"/>
                  <a:chExt cx="4962903" cy="4646803"/>
                </a:xfrm>
              </p:grpSpPr>
              <p:sp>
                <p:nvSpPr>
                  <p:cNvPr id="210" name="弧形 209">
                    <a:extLst>
                      <a:ext uri="{FF2B5EF4-FFF2-40B4-BE49-F238E27FC236}">
                        <a16:creationId xmlns:a16="http://schemas.microsoft.com/office/drawing/2014/main" id="{9D0205FA-B794-46BD-B7A2-08CB730A0316}"/>
                      </a:ext>
                    </a:extLst>
                  </p:cNvPr>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a:extLst>
                      <a:ext uri="{FF2B5EF4-FFF2-40B4-BE49-F238E27FC236}">
                        <a16:creationId xmlns:a16="http://schemas.microsoft.com/office/drawing/2014/main" id="{C96FDAA5-0FC8-4828-841D-5DC1C66E63A8}"/>
                      </a:ext>
                    </a:extLst>
                  </p:cNvPr>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a:extLst>
                      <a:ext uri="{FF2B5EF4-FFF2-40B4-BE49-F238E27FC236}">
                        <a16:creationId xmlns:a16="http://schemas.microsoft.com/office/drawing/2014/main" id="{39EA83CF-EF42-4C3E-B660-9A7CFE600F92}"/>
                      </a:ext>
                    </a:extLst>
                  </p:cNvPr>
                  <p:cNvGrpSpPr/>
                  <p:nvPr/>
                </p:nvGrpSpPr>
                <p:grpSpPr>
                  <a:xfrm>
                    <a:off x="5096030" y="3285794"/>
                    <a:ext cx="806337" cy="810310"/>
                    <a:chOff x="4997657" y="3422580"/>
                    <a:chExt cx="806337" cy="810310"/>
                  </a:xfrm>
                </p:grpSpPr>
                <p:sp>
                  <p:nvSpPr>
                    <p:cNvPr id="218" name="椭圆 217">
                      <a:extLst>
                        <a:ext uri="{FF2B5EF4-FFF2-40B4-BE49-F238E27FC236}">
                          <a16:creationId xmlns:a16="http://schemas.microsoft.com/office/drawing/2014/main" id="{3656C899-0100-44E3-9105-CCB0654F87D5}"/>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9" name="文本框 218">
                      <a:extLst>
                        <a:ext uri="{FF2B5EF4-FFF2-40B4-BE49-F238E27FC236}">
                          <a16:creationId xmlns:a16="http://schemas.microsoft.com/office/drawing/2014/main" id="{AC62C330-3C11-4A7E-9B51-F22568302866}"/>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13" name="组合 212">
                    <a:extLst>
                      <a:ext uri="{FF2B5EF4-FFF2-40B4-BE49-F238E27FC236}">
                        <a16:creationId xmlns:a16="http://schemas.microsoft.com/office/drawing/2014/main" id="{E3C0C21A-D724-4CB8-8921-89C5809CE658}"/>
                      </a:ext>
                    </a:extLst>
                  </p:cNvPr>
                  <p:cNvGrpSpPr/>
                  <p:nvPr/>
                </p:nvGrpSpPr>
                <p:grpSpPr>
                  <a:xfrm rot="7200000">
                    <a:off x="3971948" y="1327918"/>
                    <a:ext cx="806337" cy="810310"/>
                    <a:chOff x="4834556" y="1305082"/>
                    <a:chExt cx="806337" cy="810310"/>
                  </a:xfrm>
                </p:grpSpPr>
                <p:sp>
                  <p:nvSpPr>
                    <p:cNvPr id="216" name="椭圆 215">
                      <a:extLst>
                        <a:ext uri="{FF2B5EF4-FFF2-40B4-BE49-F238E27FC236}">
                          <a16:creationId xmlns:a16="http://schemas.microsoft.com/office/drawing/2014/main" id="{940719BF-3B80-4396-A25D-4BFB1A569F62}"/>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7" name="文本框 216">
                      <a:extLst>
                        <a:ext uri="{FF2B5EF4-FFF2-40B4-BE49-F238E27FC236}">
                          <a16:creationId xmlns:a16="http://schemas.microsoft.com/office/drawing/2014/main" id="{75FBA8D9-7DA9-40E5-9CAF-5B5690FA0236}"/>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4" name="椭圆 213">
                    <a:extLst>
                      <a:ext uri="{FF2B5EF4-FFF2-40B4-BE49-F238E27FC236}">
                        <a16:creationId xmlns:a16="http://schemas.microsoft.com/office/drawing/2014/main" id="{36F2E0F8-6179-4F8E-A4C2-5DB57B297746}"/>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5" name="文本框 214">
                    <a:extLst>
                      <a:ext uri="{FF2B5EF4-FFF2-40B4-BE49-F238E27FC236}">
                        <a16:creationId xmlns:a16="http://schemas.microsoft.com/office/drawing/2014/main" id="{3C40DD1F-50CC-4ECC-9477-A427A3303184}"/>
                      </a:ext>
                    </a:extLst>
                  </p:cNvPr>
                  <p:cNvSpPr txBox="1"/>
                  <p:nvPr/>
                </p:nvSpPr>
                <p:spPr>
                  <a:xfrm>
                    <a:off x="4901661" y="2359116"/>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09" name="矩形 208">
                  <a:extLst>
                    <a:ext uri="{FF2B5EF4-FFF2-40B4-BE49-F238E27FC236}">
                      <a16:creationId xmlns:a16="http://schemas.microsoft.com/office/drawing/2014/main" id="{556D8A71-F898-43BB-8399-B982415BC1E0}"/>
                    </a:ext>
                  </a:extLst>
                </p:cNvPr>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71" name="文本框 270">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1" name="文本框 280">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6" name="文本框 285">
                <a:extLst>
                  <a:ext uri="{FF2B5EF4-FFF2-40B4-BE49-F238E27FC236}">
                    <a16:creationId xmlns:a16="http://schemas.microsoft.com/office/drawing/2014/main" id="{88F16560-3B45-4A43-9EA2-5494457AE28D}"/>
                  </a:ext>
                </a:extLst>
              </p:cNvPr>
              <p:cNvSpPr txBox="1"/>
              <p:nvPr/>
            </p:nvSpPr>
            <p:spPr>
              <a:xfrm rot="12600000">
                <a:off x="4932442"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a:extLst>
              <a:ext uri="{FF2B5EF4-FFF2-40B4-BE49-F238E27FC236}">
                <a16:creationId xmlns:a16="http://schemas.microsoft.com/office/drawing/2014/main" id="{D83ADBC0-AEFF-4F4B-AD01-C09BB82DF352}"/>
              </a:ext>
            </a:extLst>
          </p:cNvPr>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6D9FBFAA-6F84-4242-9732-740AAB620F0D}"/>
                </a:ext>
              </a:extLst>
            </p:cNvPr>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76" name="文本框 275">
                <a:extLst>
                  <a:ext uri="{FF2B5EF4-FFF2-40B4-BE49-F238E27FC236}">
                    <a16:creationId xmlns:a16="http://schemas.microsoft.com/office/drawing/2014/main" id="{88F16560-3B45-4A43-9EA2-5494457AE28D}"/>
                  </a:ext>
                </a:extLst>
              </p:cNvPr>
              <p:cNvSpPr txBox="1"/>
              <p:nvPr/>
            </p:nvSpPr>
            <p:spPr>
              <a:xfrm rot="19800000">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a:extLst>
              <a:ext uri="{FF2B5EF4-FFF2-40B4-BE49-F238E27FC236}">
                <a16:creationId xmlns:a16="http://schemas.microsoft.com/office/drawing/2014/main" id="{6AA6A44D-805C-4663-84FF-DD5953A5FF04}"/>
              </a:ext>
            </a:extLst>
          </p:cNvPr>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AB209172-E1EB-49FC-BCBA-BCDBF87852AE}"/>
                </a:ext>
              </a:extLst>
            </p:cNvPr>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a:extLst>
              <a:ext uri="{FF2B5EF4-FFF2-40B4-BE49-F238E27FC236}">
                <a16:creationId xmlns:a16="http://schemas.microsoft.com/office/drawing/2014/main" id="{A7F83DBB-47FA-4A1E-A264-F4763B3D3180}"/>
              </a:ext>
            </a:extLst>
          </p:cNvPr>
          <p:cNvGrpSpPr/>
          <p:nvPr/>
        </p:nvGrpSpPr>
        <p:grpSpPr>
          <a:xfrm>
            <a:off x="6393409" y="961847"/>
            <a:ext cx="3442682" cy="5338345"/>
            <a:chOff x="6393409" y="961847"/>
            <a:chExt cx="3442682"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36" name="文本框 235">
                  <a:extLst>
                    <a:ext uri="{FF2B5EF4-FFF2-40B4-BE49-F238E27FC236}">
                      <a16:creationId xmlns:a16="http://schemas.microsoft.com/office/drawing/2014/main" id="{88F16560-3B45-4A43-9EA2-5494457AE28D}"/>
                    </a:ext>
                  </a:extLst>
                </p:cNvPr>
                <p:cNvSpPr txBox="1"/>
                <p:nvPr/>
              </p:nvSpPr>
              <p:spPr>
                <a:xfrm rot="16200000">
                  <a:off x="4932443"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1" name="文本框 240">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88F16560-3B45-4A43-9EA2-5494457AE28D}"/>
                    </a:ext>
                  </a:extLst>
                </p:cNvPr>
                <p:cNvSpPr txBox="1"/>
                <p:nvPr/>
              </p:nvSpPr>
              <p:spPr>
                <a:xfrm rot="19800000">
                  <a:off x="4932444" y="145849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1" name="文本框 250">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6" name="文本框 255">
                  <a:extLst>
                    <a:ext uri="{FF2B5EF4-FFF2-40B4-BE49-F238E27FC236}">
                      <a16:creationId xmlns:a16="http://schemas.microsoft.com/office/drawing/2014/main" id="{88F16560-3B45-4A43-9EA2-5494457AE28D}"/>
                    </a:ext>
                  </a:extLst>
                </p:cNvPr>
                <p:cNvSpPr txBox="1"/>
                <p:nvPr/>
              </p:nvSpPr>
              <p:spPr>
                <a:xfrm rot="12600000">
                  <a:off x="5080471" y="360209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61" name="文本框 260">
                  <a:extLst>
                    <a:ext uri="{FF2B5EF4-FFF2-40B4-BE49-F238E27FC236}">
                      <a16:creationId xmlns:a16="http://schemas.microsoft.com/office/drawing/2014/main" id="{88F16560-3B45-4A43-9EA2-5494457AE28D}"/>
                    </a:ext>
                  </a:extLst>
                </p:cNvPr>
                <p:cNvSpPr txBox="1"/>
                <p:nvPr/>
              </p:nvSpPr>
              <p:spPr>
                <a:xfrm rot="14400000">
                  <a:off x="5086842" y="3581016"/>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accent2">
                        <a:lumMod val="75000"/>
                      </a:schemeClr>
                    </a:solidFill>
                    <a:latin typeface="等线" panose="020F0502020204030204"/>
                    <a:ea typeface="等线" panose="02010600030101010101" pitchFamily="2" charset="-122"/>
                  </a:endParaRPr>
                </a:p>
              </p:txBody>
            </p:sp>
            <p:sp>
              <p:nvSpPr>
                <p:cNvPr id="266" name="文本框 265">
                  <a:extLst>
                    <a:ext uri="{FF2B5EF4-FFF2-40B4-BE49-F238E27FC236}">
                      <a16:creationId xmlns:a16="http://schemas.microsoft.com/office/drawing/2014/main" id="{88F16560-3B45-4A43-9EA2-5494457AE28D}"/>
                    </a:ext>
                  </a:extLst>
                </p:cNvPr>
                <p:cNvSpPr txBox="1"/>
                <p:nvPr/>
              </p:nvSpPr>
              <p:spPr>
                <a:xfrm rot="16200000">
                  <a:off x="5085496" y="3575992"/>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a:extLst>
                <a:ext uri="{FF2B5EF4-FFF2-40B4-BE49-F238E27FC236}">
                  <a16:creationId xmlns:a16="http://schemas.microsoft.com/office/drawing/2014/main" id="{BCBB49A4-6A2F-4F87-BCCD-C8938E767015}"/>
                </a:ext>
              </a:extLst>
            </p:cNvPr>
            <p:cNvSpPr txBox="1"/>
            <p:nvPr/>
          </p:nvSpPr>
          <p:spPr>
            <a:xfrm>
              <a:off x="8033706" y="3992020"/>
              <a:ext cx="1802385"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r>
                <a:rPr lang="en-US" altLang="zh-CN" dirty="0">
                  <a:solidFill>
                    <a:srgbClr val="0000FF"/>
                  </a:solidFill>
                </a:rPr>
                <a:t>/</a:t>
              </a:r>
              <a:r>
                <a:rPr lang="en-US" altLang="zh-CN" dirty="0" err="1">
                  <a:solidFill>
                    <a:srgbClr val="C00000"/>
                  </a:solidFill>
                </a:rPr>
                <a:t>eret</a:t>
              </a:r>
              <a:endParaRPr lang="en-US" altLang="zh-CN" dirty="0">
                <a:solidFill>
                  <a:srgbClr val="C00000"/>
                </a:solidFill>
              </a:endParaRPr>
            </a:p>
          </p:txBody>
        </p:sp>
      </p:grpSp>
      <p:sp>
        <p:nvSpPr>
          <p:cNvPr id="145" name="矩形 144">
            <a:extLst>
              <a:ext uri="{FF2B5EF4-FFF2-40B4-BE49-F238E27FC236}">
                <a16:creationId xmlns:a16="http://schemas.microsoft.com/office/drawing/2014/main" id="{0C119AE4-1285-4D3B-8407-C9CAE82A19BA}"/>
              </a:ext>
            </a:extLst>
          </p:cNvPr>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extLst>
      <p:ext uri="{BB962C8B-B14F-4D97-AF65-F5344CB8AC3E}">
        <p14:creationId xmlns:p14="http://schemas.microsoft.com/office/powerpoint/2010/main" val="908298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p>
        </p:txBody>
      </p:sp>
      <p:pic>
        <p:nvPicPr>
          <p:cNvPr id="4" name="图片 3"/>
          <p:cNvPicPr/>
          <p:nvPr/>
        </p:nvPicPr>
        <p:blipFill rotWithShape="1">
          <a:blip r:embed="rId2"/>
          <a:srcRect l="4980" t="1982" b="21810"/>
          <a:stretch/>
        </p:blipFill>
        <p:spPr bwMode="auto">
          <a:xfrm>
            <a:off x="5599596" y="1168206"/>
            <a:ext cx="6385241" cy="5186139"/>
          </a:xfrm>
          <a:prstGeom prst="rect">
            <a:avLst/>
          </a:prstGeom>
          <a:ln>
            <a:noFill/>
          </a:ln>
          <a:extLst>
            <a:ext uri="{53640926-AAD7-44D8-BBD7-CCE9431645EC}">
              <a14:shadowObscured xmlns:a14="http://schemas.microsoft.com/office/drawing/2010/main"/>
            </a:ext>
          </a:extLst>
        </p:spPr>
      </p:pic>
      <p:pic>
        <p:nvPicPr>
          <p:cNvPr id="5" name="图片 4"/>
          <p:cNvPicPr/>
          <p:nvPr/>
        </p:nvPicPr>
        <p:blipFill rotWithShape="1">
          <a:blip r:embed="rId3"/>
          <a:srcRect l="17065" t="2070" b="24546"/>
          <a:stretch/>
        </p:blipFill>
        <p:spPr bwMode="auto">
          <a:xfrm>
            <a:off x="487822" y="1132976"/>
            <a:ext cx="4952918" cy="5001124"/>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513514BE-9AFC-4A20-AEB5-4772D7190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a:extLst>
              <a:ext uri="{FF2B5EF4-FFF2-40B4-BE49-F238E27FC236}">
                <a16:creationId xmlns:a16="http://schemas.microsoft.com/office/drawing/2014/main" id="{FA20C4A2-224D-44A7-9B46-13354AA45E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extLst>
      <p:ext uri="{BB962C8B-B14F-4D97-AF65-F5344CB8AC3E}">
        <p14:creationId xmlns:p14="http://schemas.microsoft.com/office/powerpoint/2010/main" val="63533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矩形 2"/>
          <p:cNvSpPr>
            <a:spLocks noGrp="1" noChangeArrowheads="1"/>
          </p:cNvSpPr>
          <p:nvPr>
            <p:ph type="title"/>
          </p:nvPr>
        </p:nvSpPr>
        <p:spPr/>
        <p:txBody>
          <a:bodyPr/>
          <a:lstStyle/>
          <a:p>
            <a:r>
              <a:rPr lang="zh-CN" altLang="en-US"/>
              <a:t>中断优先级</a:t>
            </a:r>
          </a:p>
        </p:txBody>
      </p:sp>
      <p:sp>
        <p:nvSpPr>
          <p:cNvPr id="49156" name="矩形 3"/>
          <p:cNvSpPr>
            <a:spLocks noGrp="1" noChangeArrowheads="1"/>
          </p:cNvSpPr>
          <p:nvPr>
            <p:ph type="body" idx="1"/>
          </p:nvPr>
        </p:nvSpPr>
        <p:spPr>
          <a:xfrm>
            <a:off x="487822" y="942764"/>
            <a:ext cx="11031078" cy="5637024"/>
          </a:xfrm>
        </p:spPr>
        <p:txBody>
          <a:bodyPr/>
          <a:lstStyle/>
          <a:p>
            <a:r>
              <a:rPr lang="zh-CN" altLang="en-US" b="1" dirty="0"/>
              <a:t>多设备同时产生中断请求时，如何处理？</a:t>
            </a:r>
          </a:p>
          <a:p>
            <a:pPr lvl="1"/>
            <a:r>
              <a:rPr lang="zh-CN" altLang="en-US" sz="2400" dirty="0"/>
              <a:t>优先级高的先响应，优先级低的后响应</a:t>
            </a:r>
          </a:p>
          <a:p>
            <a:pPr lvl="1"/>
            <a:r>
              <a:rPr lang="en-US" altLang="zh-CN" sz="2400" dirty="0"/>
              <a:t>CPU</a:t>
            </a:r>
            <a:r>
              <a:rPr lang="zh-CN" altLang="en-US" sz="2400" dirty="0"/>
              <a:t>优先级随不同中断服务程序而改变</a:t>
            </a:r>
            <a:endParaRPr lang="en-US" altLang="zh-CN" sz="2400" dirty="0"/>
          </a:p>
          <a:p>
            <a:pPr lvl="2"/>
            <a:r>
              <a:rPr lang="zh-CN" altLang="en-US" sz="2400" dirty="0"/>
              <a:t>执行某设备中断服务子程序</a:t>
            </a:r>
            <a:endParaRPr lang="en-US" altLang="zh-CN" sz="2400" dirty="0"/>
          </a:p>
          <a:p>
            <a:pPr lvl="2"/>
            <a:r>
              <a:rPr lang="en-US" altLang="zh-CN" sz="2400" dirty="0"/>
              <a:t>CPU</a:t>
            </a:r>
            <a:r>
              <a:rPr lang="zh-CN" altLang="en-US" sz="2400" dirty="0"/>
              <a:t>优先级就与该设备的优先级一样</a:t>
            </a:r>
            <a:endParaRPr lang="en-US" altLang="zh-CN" sz="2400" dirty="0"/>
          </a:p>
          <a:p>
            <a:pPr lvl="1"/>
            <a:r>
              <a:rPr lang="zh-CN" altLang="en-US" dirty="0"/>
              <a:t>优先级高的中断请求可否中断优先级低的程序？</a:t>
            </a:r>
            <a:endParaRPr lang="en-US" altLang="zh-CN" sz="2400" dirty="0"/>
          </a:p>
          <a:p>
            <a:pPr lvl="1"/>
            <a:endParaRPr lang="zh-CN" altLang="en-US" dirty="0"/>
          </a:p>
          <a:p>
            <a:pPr marL="0" indent="0">
              <a:buNone/>
            </a:pPr>
            <a:endParaRPr lang="zh-CN" altLang="en-US" dirty="0"/>
          </a:p>
        </p:txBody>
      </p:sp>
    </p:spTree>
    <p:extLst>
      <p:ext uri="{BB962C8B-B14F-4D97-AF65-F5344CB8AC3E}">
        <p14:creationId xmlns:p14="http://schemas.microsoft.com/office/powerpoint/2010/main" val="3850972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75694-35A7-4E39-919E-EB464D0DBC44}"/>
              </a:ext>
            </a:extLst>
          </p:cNvPr>
          <p:cNvSpPr>
            <a:spLocks noGrp="1"/>
          </p:cNvSpPr>
          <p:nvPr>
            <p:ph type="title"/>
          </p:nvPr>
        </p:nvSpPr>
        <p:spPr/>
        <p:txBody>
          <a:bodyPr/>
          <a:lstStyle/>
          <a:p>
            <a:r>
              <a:rPr lang="zh-CN" altLang="en-US" dirty="0"/>
              <a:t>单级中断与多级中断</a:t>
            </a:r>
          </a:p>
        </p:txBody>
      </p:sp>
      <p:sp>
        <p:nvSpPr>
          <p:cNvPr id="3" name="内容占位符 2">
            <a:extLst>
              <a:ext uri="{FF2B5EF4-FFF2-40B4-BE49-F238E27FC236}">
                <a16:creationId xmlns:a16="http://schemas.microsoft.com/office/drawing/2014/main" id="{210C7FA1-D09E-4709-AC0E-F0F4B1DAA994}"/>
              </a:ext>
            </a:extLst>
          </p:cNvPr>
          <p:cNvSpPr>
            <a:spLocks noGrp="1"/>
          </p:cNvSpPr>
          <p:nvPr>
            <p:ph idx="1"/>
          </p:nvPr>
        </p:nvSpPr>
        <p:spPr/>
        <p:txBody>
          <a:bodyPr/>
          <a:lstStyle/>
          <a:p>
            <a:r>
              <a:rPr lang="zh-CN" altLang="en-US" dirty="0"/>
              <a:t>高优先级中断请求能否中断运行中的程序呢？ </a:t>
            </a:r>
            <a:endParaRPr lang="en-US" altLang="zh-CN" dirty="0"/>
          </a:p>
          <a:p>
            <a:r>
              <a:rPr lang="zh-CN" altLang="en-US" dirty="0"/>
              <a:t>系统硬件、软件开销的权衡</a:t>
            </a:r>
            <a:endParaRPr lang="en-US" altLang="zh-CN" dirty="0"/>
          </a:p>
          <a:p>
            <a:pPr lvl="1"/>
            <a:r>
              <a:rPr lang="zh-CN" altLang="en-US" dirty="0"/>
              <a:t>单级中断</a:t>
            </a:r>
            <a:endParaRPr lang="en-US" altLang="zh-CN" dirty="0"/>
          </a:p>
          <a:p>
            <a:pPr lvl="2"/>
            <a:r>
              <a:rPr lang="zh-CN" altLang="en-US" dirty="0"/>
              <a:t>所有中断源均属同一级，离</a:t>
            </a:r>
            <a:r>
              <a:rPr lang="en-US" altLang="zh-CN" dirty="0"/>
              <a:t>CPU</a:t>
            </a:r>
            <a:r>
              <a:rPr lang="zh-CN" altLang="en-US" dirty="0"/>
              <a:t>近的优先级高</a:t>
            </a:r>
          </a:p>
          <a:p>
            <a:pPr lvl="2"/>
            <a:r>
              <a:rPr lang="en-US" altLang="zh-CN" dirty="0"/>
              <a:t>CPU</a:t>
            </a:r>
            <a:r>
              <a:rPr lang="zh-CN" altLang="en-US" dirty="0"/>
              <a:t>处理某个中断时，不响应其他中断</a:t>
            </a:r>
            <a:endParaRPr lang="en-US" altLang="zh-CN" dirty="0"/>
          </a:p>
          <a:p>
            <a:pPr lvl="1"/>
            <a:r>
              <a:rPr lang="zh-CN" altLang="en-US" dirty="0"/>
              <a:t>多重中断</a:t>
            </a:r>
            <a:endParaRPr lang="en-US" altLang="zh-CN" dirty="0"/>
          </a:p>
          <a:p>
            <a:pPr lvl="2"/>
            <a:r>
              <a:rPr lang="zh-CN" altLang="en-US" dirty="0"/>
              <a:t>优先级高的中断可以打断优先级低的中断服务程序</a:t>
            </a:r>
            <a:endParaRPr lang="en-US" altLang="zh-CN" dirty="0"/>
          </a:p>
          <a:p>
            <a:pPr lvl="2"/>
            <a:r>
              <a:rPr lang="zh-CN" altLang="en-US" dirty="0"/>
              <a:t>中断嵌套</a:t>
            </a:r>
          </a:p>
          <a:p>
            <a:endParaRPr lang="zh-CN" altLang="en-US" dirty="0"/>
          </a:p>
          <a:p>
            <a:endParaRPr lang="zh-CN" altLang="en-US" dirty="0"/>
          </a:p>
        </p:txBody>
      </p:sp>
      <p:grpSp>
        <p:nvGrpSpPr>
          <p:cNvPr id="4" name="组合 3">
            <a:extLst>
              <a:ext uri="{FF2B5EF4-FFF2-40B4-BE49-F238E27FC236}">
                <a16:creationId xmlns:a16="http://schemas.microsoft.com/office/drawing/2014/main" id="{023005AE-4DF0-406A-A97E-F5941EE6D59E}"/>
              </a:ext>
            </a:extLst>
          </p:cNvPr>
          <p:cNvGrpSpPr/>
          <p:nvPr/>
        </p:nvGrpSpPr>
        <p:grpSpPr>
          <a:xfrm>
            <a:off x="7434095" y="3993702"/>
            <a:ext cx="3868811" cy="2140398"/>
            <a:chOff x="2870473" y="4504928"/>
            <a:chExt cx="3868811" cy="2140398"/>
          </a:xfrm>
        </p:grpSpPr>
        <p:sp>
          <p:nvSpPr>
            <p:cNvPr id="5" name="直线 5">
              <a:extLst>
                <a:ext uri="{FF2B5EF4-FFF2-40B4-BE49-F238E27FC236}">
                  <a16:creationId xmlns:a16="http://schemas.microsoft.com/office/drawing/2014/main" id="{C29FD00D-A4E2-4C21-BF89-7645AF42DAC7}"/>
                </a:ext>
              </a:extLst>
            </p:cNvPr>
            <p:cNvSpPr>
              <a:spLocks noChangeShapeType="1"/>
            </p:cNvSpPr>
            <p:nvPr/>
          </p:nvSpPr>
          <p:spPr bwMode="auto">
            <a:xfrm>
              <a:off x="3203848" y="4504928"/>
              <a:ext cx="0" cy="914400"/>
            </a:xfrm>
            <a:prstGeom prst="line">
              <a:avLst/>
            </a:prstGeom>
            <a:noFill/>
            <a:ln w="571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 name="直线 6">
              <a:extLst>
                <a:ext uri="{FF2B5EF4-FFF2-40B4-BE49-F238E27FC236}">
                  <a16:creationId xmlns:a16="http://schemas.microsoft.com/office/drawing/2014/main" id="{4489FFFD-B406-462D-BBA3-51E0F347885C}"/>
                </a:ext>
              </a:extLst>
            </p:cNvPr>
            <p:cNvSpPr>
              <a:spLocks noChangeShapeType="1"/>
            </p:cNvSpPr>
            <p:nvPr/>
          </p:nvSpPr>
          <p:spPr bwMode="auto">
            <a:xfrm flipV="1">
              <a:off x="3203848" y="4581128"/>
              <a:ext cx="11430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直线 7">
              <a:extLst>
                <a:ext uri="{FF2B5EF4-FFF2-40B4-BE49-F238E27FC236}">
                  <a16:creationId xmlns:a16="http://schemas.microsoft.com/office/drawing/2014/main" id="{BC0E5416-3C46-4566-9435-E9480B8C6087}"/>
                </a:ext>
              </a:extLst>
            </p:cNvPr>
            <p:cNvSpPr>
              <a:spLocks noChangeShapeType="1"/>
            </p:cNvSpPr>
            <p:nvPr/>
          </p:nvSpPr>
          <p:spPr bwMode="auto">
            <a:xfrm>
              <a:off x="4346848" y="4581128"/>
              <a:ext cx="0" cy="762000"/>
            </a:xfrm>
            <a:prstGeom prst="line">
              <a:avLst/>
            </a:prstGeom>
            <a:noFill/>
            <a:ln w="57150">
              <a:solidFill>
                <a:schemeClr val="hlink"/>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直线 8">
              <a:extLst>
                <a:ext uri="{FF2B5EF4-FFF2-40B4-BE49-F238E27FC236}">
                  <a16:creationId xmlns:a16="http://schemas.microsoft.com/office/drawing/2014/main" id="{7AE7A98D-A551-4696-8D1C-E3CBD0D6B84D}"/>
                </a:ext>
              </a:extLst>
            </p:cNvPr>
            <p:cNvSpPr>
              <a:spLocks noChangeShapeType="1"/>
            </p:cNvSpPr>
            <p:nvPr/>
          </p:nvSpPr>
          <p:spPr bwMode="auto">
            <a:xfrm flipV="1">
              <a:off x="4346848" y="4504928"/>
              <a:ext cx="11430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直线 9">
              <a:extLst>
                <a:ext uri="{FF2B5EF4-FFF2-40B4-BE49-F238E27FC236}">
                  <a16:creationId xmlns:a16="http://schemas.microsoft.com/office/drawing/2014/main" id="{C921336B-CDE0-485B-AEE0-B6F152B233C1}"/>
                </a:ext>
              </a:extLst>
            </p:cNvPr>
            <p:cNvSpPr>
              <a:spLocks noChangeShapeType="1"/>
            </p:cNvSpPr>
            <p:nvPr/>
          </p:nvSpPr>
          <p:spPr bwMode="auto">
            <a:xfrm>
              <a:off x="5413648" y="4581128"/>
              <a:ext cx="0" cy="762000"/>
            </a:xfrm>
            <a:prstGeom prst="line">
              <a:avLst/>
            </a:prstGeom>
            <a:noFill/>
            <a:ln w="57150">
              <a:solidFill>
                <a:schemeClr val="accent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直线 10">
              <a:extLst>
                <a:ext uri="{FF2B5EF4-FFF2-40B4-BE49-F238E27FC236}">
                  <a16:creationId xmlns:a16="http://schemas.microsoft.com/office/drawing/2014/main" id="{43263D8A-DEF9-4E43-9171-F3BF552F7382}"/>
                </a:ext>
              </a:extLst>
            </p:cNvPr>
            <p:cNvSpPr>
              <a:spLocks noChangeShapeType="1"/>
            </p:cNvSpPr>
            <p:nvPr/>
          </p:nvSpPr>
          <p:spPr bwMode="auto">
            <a:xfrm flipV="1">
              <a:off x="5413648" y="4504928"/>
              <a:ext cx="11430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直线 11">
              <a:extLst>
                <a:ext uri="{FF2B5EF4-FFF2-40B4-BE49-F238E27FC236}">
                  <a16:creationId xmlns:a16="http://schemas.microsoft.com/office/drawing/2014/main" id="{385A105F-91DB-466C-8D6A-F2F43EE606A2}"/>
                </a:ext>
              </a:extLst>
            </p:cNvPr>
            <p:cNvSpPr>
              <a:spLocks noChangeShapeType="1"/>
            </p:cNvSpPr>
            <p:nvPr/>
          </p:nvSpPr>
          <p:spPr bwMode="auto">
            <a:xfrm>
              <a:off x="6556648" y="4581128"/>
              <a:ext cx="0" cy="1676400"/>
            </a:xfrm>
            <a:prstGeom prst="line">
              <a:avLst/>
            </a:prstGeom>
            <a:noFill/>
            <a:ln w="57150">
              <a:solidFill>
                <a:schemeClr val="tx2"/>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直线 12">
              <a:extLst>
                <a:ext uri="{FF2B5EF4-FFF2-40B4-BE49-F238E27FC236}">
                  <a16:creationId xmlns:a16="http://schemas.microsoft.com/office/drawing/2014/main" id="{9FBBD3EA-1292-4539-A529-96BB0793B4B8}"/>
                </a:ext>
              </a:extLst>
            </p:cNvPr>
            <p:cNvSpPr>
              <a:spLocks noChangeShapeType="1"/>
            </p:cNvSpPr>
            <p:nvPr/>
          </p:nvSpPr>
          <p:spPr bwMode="auto">
            <a:xfrm flipH="1" flipV="1">
              <a:off x="5413648" y="5419328"/>
              <a:ext cx="10668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直线 13">
              <a:extLst>
                <a:ext uri="{FF2B5EF4-FFF2-40B4-BE49-F238E27FC236}">
                  <a16:creationId xmlns:a16="http://schemas.microsoft.com/office/drawing/2014/main" id="{B3087E8D-5966-43A8-8A09-8D3BAD0F7026}"/>
                </a:ext>
              </a:extLst>
            </p:cNvPr>
            <p:cNvSpPr>
              <a:spLocks noChangeShapeType="1"/>
            </p:cNvSpPr>
            <p:nvPr/>
          </p:nvSpPr>
          <p:spPr bwMode="auto">
            <a:xfrm flipH="1" flipV="1">
              <a:off x="4270648" y="5343128"/>
              <a:ext cx="10668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直线 14">
              <a:extLst>
                <a:ext uri="{FF2B5EF4-FFF2-40B4-BE49-F238E27FC236}">
                  <a16:creationId xmlns:a16="http://schemas.microsoft.com/office/drawing/2014/main" id="{1DD3D17F-3AC8-49CD-AA30-E1C426E65E3B}"/>
                </a:ext>
              </a:extLst>
            </p:cNvPr>
            <p:cNvSpPr>
              <a:spLocks noChangeShapeType="1"/>
            </p:cNvSpPr>
            <p:nvPr/>
          </p:nvSpPr>
          <p:spPr bwMode="auto">
            <a:xfrm>
              <a:off x="5413648" y="5419328"/>
              <a:ext cx="0" cy="838200"/>
            </a:xfrm>
            <a:prstGeom prst="line">
              <a:avLst/>
            </a:prstGeom>
            <a:noFill/>
            <a:ln w="57150">
              <a:solidFill>
                <a:schemeClr val="accent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直线 15">
              <a:extLst>
                <a:ext uri="{FF2B5EF4-FFF2-40B4-BE49-F238E27FC236}">
                  <a16:creationId xmlns:a16="http://schemas.microsoft.com/office/drawing/2014/main" id="{0A8A69B7-F162-4A10-9163-9AD05CC09622}"/>
                </a:ext>
              </a:extLst>
            </p:cNvPr>
            <p:cNvSpPr>
              <a:spLocks noChangeShapeType="1"/>
            </p:cNvSpPr>
            <p:nvPr/>
          </p:nvSpPr>
          <p:spPr bwMode="auto">
            <a:xfrm>
              <a:off x="4346848" y="5419328"/>
              <a:ext cx="0" cy="838200"/>
            </a:xfrm>
            <a:prstGeom prst="line">
              <a:avLst/>
            </a:prstGeom>
            <a:noFill/>
            <a:ln w="57150">
              <a:solidFill>
                <a:schemeClr val="hlink"/>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直线 16">
              <a:extLst>
                <a:ext uri="{FF2B5EF4-FFF2-40B4-BE49-F238E27FC236}">
                  <a16:creationId xmlns:a16="http://schemas.microsoft.com/office/drawing/2014/main" id="{47426EE1-9E7C-4EDC-9812-541E886284D4}"/>
                </a:ext>
              </a:extLst>
            </p:cNvPr>
            <p:cNvSpPr>
              <a:spLocks noChangeShapeType="1"/>
            </p:cNvSpPr>
            <p:nvPr/>
          </p:nvSpPr>
          <p:spPr bwMode="auto">
            <a:xfrm>
              <a:off x="3203848" y="5419328"/>
              <a:ext cx="0" cy="838200"/>
            </a:xfrm>
            <a:prstGeom prst="line">
              <a:avLst/>
            </a:prstGeom>
            <a:noFill/>
            <a:ln w="571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直线 17">
              <a:extLst>
                <a:ext uri="{FF2B5EF4-FFF2-40B4-BE49-F238E27FC236}">
                  <a16:creationId xmlns:a16="http://schemas.microsoft.com/office/drawing/2014/main" id="{57BF1653-A564-46E5-AAC4-AE06FCEEA25D}"/>
                </a:ext>
              </a:extLst>
            </p:cNvPr>
            <p:cNvSpPr>
              <a:spLocks noChangeShapeType="1"/>
            </p:cNvSpPr>
            <p:nvPr/>
          </p:nvSpPr>
          <p:spPr bwMode="auto">
            <a:xfrm flipH="1" flipV="1">
              <a:off x="3203848" y="5343128"/>
              <a:ext cx="10668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矩形 17">
              <a:extLst>
                <a:ext uri="{FF2B5EF4-FFF2-40B4-BE49-F238E27FC236}">
                  <a16:creationId xmlns:a16="http://schemas.microsoft.com/office/drawing/2014/main" id="{E0992B0B-C898-4C10-B0E2-ECC692A1B345}"/>
                </a:ext>
              </a:extLst>
            </p:cNvPr>
            <p:cNvSpPr>
              <a:spLocks noChangeArrowheads="1"/>
            </p:cNvSpPr>
            <p:nvPr/>
          </p:nvSpPr>
          <p:spPr bwMode="auto">
            <a:xfrm>
              <a:off x="2870473" y="6257528"/>
              <a:ext cx="386881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20000"/>
                </a:spcBef>
                <a:buClr>
                  <a:schemeClr val="folHlink"/>
                </a:buClr>
                <a:buSzPct val="90000"/>
                <a:buFont typeface="Wingdings" panose="05000000000000000000" pitchFamily="2" charset="2"/>
                <a:buNone/>
              </a:pPr>
              <a:r>
                <a:rPr lang="zh-CN" altLang="en-US" sz="1600" dirty="0">
                  <a:latin typeface="Times New Roman" panose="02020603050405020304" pitchFamily="18" charset="0"/>
                  <a:ea typeface="宋体" panose="02010600030101010101" pitchFamily="2" charset="-122"/>
                </a:rPr>
                <a:t>主程序              </a:t>
              </a:r>
              <a:r>
                <a:rPr lang="en-US" altLang="zh-CN" sz="1600" dirty="0">
                  <a:latin typeface="Times New Roman" panose="02020603050405020304" pitchFamily="18" charset="0"/>
                  <a:ea typeface="宋体" panose="02010600030101010101" pitchFamily="2" charset="-122"/>
                </a:rPr>
                <a:t>A                   B                   C</a:t>
              </a:r>
            </a:p>
          </p:txBody>
        </p:sp>
      </p:grpSp>
    </p:spTree>
    <p:extLst>
      <p:ext uri="{BB962C8B-B14F-4D97-AF65-F5344CB8AC3E}">
        <p14:creationId xmlns:p14="http://schemas.microsoft.com/office/powerpoint/2010/main" val="131010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1" name="矩形 5"/>
          <p:cNvSpPr>
            <a:spLocks noGrp="1" noChangeArrowheads="1"/>
          </p:cNvSpPr>
          <p:nvPr>
            <p:ph type="title"/>
          </p:nvPr>
        </p:nvSpPr>
        <p:spPr/>
        <p:txBody>
          <a:bodyPr/>
          <a:lstStyle/>
          <a:p>
            <a:r>
              <a:rPr lang="zh-CN" altLang="en-US" dirty="0"/>
              <a:t>同时中断请求的处理方法</a:t>
            </a:r>
          </a:p>
        </p:txBody>
      </p:sp>
      <p:sp>
        <p:nvSpPr>
          <p:cNvPr id="60419" name="矩形 2"/>
          <p:cNvSpPr>
            <a:spLocks noChangeArrowheads="1"/>
          </p:cNvSpPr>
          <p:nvPr/>
        </p:nvSpPr>
        <p:spPr bwMode="auto">
          <a:xfrm>
            <a:off x="1524001" y="20983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0420" name="对象 3"/>
          <p:cNvGraphicFramePr>
            <a:graphicFrameLocks noChangeAspect="1"/>
          </p:cNvGraphicFramePr>
          <p:nvPr>
            <p:extLst/>
          </p:nvPr>
        </p:nvGraphicFramePr>
        <p:xfrm>
          <a:off x="2230562" y="1801370"/>
          <a:ext cx="7730876" cy="3687060"/>
        </p:xfrm>
        <a:graphic>
          <a:graphicData uri="http://schemas.openxmlformats.org/presentationml/2006/ole">
            <mc:AlternateContent xmlns:mc="http://schemas.openxmlformats.org/markup-compatibility/2006">
              <mc:Choice xmlns:v="urn:schemas-microsoft-com:vml" Requires="v">
                <p:oleObj spid="_x0000_s11328" name="图片" r:id="rId4" imgW="3296285" imgH="1570990" progId="Word.Picture.8">
                  <p:embed/>
                </p:oleObj>
              </mc:Choice>
              <mc:Fallback>
                <p:oleObj name="图片" r:id="rId4" imgW="3296285" imgH="1570990" progId="Word.Picture.8">
                  <p:embed/>
                  <p:pic>
                    <p:nvPicPr>
                      <p:cNvPr id="6042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562" y="1801370"/>
                        <a:ext cx="7730876" cy="3687060"/>
                      </a:xfrm>
                      <a:prstGeom prst="rect">
                        <a:avLst/>
                      </a:prstGeom>
                      <a:noFill/>
                      <a:extLst/>
                    </p:spPr>
                  </p:pic>
                </p:oleObj>
              </mc:Fallback>
            </mc:AlternateContent>
          </a:graphicData>
        </a:graphic>
      </p:graphicFrame>
      <p:sp>
        <p:nvSpPr>
          <p:cNvPr id="6" name="内容占位符 2"/>
          <p:cNvSpPr>
            <a:spLocks noGrp="1"/>
          </p:cNvSpPr>
          <p:nvPr>
            <p:ph idx="1"/>
          </p:nvPr>
        </p:nvSpPr>
        <p:spPr>
          <a:xfrm>
            <a:off x="487822" y="1144016"/>
            <a:ext cx="8218488" cy="648072"/>
          </a:xfrm>
        </p:spPr>
        <p:txBody>
          <a:bodyPr>
            <a:normAutofit/>
          </a:bodyPr>
          <a:lstStyle/>
          <a:p>
            <a:r>
              <a:rPr lang="en-US" altLang="zh-CN" dirty="0"/>
              <a:t>A&gt;B&gt;C</a:t>
            </a:r>
          </a:p>
        </p:txBody>
      </p:sp>
    </p:spTree>
    <p:extLst>
      <p:ext uri="{BB962C8B-B14F-4D97-AF65-F5344CB8AC3E}">
        <p14:creationId xmlns:p14="http://schemas.microsoft.com/office/powerpoint/2010/main" val="122562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2"/>
          <p:cNvSpPr>
            <a:spLocks noGrp="1" noChangeArrowheads="1"/>
          </p:cNvSpPr>
          <p:nvPr>
            <p:ph type="title"/>
          </p:nvPr>
        </p:nvSpPr>
        <p:spPr/>
        <p:txBody>
          <a:bodyPr/>
          <a:lstStyle/>
          <a:p>
            <a:r>
              <a:rPr lang="zh-CN" altLang="en-US"/>
              <a:t>划分优先级的一般规律</a:t>
            </a:r>
          </a:p>
        </p:txBody>
      </p:sp>
      <p:sp>
        <p:nvSpPr>
          <p:cNvPr id="51204" name="矩形 3"/>
          <p:cNvSpPr>
            <a:spLocks noGrp="1" noChangeArrowheads="1"/>
          </p:cNvSpPr>
          <p:nvPr>
            <p:ph type="body" idx="1"/>
          </p:nvPr>
        </p:nvSpPr>
        <p:spPr/>
        <p:txBody>
          <a:bodyPr/>
          <a:lstStyle/>
          <a:p>
            <a:r>
              <a:rPr lang="zh-CN" altLang="en-US" dirty="0"/>
              <a:t>硬件故障中断属于最高级，其次是程序错误中断</a:t>
            </a:r>
          </a:p>
          <a:p>
            <a:r>
              <a:rPr lang="zh-CN" altLang="en-US" dirty="0"/>
              <a:t>非屏蔽中断优于可屏蔽中断</a:t>
            </a:r>
          </a:p>
          <a:p>
            <a:r>
              <a:rPr lang="en-US" altLang="zh-CN" dirty="0"/>
              <a:t>DMA</a:t>
            </a:r>
            <a:r>
              <a:rPr lang="zh-CN" altLang="en-US" dirty="0"/>
              <a:t>请求优先于</a:t>
            </a:r>
            <a:r>
              <a:rPr lang="en-US" altLang="zh-CN" dirty="0"/>
              <a:t>I/O</a:t>
            </a:r>
            <a:r>
              <a:rPr lang="zh-CN" altLang="en-US" dirty="0"/>
              <a:t>设备传送的中断请求</a:t>
            </a:r>
          </a:p>
          <a:p>
            <a:r>
              <a:rPr lang="zh-CN" altLang="en-US" dirty="0"/>
              <a:t>高速设备优于低速设备</a:t>
            </a:r>
            <a:endParaRPr lang="en-US" altLang="zh-CN" dirty="0"/>
          </a:p>
          <a:p>
            <a:r>
              <a:rPr lang="zh-CN" altLang="en-US" dirty="0"/>
              <a:t>输入设备的中断优于输出设备</a:t>
            </a:r>
            <a:endParaRPr lang="en-US" altLang="zh-CN" dirty="0"/>
          </a:p>
          <a:p>
            <a:r>
              <a:rPr lang="zh-CN" altLang="en-US" dirty="0"/>
              <a:t>实时设备优先于普通设备</a:t>
            </a:r>
          </a:p>
        </p:txBody>
      </p:sp>
    </p:spTree>
    <p:extLst>
      <p:ext uri="{BB962C8B-B14F-4D97-AF65-F5344CB8AC3E}">
        <p14:creationId xmlns:p14="http://schemas.microsoft.com/office/powerpoint/2010/main" val="2684804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
          <p:cNvSpPr>
            <a:spLocks noGrp="1" noChangeArrowheads="1"/>
          </p:cNvSpPr>
          <p:nvPr>
            <p:ph type="title"/>
          </p:nvPr>
        </p:nvSpPr>
        <p:spPr/>
        <p:txBody>
          <a:bodyPr/>
          <a:lstStyle/>
          <a:p>
            <a:pPr eaLnBrk="1" hangingPunct="1"/>
            <a:r>
              <a:rPr lang="zh-CN" altLang="en-US"/>
              <a:t>中断屏蔽</a:t>
            </a:r>
          </a:p>
        </p:txBody>
      </p:sp>
      <p:sp>
        <p:nvSpPr>
          <p:cNvPr id="53252" name="矩形 3"/>
          <p:cNvSpPr>
            <a:spLocks noGrp="1" noChangeArrowheads="1"/>
          </p:cNvSpPr>
          <p:nvPr>
            <p:ph type="body" idx="1"/>
          </p:nvPr>
        </p:nvSpPr>
        <p:spPr/>
        <p:txBody>
          <a:bodyPr/>
          <a:lstStyle/>
          <a:p>
            <a:pPr eaLnBrk="1" hangingPunct="1"/>
            <a:r>
              <a:rPr lang="zh-CN" altLang="en-US" sz="2400" b="1" dirty="0"/>
              <a:t>响应优先级</a:t>
            </a:r>
          </a:p>
          <a:p>
            <a:pPr lvl="1" eaLnBrk="1" hangingPunct="1"/>
            <a:r>
              <a:rPr lang="en-US" altLang="zh-CN" sz="2400" dirty="0"/>
              <a:t>CPU</a:t>
            </a:r>
            <a:r>
              <a:rPr lang="zh-CN" altLang="en-US" sz="2400" dirty="0"/>
              <a:t>对各设备中断请求进行响应，并准备好处理的先后次序</a:t>
            </a:r>
            <a:endParaRPr lang="en-US" altLang="zh-CN" sz="2400" dirty="0"/>
          </a:p>
          <a:p>
            <a:pPr lvl="1" eaLnBrk="1" hangingPunct="1"/>
            <a:r>
              <a:rPr lang="zh-CN" altLang="en-US" sz="2400" dirty="0"/>
              <a:t>这种次序往往在硬件线路上已固定，不便于变动。</a:t>
            </a:r>
          </a:p>
          <a:p>
            <a:pPr eaLnBrk="1" hangingPunct="1"/>
            <a:r>
              <a:rPr lang="zh-CN" altLang="en-US" sz="2400" b="1" dirty="0"/>
              <a:t>处理优先级</a:t>
            </a:r>
          </a:p>
          <a:p>
            <a:pPr lvl="1"/>
            <a:r>
              <a:rPr lang="en-US" altLang="zh-CN" sz="2400" dirty="0"/>
              <a:t>CPU</a:t>
            </a:r>
            <a:r>
              <a:rPr lang="zh-CN" altLang="en-US" sz="2400" dirty="0"/>
              <a:t>实际对各中断请求处理的先后次序。</a:t>
            </a:r>
            <a:endParaRPr lang="en-US" altLang="zh-CN" sz="2400" dirty="0"/>
          </a:p>
          <a:p>
            <a:pPr lvl="1"/>
            <a:r>
              <a:rPr lang="zh-CN" altLang="en-US" sz="2400" dirty="0"/>
              <a:t>如果不使用屏蔽技术，响应的优先次序就是处理的优先次序。 </a:t>
            </a:r>
            <a:endParaRPr lang="en-US" altLang="zh-CN" sz="2400" dirty="0"/>
          </a:p>
          <a:p>
            <a:pPr eaLnBrk="1" hangingPunct="1"/>
            <a:r>
              <a:rPr lang="zh-CN" altLang="en-US" b="1" dirty="0"/>
              <a:t>中断屏蔽</a:t>
            </a:r>
            <a:r>
              <a:rPr lang="zh-CN" altLang="en-US" dirty="0"/>
              <a:t>技术可</a:t>
            </a:r>
            <a:r>
              <a:rPr lang="zh-CN" altLang="en-US" b="1" dirty="0"/>
              <a:t>动态改变</a:t>
            </a:r>
            <a:r>
              <a:rPr lang="zh-CN" altLang="en-US" dirty="0"/>
              <a:t>各设备的处理优先级</a:t>
            </a:r>
            <a:endParaRPr lang="zh-CN" altLang="en-US" sz="2800" dirty="0"/>
          </a:p>
          <a:p>
            <a:pPr lvl="1" eaLnBrk="1" hangingPunct="1"/>
            <a:endParaRPr lang="zh-CN" altLang="en-US" sz="2100" dirty="0"/>
          </a:p>
        </p:txBody>
      </p:sp>
    </p:spTree>
    <p:extLst>
      <p:ext uri="{BB962C8B-B14F-4D97-AF65-F5344CB8AC3E}">
        <p14:creationId xmlns:p14="http://schemas.microsoft.com/office/powerpoint/2010/main" val="3154095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矩形 2"/>
          <p:cNvSpPr>
            <a:spLocks noGrp="1" noChangeArrowheads="1"/>
          </p:cNvSpPr>
          <p:nvPr>
            <p:ph type="title"/>
          </p:nvPr>
        </p:nvSpPr>
        <p:spPr/>
        <p:txBody>
          <a:bodyPr/>
          <a:lstStyle/>
          <a:p>
            <a:pPr eaLnBrk="1" hangingPunct="1"/>
            <a:r>
              <a:rPr lang="zh-CN" altLang="en-US"/>
              <a:t>中断屏蔽方式</a:t>
            </a:r>
          </a:p>
        </p:txBody>
      </p:sp>
      <p:graphicFrame>
        <p:nvGraphicFramePr>
          <p:cNvPr id="54276" name="对象 3"/>
          <p:cNvGraphicFramePr>
            <a:graphicFrameLocks noGrp="1" noChangeAspect="1"/>
          </p:cNvGraphicFramePr>
          <p:nvPr>
            <p:ph idx="1"/>
            <p:extLst>
              <p:ext uri="{D42A27DB-BD31-4B8C-83A1-F6EECF244321}">
                <p14:modId xmlns:p14="http://schemas.microsoft.com/office/powerpoint/2010/main" val="3565486051"/>
              </p:ext>
            </p:extLst>
          </p:nvPr>
        </p:nvGraphicFramePr>
        <p:xfrm>
          <a:off x="3216275" y="1522413"/>
          <a:ext cx="5832475" cy="4006850"/>
        </p:xfrm>
        <a:graphic>
          <a:graphicData uri="http://schemas.openxmlformats.org/presentationml/2006/ole">
            <mc:AlternateContent xmlns:mc="http://schemas.openxmlformats.org/markup-compatibility/2006">
              <mc:Choice xmlns:v="urn:schemas-microsoft-com:vml" Requires="v">
                <p:oleObj spid="_x0000_s9319" name="Picture" r:id="rId4" imgW="2895480" imgH="1989000" progId="Word.Picture.8">
                  <p:embed/>
                </p:oleObj>
              </mc:Choice>
              <mc:Fallback>
                <p:oleObj name="Picture" r:id="rId4" imgW="2895480" imgH="1989000" progId="Word.Picture.8">
                  <p:embed/>
                  <p:pic>
                    <p:nvPicPr>
                      <p:cNvPr id="54276" name="对象 3"/>
                      <p:cNvPicPr>
                        <a:picLocks noGrp="1" noChangeAspect="1" noChangeArrowheads="1"/>
                      </p:cNvPicPr>
                      <p:nvPr/>
                    </p:nvPicPr>
                    <p:blipFill>
                      <a:blip r:embed="rId5"/>
                      <a:srcRect/>
                      <a:stretch>
                        <a:fillRect/>
                      </a:stretch>
                    </p:blipFill>
                    <p:spPr bwMode="auto">
                      <a:xfrm>
                        <a:off x="3216275" y="1522413"/>
                        <a:ext cx="5832475" cy="4006850"/>
                      </a:xfrm>
                      <a:prstGeom prst="rect">
                        <a:avLst/>
                      </a:prstGeom>
                      <a:noFill/>
                      <a:ln>
                        <a:noFill/>
                      </a:ln>
                    </p:spPr>
                  </p:pic>
                </p:oleObj>
              </mc:Fallback>
            </mc:AlternateContent>
          </a:graphicData>
        </a:graphic>
      </p:graphicFrame>
      <p:sp>
        <p:nvSpPr>
          <p:cNvPr id="2" name="矩形 1"/>
          <p:cNvSpPr/>
          <p:nvPr/>
        </p:nvSpPr>
        <p:spPr>
          <a:xfrm>
            <a:off x="7392144" y="2204864"/>
            <a:ext cx="360040"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响</a:t>
            </a:r>
            <a:endParaRPr lang="en-US" altLang="zh-CN" dirty="0">
              <a:solidFill>
                <a:schemeClr val="tx1"/>
              </a:solidFill>
            </a:endParaRPr>
          </a:p>
          <a:p>
            <a:pPr algn="ctr"/>
            <a:r>
              <a:rPr lang="zh-CN" altLang="en-US" dirty="0">
                <a:solidFill>
                  <a:schemeClr val="tx1"/>
                </a:solidFill>
              </a:rPr>
              <a:t>应</a:t>
            </a:r>
            <a:endParaRPr lang="en-US" altLang="zh-CN" dirty="0">
              <a:solidFill>
                <a:schemeClr val="tx1"/>
              </a:solidFill>
            </a:endParaRPr>
          </a:p>
          <a:p>
            <a:pPr algn="ctr"/>
            <a:r>
              <a:rPr lang="zh-CN" altLang="en-US" dirty="0">
                <a:solidFill>
                  <a:schemeClr val="tx1"/>
                </a:solidFill>
              </a:rPr>
              <a:t>优</a:t>
            </a:r>
            <a:endParaRPr lang="en-US" altLang="zh-CN" dirty="0">
              <a:solidFill>
                <a:schemeClr val="tx1"/>
              </a:solidFill>
            </a:endParaRPr>
          </a:p>
          <a:p>
            <a:pPr algn="ctr"/>
            <a:r>
              <a:rPr lang="zh-CN" altLang="en-US" dirty="0">
                <a:solidFill>
                  <a:schemeClr val="tx1"/>
                </a:solidFill>
              </a:rPr>
              <a:t>先</a:t>
            </a:r>
            <a:endParaRPr lang="en-US" altLang="zh-CN" dirty="0">
              <a:solidFill>
                <a:schemeClr val="tx1"/>
              </a:solidFill>
            </a:endParaRPr>
          </a:p>
          <a:p>
            <a:pPr algn="ctr"/>
            <a:r>
              <a:rPr lang="zh-CN" altLang="en-US" dirty="0">
                <a:solidFill>
                  <a:schemeClr val="tx1"/>
                </a:solidFill>
              </a:rPr>
              <a:t>级</a:t>
            </a:r>
          </a:p>
        </p:txBody>
      </p:sp>
      <p:sp>
        <p:nvSpPr>
          <p:cNvPr id="3" name="椭圆 2"/>
          <p:cNvSpPr/>
          <p:nvPr/>
        </p:nvSpPr>
        <p:spPr>
          <a:xfrm>
            <a:off x="4907868" y="4345672"/>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椭圆 6"/>
          <p:cNvSpPr/>
          <p:nvPr/>
        </p:nvSpPr>
        <p:spPr>
          <a:xfrm>
            <a:off x="4912341" y="3933892"/>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椭圆 7"/>
          <p:cNvSpPr/>
          <p:nvPr/>
        </p:nvSpPr>
        <p:spPr>
          <a:xfrm>
            <a:off x="4907868" y="4764236"/>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椭圆 8"/>
          <p:cNvSpPr/>
          <p:nvPr/>
        </p:nvSpPr>
        <p:spPr>
          <a:xfrm>
            <a:off x="4907868" y="5145040"/>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矩形 6"/>
          <p:cNvSpPr txBox="1">
            <a:spLocks noChangeArrowheads="1"/>
          </p:cNvSpPr>
          <p:nvPr/>
        </p:nvSpPr>
        <p:spPr bwMode="auto">
          <a:xfrm>
            <a:off x="1590073" y="5766161"/>
            <a:ext cx="9438290" cy="100786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r>
              <a:rPr lang="zh-CN" altLang="en-US" dirty="0"/>
              <a:t>当</a:t>
            </a:r>
            <a:r>
              <a:rPr lang="en-US" altLang="zh-CN" dirty="0"/>
              <a:t>CPU</a:t>
            </a:r>
            <a:r>
              <a:rPr lang="zh-CN" altLang="en-US" dirty="0"/>
              <a:t>执行某个设备的中断服务程序时，如何设置中断屏蔽字？</a:t>
            </a:r>
          </a:p>
        </p:txBody>
      </p:sp>
    </p:spTree>
    <p:extLst>
      <p:ext uri="{BB962C8B-B14F-4D97-AF65-F5344CB8AC3E}">
        <p14:creationId xmlns:p14="http://schemas.microsoft.com/office/powerpoint/2010/main" val="15804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优先编码器</a:t>
            </a:r>
            <a:endParaRPr lang="zh-CN" altLang="en-US" dirty="0"/>
          </a:p>
        </p:txBody>
      </p:sp>
      <p:pic>
        <p:nvPicPr>
          <p:cNvPr id="5" name="内容占位符 4"/>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1283" y="2254973"/>
            <a:ext cx="10421019" cy="2754454"/>
          </a:xfrm>
        </p:spPr>
      </p:pic>
    </p:spTree>
    <p:extLst>
      <p:ext uri="{BB962C8B-B14F-4D97-AF65-F5344CB8AC3E}">
        <p14:creationId xmlns:p14="http://schemas.microsoft.com/office/powerpoint/2010/main" val="2441659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矩形 2"/>
          <p:cNvSpPr>
            <a:spLocks noGrp="1" noChangeArrowheads="1"/>
          </p:cNvSpPr>
          <p:nvPr>
            <p:ph type="title"/>
          </p:nvPr>
        </p:nvSpPr>
        <p:spPr/>
        <p:txBody>
          <a:bodyPr/>
          <a:lstStyle/>
          <a:p>
            <a:r>
              <a:rPr lang="zh-CN" altLang="en-US" dirty="0"/>
              <a:t>中断屏蔽位</a:t>
            </a:r>
          </a:p>
        </p:txBody>
      </p:sp>
      <p:sp>
        <p:nvSpPr>
          <p:cNvPr id="55300" name="矩形 3"/>
          <p:cNvSpPr>
            <a:spLocks noGrp="1" noChangeArrowheads="1"/>
          </p:cNvSpPr>
          <p:nvPr>
            <p:ph type="body" idx="1"/>
          </p:nvPr>
        </p:nvSpPr>
        <p:spPr/>
        <p:txBody>
          <a:bodyPr>
            <a:normAutofit lnSpcReduction="10000"/>
          </a:bodyPr>
          <a:lstStyle/>
          <a:p>
            <a:r>
              <a:rPr lang="zh-CN" altLang="en-US" b="1" dirty="0"/>
              <a:t>中断请求寄存器</a:t>
            </a:r>
            <a:r>
              <a:rPr lang="en-US" altLang="zh-CN" b="1" dirty="0"/>
              <a:t>IRR</a:t>
            </a:r>
          </a:p>
          <a:p>
            <a:pPr lvl="1"/>
            <a:r>
              <a:rPr lang="zh-CN" altLang="en-US" dirty="0"/>
              <a:t>对应位为</a:t>
            </a:r>
            <a:r>
              <a:rPr lang="en-US" altLang="zh-CN" dirty="0"/>
              <a:t>1</a:t>
            </a:r>
            <a:r>
              <a:rPr lang="zh-CN" altLang="en-US" dirty="0"/>
              <a:t>表示相应外设发出了中断请求</a:t>
            </a:r>
            <a:endParaRPr lang="en-US" altLang="zh-CN" dirty="0"/>
          </a:p>
          <a:p>
            <a:pPr lvl="1"/>
            <a:r>
              <a:rPr lang="zh-CN" altLang="en-US" dirty="0"/>
              <a:t>中断字，中断码</a:t>
            </a:r>
            <a:endParaRPr lang="en-US" altLang="zh-CN" dirty="0"/>
          </a:p>
          <a:p>
            <a:r>
              <a:rPr lang="zh-CN" altLang="en-US" b="1" dirty="0"/>
              <a:t>中断屏蔽寄存器</a:t>
            </a:r>
            <a:r>
              <a:rPr lang="en-US" altLang="zh-CN" b="1" dirty="0"/>
              <a:t>INM</a:t>
            </a:r>
            <a:endParaRPr lang="zh-CN" altLang="en-US" b="1" dirty="0"/>
          </a:p>
          <a:p>
            <a:pPr lvl="1"/>
            <a:r>
              <a:rPr lang="zh-CN" altLang="en-US" dirty="0"/>
              <a:t>对应位为</a:t>
            </a:r>
            <a:r>
              <a:rPr lang="en-US" altLang="zh-CN" dirty="0"/>
              <a:t>1</a:t>
            </a:r>
            <a:r>
              <a:rPr lang="zh-CN" altLang="en-US" dirty="0"/>
              <a:t>设置屏蔽，否则取消屏蔽</a:t>
            </a:r>
            <a:endParaRPr lang="en-US" altLang="zh-CN" dirty="0"/>
          </a:p>
          <a:p>
            <a:pPr lvl="1"/>
            <a:r>
              <a:rPr lang="zh-CN" altLang="en-US" dirty="0"/>
              <a:t>每个设备都有自己独立的中断屏蔽字</a:t>
            </a:r>
            <a:endParaRPr lang="en-US" altLang="zh-CN" dirty="0"/>
          </a:p>
          <a:p>
            <a:pPr lvl="1"/>
            <a:r>
              <a:rPr lang="en-US" altLang="zh-CN" dirty="0"/>
              <a:t>CPU</a:t>
            </a:r>
            <a:r>
              <a:rPr lang="zh-CN" altLang="en-US" dirty="0"/>
              <a:t>执行某设备的中断服务子程序时将其中断屏蔽字载入</a:t>
            </a:r>
            <a:r>
              <a:rPr lang="en-US" altLang="zh-CN" dirty="0"/>
              <a:t>INM</a:t>
            </a:r>
          </a:p>
          <a:p>
            <a:pPr lvl="1"/>
            <a:r>
              <a:rPr lang="zh-CN" altLang="en-US" dirty="0"/>
              <a:t>不可屏蔽中断不受中断屏蔽寄存器的控制</a:t>
            </a:r>
            <a:endParaRPr lang="en-US" altLang="zh-CN" dirty="0"/>
          </a:p>
          <a:p>
            <a:r>
              <a:rPr lang="zh-CN" altLang="en-US" b="1" dirty="0"/>
              <a:t>中断允许触发器</a:t>
            </a:r>
            <a:r>
              <a:rPr lang="en-US" altLang="zh-CN" b="1" dirty="0"/>
              <a:t>IE  (</a:t>
            </a:r>
            <a:r>
              <a:rPr lang="zh-CN" altLang="en-US" dirty="0">
                <a:solidFill>
                  <a:schemeClr val="bg1">
                    <a:lumMod val="65000"/>
                  </a:schemeClr>
                </a:solidFill>
              </a:rPr>
              <a:t>中断使能寄存器</a:t>
            </a:r>
            <a:r>
              <a:rPr lang="en-US" altLang="zh-CN" b="1" dirty="0"/>
              <a:t>)</a:t>
            </a:r>
            <a:endParaRPr lang="zh-CN" altLang="en-US" b="1" dirty="0"/>
          </a:p>
          <a:p>
            <a:endParaRPr lang="en-US" altLang="zh-CN" dirty="0"/>
          </a:p>
        </p:txBody>
      </p:sp>
    </p:spTree>
    <p:extLst>
      <p:ext uri="{BB962C8B-B14F-4D97-AF65-F5344CB8AC3E}">
        <p14:creationId xmlns:p14="http://schemas.microsoft.com/office/powerpoint/2010/main" val="2323891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48778-6114-43CD-9DA5-784167B8FFE4}"/>
              </a:ext>
            </a:extLst>
          </p:cNvPr>
          <p:cNvSpPr>
            <a:spLocks noGrp="1"/>
          </p:cNvSpPr>
          <p:nvPr>
            <p:ph type="title"/>
          </p:nvPr>
        </p:nvSpPr>
        <p:spPr/>
        <p:txBody>
          <a:bodyPr/>
          <a:lstStyle/>
          <a:p>
            <a:r>
              <a:rPr lang="en-US" altLang="zh-CN" dirty="0"/>
              <a:t>9.1 </a:t>
            </a:r>
            <a:r>
              <a:rPr lang="zh-CN" altLang="en-US" dirty="0"/>
              <a:t>输入输出设备与特性</a:t>
            </a:r>
          </a:p>
        </p:txBody>
      </p:sp>
      <p:sp>
        <p:nvSpPr>
          <p:cNvPr id="3" name="内容占位符 2">
            <a:extLst>
              <a:ext uri="{FF2B5EF4-FFF2-40B4-BE49-F238E27FC236}">
                <a16:creationId xmlns:a16="http://schemas.microsoft.com/office/drawing/2014/main" id="{7E014D5A-EDF4-427A-9B4D-2E0C53BF3068}"/>
              </a:ext>
            </a:extLst>
          </p:cNvPr>
          <p:cNvSpPr>
            <a:spLocks noGrp="1"/>
          </p:cNvSpPr>
          <p:nvPr>
            <p:ph idx="1"/>
          </p:nvPr>
        </p:nvSpPr>
        <p:spPr>
          <a:xfrm>
            <a:off x="487822" y="942764"/>
            <a:ext cx="11094578" cy="5637024"/>
          </a:xfrm>
        </p:spPr>
        <p:txBody>
          <a:bodyPr>
            <a:normAutofit/>
          </a:bodyPr>
          <a:lstStyle/>
          <a:p>
            <a:r>
              <a:rPr lang="zh-CN" altLang="zh-CN" b="1" dirty="0"/>
              <a:t>输入输出设备</a:t>
            </a:r>
            <a:r>
              <a:rPr lang="zh-CN" altLang="zh-CN" dirty="0"/>
              <a:t>是计算机与人或者机器系统进行数据交互的装置，用于实现计算机内部二进制信息与外部不同形式信息的转换，简称</a:t>
            </a:r>
            <a:r>
              <a:rPr lang="zh-CN" altLang="zh-CN" b="1" dirty="0"/>
              <a:t>外部设备</a:t>
            </a:r>
            <a:r>
              <a:rPr lang="zh-CN" altLang="zh-CN" dirty="0"/>
              <a:t>或</a:t>
            </a:r>
            <a:r>
              <a:rPr lang="zh-CN" altLang="zh-CN" b="1" dirty="0"/>
              <a:t>外设</a:t>
            </a:r>
            <a:endParaRPr lang="en-US" altLang="zh-CN" b="1" dirty="0"/>
          </a:p>
          <a:p>
            <a:pPr lvl="1"/>
            <a:r>
              <a:rPr lang="zh-CN" altLang="zh-CN" b="1" dirty="0"/>
              <a:t>输入设备</a:t>
            </a:r>
            <a:r>
              <a:rPr lang="zh-CN" altLang="en-US" b="1" dirty="0"/>
              <a:t>：</a:t>
            </a:r>
            <a:r>
              <a:rPr lang="zh-CN" altLang="zh-CN" dirty="0"/>
              <a:t>负责将数据、文字、图像、声音、电信号等转换成计算机可以识别的二进制信息，如键盘、鼠标、扫描仪、摄像头等</a:t>
            </a:r>
            <a:endParaRPr lang="en-US" altLang="zh-CN" dirty="0"/>
          </a:p>
          <a:p>
            <a:pPr lvl="1"/>
            <a:r>
              <a:rPr lang="zh-CN" altLang="zh-CN" b="1" dirty="0"/>
              <a:t>输出设备</a:t>
            </a:r>
            <a:r>
              <a:rPr lang="zh-CN" altLang="en-US" b="1" dirty="0"/>
              <a:t>：</a:t>
            </a:r>
            <a:r>
              <a:rPr lang="zh-CN" altLang="zh-CN" dirty="0"/>
              <a:t>负责将计算机处理结果转换成数字、文字、图形、图像、声音或电信号，如显示器、打印机等；</a:t>
            </a:r>
            <a:endParaRPr lang="en-US" altLang="zh-CN" dirty="0"/>
          </a:p>
          <a:p>
            <a:pPr lvl="1"/>
            <a:r>
              <a:rPr lang="zh-CN" altLang="en-US" b="1" dirty="0"/>
              <a:t>输入输出设备</a:t>
            </a:r>
            <a:r>
              <a:rPr lang="zh-CN" altLang="en-US" dirty="0"/>
              <a:t>：</a:t>
            </a:r>
            <a:r>
              <a:rPr lang="zh-CN" altLang="zh-CN" dirty="0"/>
              <a:t>既能输入也能输出，如磁盘、网卡等。</a:t>
            </a:r>
          </a:p>
          <a:p>
            <a:r>
              <a:rPr lang="zh-CN" altLang="en-US" dirty="0"/>
              <a:t>输入输出设备特性</a:t>
            </a:r>
            <a:endParaRPr lang="en-US" altLang="zh-CN" dirty="0"/>
          </a:p>
          <a:p>
            <a:pPr lvl="1"/>
            <a:r>
              <a:rPr lang="zh-CN" altLang="en-US" b="1" dirty="0"/>
              <a:t>异步性、实时性、独立性</a:t>
            </a:r>
          </a:p>
        </p:txBody>
      </p:sp>
    </p:spTree>
    <p:extLst>
      <p:ext uri="{BB962C8B-B14F-4D97-AF65-F5344CB8AC3E}">
        <p14:creationId xmlns:p14="http://schemas.microsoft.com/office/powerpoint/2010/main" val="133916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矩形 2"/>
          <p:cNvSpPr>
            <a:spLocks noGrp="1" noChangeArrowheads="1"/>
          </p:cNvSpPr>
          <p:nvPr>
            <p:ph type="title"/>
          </p:nvPr>
        </p:nvSpPr>
        <p:spPr/>
        <p:txBody>
          <a:bodyPr/>
          <a:lstStyle/>
          <a:p>
            <a:r>
              <a:rPr lang="zh-CN" altLang="en-US"/>
              <a:t>屏蔽码</a:t>
            </a:r>
          </a:p>
        </p:txBody>
      </p:sp>
      <p:sp>
        <p:nvSpPr>
          <p:cNvPr id="56327" name="矩形 6"/>
          <p:cNvSpPr>
            <a:spLocks noGrp="1" noChangeArrowheads="1"/>
          </p:cNvSpPr>
          <p:nvPr>
            <p:ph type="body" idx="1"/>
          </p:nvPr>
        </p:nvSpPr>
        <p:spPr/>
        <p:txBody>
          <a:bodyPr/>
          <a:lstStyle/>
          <a:p>
            <a:r>
              <a:rPr lang="zh-CN" altLang="en-US" dirty="0"/>
              <a:t>控制各设备接口的屏蔽触发器，可改变处理次序。</a:t>
            </a:r>
            <a:endParaRPr lang="en-US" altLang="zh-CN" dirty="0"/>
          </a:p>
          <a:p>
            <a:r>
              <a:rPr lang="zh-CN" altLang="en-US" dirty="0"/>
              <a:t>运行某个设备的中断服务程序时载入对应的屏蔽码</a:t>
            </a:r>
            <a:endParaRPr lang="en-US" altLang="zh-CN" dirty="0"/>
          </a:p>
        </p:txBody>
      </p:sp>
      <p:sp>
        <p:nvSpPr>
          <p:cNvPr id="56324" name="矩形 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038788" name="对象 4"/>
          <p:cNvGraphicFramePr>
            <a:graphicFrameLocks noChangeAspect="1"/>
          </p:cNvGraphicFramePr>
          <p:nvPr>
            <p:extLst>
              <p:ext uri="{D42A27DB-BD31-4B8C-83A1-F6EECF244321}">
                <p14:modId xmlns:p14="http://schemas.microsoft.com/office/powerpoint/2010/main" val="1671866043"/>
              </p:ext>
            </p:extLst>
          </p:nvPr>
        </p:nvGraphicFramePr>
        <p:xfrm>
          <a:off x="1524001" y="2797173"/>
          <a:ext cx="9737314" cy="3118063"/>
        </p:xfrm>
        <a:graphic>
          <a:graphicData uri="http://schemas.openxmlformats.org/presentationml/2006/ole">
            <mc:AlternateContent xmlns:mc="http://schemas.openxmlformats.org/markup-compatibility/2006">
              <mc:Choice xmlns:v="urn:schemas-microsoft-com:vml" Requires="v">
                <p:oleObj spid="_x0000_s8293" name="Picture" r:id="rId4" imgW="3867120" imgH="1238400" progId="Word.Picture.8">
                  <p:embed/>
                </p:oleObj>
              </mc:Choice>
              <mc:Fallback>
                <p:oleObj name="Picture" r:id="rId4" imgW="3867120" imgH="1238400" progId="Word.Picture.8">
                  <p:embed/>
                  <p:pic>
                    <p:nvPicPr>
                      <p:cNvPr id="2038788" name="对象 4"/>
                      <p:cNvPicPr>
                        <a:picLocks noChangeAspect="1" noChangeArrowheads="1"/>
                      </p:cNvPicPr>
                      <p:nvPr/>
                    </p:nvPicPr>
                    <p:blipFill>
                      <a:blip r:embed="rId5"/>
                      <a:srcRect/>
                      <a:stretch>
                        <a:fillRect/>
                      </a:stretch>
                    </p:blipFill>
                    <p:spPr bwMode="auto">
                      <a:xfrm>
                        <a:off x="1524001" y="2797173"/>
                        <a:ext cx="9737314" cy="3118063"/>
                      </a:xfrm>
                      <a:prstGeom prst="rect">
                        <a:avLst/>
                      </a:prstGeom>
                      <a:noFill/>
                    </p:spPr>
                  </p:pic>
                </p:oleObj>
              </mc:Fallback>
            </mc:AlternateContent>
          </a:graphicData>
        </a:graphic>
      </p:graphicFrame>
      <p:sp>
        <p:nvSpPr>
          <p:cNvPr id="56326" name="矩形 5"/>
          <p:cNvSpPr>
            <a:spLocks noChangeArrowheads="1"/>
          </p:cNvSpPr>
          <p:nvPr/>
        </p:nvSpPr>
        <p:spPr bwMode="auto">
          <a:xfrm>
            <a:off x="2566988" y="2619375"/>
            <a:ext cx="7345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buFontTx/>
              <a:buChar char="•"/>
            </a:pPr>
            <a:endParaRPr lang="zh-CN" altLang="zh-CN" sz="2400" b="1">
              <a:latin typeface="楷体_GB2312" panose="02010609030101010101" pitchFamily="49" charset="-122"/>
              <a:ea typeface="楷体_GB2312" panose="02010609030101010101" pitchFamily="49" charset="-122"/>
            </a:endParaRPr>
          </a:p>
        </p:txBody>
      </p:sp>
    </p:spTree>
    <p:extLst>
      <p:ext uri="{BB962C8B-B14F-4D97-AF65-F5344CB8AC3E}">
        <p14:creationId xmlns:p14="http://schemas.microsoft.com/office/powerpoint/2010/main" val="377712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38788"/>
                                        </p:tgtEl>
                                        <p:attrNameLst>
                                          <p:attrName>style.visibility</p:attrName>
                                        </p:attrNameLst>
                                      </p:cBhvr>
                                      <p:to>
                                        <p:strVal val="visible"/>
                                      </p:to>
                                    </p:set>
                                    <p:anim calcmode="lin" valueType="num">
                                      <p:cBhvr additive="base">
                                        <p:cTn id="7" dur="500" fill="hold"/>
                                        <p:tgtEl>
                                          <p:spTgt spid="2038788"/>
                                        </p:tgtEl>
                                        <p:attrNameLst>
                                          <p:attrName>ppt_x</p:attrName>
                                        </p:attrNameLst>
                                      </p:cBhvr>
                                      <p:tavLst>
                                        <p:tav tm="0">
                                          <p:val>
                                            <p:strVal val="#ppt_x"/>
                                          </p:val>
                                        </p:tav>
                                        <p:tav tm="100000">
                                          <p:val>
                                            <p:strVal val="#ppt_x"/>
                                          </p:val>
                                        </p:tav>
                                      </p:tavLst>
                                    </p:anim>
                                    <p:anim calcmode="lin" valueType="num">
                                      <p:cBhvr additive="base">
                                        <p:cTn id="8" dur="500" fill="hold"/>
                                        <p:tgtEl>
                                          <p:spTgt spid="2038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E338A-C5B2-4433-8EAC-48C2C8E8FEC7}"/>
              </a:ext>
            </a:extLst>
          </p:cNvPr>
          <p:cNvSpPr>
            <a:spLocks noGrp="1"/>
          </p:cNvSpPr>
          <p:nvPr>
            <p:ph type="title"/>
          </p:nvPr>
        </p:nvSpPr>
        <p:spPr/>
        <p:txBody>
          <a:bodyPr/>
          <a:lstStyle/>
          <a:p>
            <a:r>
              <a:rPr lang="zh-CN" altLang="en-US" dirty="0"/>
              <a:t>例子</a:t>
            </a:r>
          </a:p>
        </p:txBody>
      </p:sp>
      <p:sp>
        <p:nvSpPr>
          <p:cNvPr id="3" name="内容占位符 2">
            <a:extLst>
              <a:ext uri="{FF2B5EF4-FFF2-40B4-BE49-F238E27FC236}">
                <a16:creationId xmlns:a16="http://schemas.microsoft.com/office/drawing/2014/main" id="{320BE7A9-CBC0-4520-9E1D-27A6D0A55CD8}"/>
              </a:ext>
            </a:extLst>
          </p:cNvPr>
          <p:cNvSpPr>
            <a:spLocks noGrp="1"/>
          </p:cNvSpPr>
          <p:nvPr>
            <p:ph idx="1"/>
          </p:nvPr>
        </p:nvSpPr>
        <p:spPr/>
        <p:txBody>
          <a:bodyPr/>
          <a:lstStyle/>
          <a:p>
            <a:r>
              <a:rPr lang="zh-CN" altLang="en-US" sz="2800" b="1" dirty="0">
                <a:latin typeface="华文楷体" panose="02010600040101010101" pitchFamily="2" charset="-122"/>
                <a:ea typeface="华文楷体" panose="02010600040101010101" pitchFamily="2" charset="-122"/>
              </a:rPr>
              <a:t>假定硬件原来的响应顺序为</a:t>
            </a:r>
            <a:r>
              <a:rPr lang="en-US" altLang="zh-CN" sz="2800" b="1" dirty="0">
                <a:latin typeface="华文楷体" panose="02010600040101010101" pitchFamily="2" charset="-122"/>
                <a:ea typeface="华文楷体" panose="02010600040101010101" pitchFamily="2" charset="-122"/>
              </a:rPr>
              <a:t>0&gt;1&gt;2</a:t>
            </a:r>
            <a:r>
              <a:rPr lang="zh-CN" altLang="en-US" sz="2800" b="1" dirty="0">
                <a:latin typeface="华文楷体" panose="02010600040101010101" pitchFamily="2" charset="-122"/>
                <a:ea typeface="华文楷体" panose="02010600040101010101" pitchFamily="2" charset="-122"/>
              </a:rPr>
              <a:t>，试设置各设备中断屏蔽字，将中断优先级改为</a:t>
            </a:r>
            <a:r>
              <a:rPr lang="en-US" altLang="zh-CN" sz="2800" b="1" dirty="0">
                <a:latin typeface="华文楷体" panose="02010600040101010101" pitchFamily="2" charset="-122"/>
                <a:ea typeface="华文楷体" panose="02010600040101010101" pitchFamily="2" charset="-122"/>
              </a:rPr>
              <a:t>1&gt;2&gt;0</a:t>
            </a:r>
            <a:r>
              <a:rPr lang="zh-CN" altLang="en-US" sz="2800" b="1" dirty="0">
                <a:latin typeface="华文楷体" panose="02010600040101010101" pitchFamily="2" charset="-122"/>
                <a:ea typeface="华文楷体" panose="02010600040101010101" pitchFamily="2" charset="-122"/>
              </a:rPr>
              <a:t>。</a:t>
            </a:r>
            <a:endParaRPr lang="en-US" altLang="zh-CN" sz="2800" b="1"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a:p>
            <a:endParaRPr lang="zh-CN" altLang="en-US" dirty="0"/>
          </a:p>
        </p:txBody>
      </p:sp>
      <p:graphicFrame>
        <p:nvGraphicFramePr>
          <p:cNvPr id="34" name="表格 33">
            <a:extLst>
              <a:ext uri="{FF2B5EF4-FFF2-40B4-BE49-F238E27FC236}">
                <a16:creationId xmlns:a16="http://schemas.microsoft.com/office/drawing/2014/main" id="{7B37A742-EEBF-480E-9E22-AD7908B32684}"/>
              </a:ext>
            </a:extLst>
          </p:cNvPr>
          <p:cNvGraphicFramePr>
            <a:graphicFrameLocks noGrp="1"/>
          </p:cNvGraphicFramePr>
          <p:nvPr>
            <p:extLst>
              <p:ext uri="{D42A27DB-BD31-4B8C-83A1-F6EECF244321}">
                <p14:modId xmlns:p14="http://schemas.microsoft.com/office/powerpoint/2010/main" val="66195952"/>
              </p:ext>
            </p:extLst>
          </p:nvPr>
        </p:nvGraphicFramePr>
        <p:xfrm>
          <a:off x="2627862" y="3109111"/>
          <a:ext cx="6936276" cy="2507376"/>
        </p:xfrm>
        <a:graphic>
          <a:graphicData uri="http://schemas.openxmlformats.org/drawingml/2006/table">
            <a:tbl>
              <a:tblPr firstRow="1" bandRow="1">
                <a:tableStyleId>{5C22544A-7EE6-4342-B048-85BDC9FD1C3A}</a:tableStyleId>
              </a:tblPr>
              <a:tblGrid>
                <a:gridCol w="1734069">
                  <a:extLst>
                    <a:ext uri="{9D8B030D-6E8A-4147-A177-3AD203B41FA5}">
                      <a16:colId xmlns:a16="http://schemas.microsoft.com/office/drawing/2014/main" val="3345619707"/>
                    </a:ext>
                  </a:extLst>
                </a:gridCol>
                <a:gridCol w="1734069">
                  <a:extLst>
                    <a:ext uri="{9D8B030D-6E8A-4147-A177-3AD203B41FA5}">
                      <a16:colId xmlns:a16="http://schemas.microsoft.com/office/drawing/2014/main" val="3346959485"/>
                    </a:ext>
                  </a:extLst>
                </a:gridCol>
                <a:gridCol w="1734069">
                  <a:extLst>
                    <a:ext uri="{9D8B030D-6E8A-4147-A177-3AD203B41FA5}">
                      <a16:colId xmlns:a16="http://schemas.microsoft.com/office/drawing/2014/main" val="3540997596"/>
                    </a:ext>
                  </a:extLst>
                </a:gridCol>
                <a:gridCol w="1734069">
                  <a:extLst>
                    <a:ext uri="{9D8B030D-6E8A-4147-A177-3AD203B41FA5}">
                      <a16:colId xmlns:a16="http://schemas.microsoft.com/office/drawing/2014/main" val="275359282"/>
                    </a:ext>
                  </a:extLst>
                </a:gridCol>
              </a:tblGrid>
              <a:tr h="626844">
                <a:tc>
                  <a:txBody>
                    <a:bodyPr/>
                    <a:lstStyle/>
                    <a:p>
                      <a:pPr algn="ctr"/>
                      <a:r>
                        <a:rPr lang="zh-CN" altLang="en-US" b="1" dirty="0"/>
                        <a:t>设备</a:t>
                      </a:r>
                      <a:r>
                        <a:rPr lang="en-US" altLang="zh-CN" b="1" dirty="0"/>
                        <a:t>/</a:t>
                      </a:r>
                      <a:r>
                        <a:rPr lang="zh-CN" altLang="en-US" b="1" dirty="0"/>
                        <a:t>屏蔽字</a:t>
                      </a:r>
                    </a:p>
                  </a:txBody>
                  <a:tcPr anchor="ctr" anchorCtr="1"/>
                </a:tc>
                <a:tc>
                  <a:txBody>
                    <a:bodyPr/>
                    <a:lstStyle/>
                    <a:p>
                      <a:pPr algn="ctr"/>
                      <a:r>
                        <a:rPr lang="en-US" altLang="zh-CN" b="1" dirty="0"/>
                        <a:t>L0</a:t>
                      </a:r>
                      <a:endParaRPr lang="zh-CN" altLang="en-US" b="1" dirty="0"/>
                    </a:p>
                  </a:txBody>
                  <a:tcPr anchor="ctr" anchorCtr="1"/>
                </a:tc>
                <a:tc>
                  <a:txBody>
                    <a:bodyPr/>
                    <a:lstStyle/>
                    <a:p>
                      <a:pPr algn="ctr"/>
                      <a:r>
                        <a:rPr lang="en-US" altLang="zh-CN" b="1" dirty="0"/>
                        <a:t>L1</a:t>
                      </a:r>
                      <a:endParaRPr lang="zh-CN" altLang="en-US" b="1" dirty="0"/>
                    </a:p>
                  </a:txBody>
                  <a:tcPr anchor="ctr" anchorCtr="1"/>
                </a:tc>
                <a:tc>
                  <a:txBody>
                    <a:bodyPr/>
                    <a:lstStyle/>
                    <a:p>
                      <a:pPr algn="ctr"/>
                      <a:r>
                        <a:rPr lang="en-US" altLang="zh-CN" b="1" dirty="0"/>
                        <a:t>L2</a:t>
                      </a:r>
                      <a:endParaRPr lang="zh-CN" altLang="en-US" b="1" dirty="0"/>
                    </a:p>
                  </a:txBody>
                  <a:tcPr anchor="ctr" anchorCtr="1"/>
                </a:tc>
                <a:extLst>
                  <a:ext uri="{0D108BD9-81ED-4DB2-BD59-A6C34878D82A}">
                    <a16:rowId xmlns:a16="http://schemas.microsoft.com/office/drawing/2014/main" val="506123222"/>
                  </a:ext>
                </a:extLst>
              </a:tr>
              <a:tr h="626844">
                <a:tc>
                  <a:txBody>
                    <a:bodyPr/>
                    <a:lstStyle/>
                    <a:p>
                      <a:pPr algn="ctr"/>
                      <a:r>
                        <a:rPr lang="en-US" altLang="zh-CN" b="1" dirty="0"/>
                        <a:t>L0</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0</a:t>
                      </a:r>
                      <a:endParaRPr lang="zh-CN" altLang="en-US" b="1" dirty="0"/>
                    </a:p>
                  </a:txBody>
                  <a:tcPr anchor="ctr" anchorCtr="1"/>
                </a:tc>
                <a:tc>
                  <a:txBody>
                    <a:bodyPr/>
                    <a:lstStyle/>
                    <a:p>
                      <a:pPr algn="ctr"/>
                      <a:r>
                        <a:rPr lang="en-US" altLang="zh-CN" b="1" dirty="0"/>
                        <a:t>0</a:t>
                      </a:r>
                      <a:endParaRPr lang="zh-CN" altLang="en-US" b="1" dirty="0"/>
                    </a:p>
                  </a:txBody>
                  <a:tcPr anchor="ctr" anchorCtr="1"/>
                </a:tc>
                <a:extLst>
                  <a:ext uri="{0D108BD9-81ED-4DB2-BD59-A6C34878D82A}">
                    <a16:rowId xmlns:a16="http://schemas.microsoft.com/office/drawing/2014/main" val="3530538848"/>
                  </a:ext>
                </a:extLst>
              </a:tr>
              <a:tr h="626844">
                <a:tc>
                  <a:txBody>
                    <a:bodyPr/>
                    <a:lstStyle/>
                    <a:p>
                      <a:pPr algn="ctr"/>
                      <a:r>
                        <a:rPr lang="en-US" altLang="zh-CN" b="1" dirty="0"/>
                        <a:t>L1</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1</a:t>
                      </a:r>
                      <a:endParaRPr lang="zh-CN" altLang="en-US" b="1" dirty="0"/>
                    </a:p>
                  </a:txBody>
                  <a:tcPr anchor="ctr" anchorCtr="1"/>
                </a:tc>
                <a:extLst>
                  <a:ext uri="{0D108BD9-81ED-4DB2-BD59-A6C34878D82A}">
                    <a16:rowId xmlns:a16="http://schemas.microsoft.com/office/drawing/2014/main" val="2194869898"/>
                  </a:ext>
                </a:extLst>
              </a:tr>
              <a:tr h="626844">
                <a:tc>
                  <a:txBody>
                    <a:bodyPr/>
                    <a:lstStyle/>
                    <a:p>
                      <a:pPr algn="ctr"/>
                      <a:r>
                        <a:rPr lang="en-US" altLang="zh-CN" b="1" dirty="0"/>
                        <a:t>L2</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0</a:t>
                      </a:r>
                      <a:endParaRPr lang="zh-CN" altLang="en-US" b="1" dirty="0"/>
                    </a:p>
                  </a:txBody>
                  <a:tcPr anchor="ctr" anchorCtr="1"/>
                </a:tc>
                <a:tc>
                  <a:txBody>
                    <a:bodyPr/>
                    <a:lstStyle/>
                    <a:p>
                      <a:pPr algn="ctr"/>
                      <a:r>
                        <a:rPr lang="en-US" altLang="zh-CN" b="1" dirty="0"/>
                        <a:t>1</a:t>
                      </a:r>
                      <a:endParaRPr lang="zh-CN" altLang="en-US" b="1" dirty="0"/>
                    </a:p>
                  </a:txBody>
                  <a:tcPr anchor="ctr" anchorCtr="1"/>
                </a:tc>
                <a:extLst>
                  <a:ext uri="{0D108BD9-81ED-4DB2-BD59-A6C34878D82A}">
                    <a16:rowId xmlns:a16="http://schemas.microsoft.com/office/drawing/2014/main" val="3218134684"/>
                  </a:ext>
                </a:extLst>
              </a:tr>
            </a:tbl>
          </a:graphicData>
        </a:graphic>
      </p:graphicFrame>
    </p:spTree>
    <p:extLst>
      <p:ext uri="{BB962C8B-B14F-4D97-AF65-F5344CB8AC3E}">
        <p14:creationId xmlns:p14="http://schemas.microsoft.com/office/powerpoint/2010/main" val="372902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2"/>
          <p:cNvSpPr>
            <a:spLocks noGrp="1" noChangeArrowheads="1"/>
          </p:cNvSpPr>
          <p:nvPr>
            <p:ph type="title"/>
          </p:nvPr>
        </p:nvSpPr>
        <p:spPr/>
        <p:txBody>
          <a:bodyPr/>
          <a:lstStyle/>
          <a:p>
            <a:pPr eaLnBrk="1" hangingPunct="1"/>
            <a:r>
              <a:rPr lang="zh-CN" altLang="en-US" dirty="0"/>
              <a:t>优先级实现</a:t>
            </a:r>
            <a:r>
              <a:rPr lang="en-US" altLang="zh-CN" dirty="0"/>
              <a:t>---</a:t>
            </a:r>
            <a:r>
              <a:rPr lang="zh-CN" altLang="en-US" dirty="0"/>
              <a:t>中断仲裁</a:t>
            </a:r>
          </a:p>
        </p:txBody>
      </p:sp>
      <p:sp>
        <p:nvSpPr>
          <p:cNvPr id="69636" name="矩形 3"/>
          <p:cNvSpPr>
            <a:spLocks noGrp="1" noChangeArrowheads="1"/>
          </p:cNvSpPr>
          <p:nvPr>
            <p:ph type="body" idx="1"/>
          </p:nvPr>
        </p:nvSpPr>
        <p:spPr/>
        <p:txBody>
          <a:bodyPr/>
          <a:lstStyle/>
          <a:p>
            <a:pPr eaLnBrk="1" hangingPunct="1"/>
            <a:r>
              <a:rPr lang="zh-CN" altLang="en-US" dirty="0"/>
              <a:t>同一时刻可能有多个设备同时发出中断请求，响应谁？</a:t>
            </a:r>
            <a:endParaRPr lang="en-US" altLang="zh-CN" dirty="0"/>
          </a:p>
          <a:p>
            <a:pPr lvl="1"/>
            <a:r>
              <a:rPr lang="zh-CN" altLang="en-US" sz="2400"/>
              <a:t>独立请求</a:t>
            </a:r>
            <a:endParaRPr lang="en-US" altLang="zh-CN" sz="2400"/>
          </a:p>
          <a:p>
            <a:pPr lvl="1"/>
            <a:r>
              <a:rPr lang="zh-CN" altLang="en-US"/>
              <a:t>链式查询</a:t>
            </a:r>
            <a:endParaRPr lang="en-US" altLang="zh-CN"/>
          </a:p>
          <a:p>
            <a:pPr lvl="1"/>
            <a:r>
              <a:rPr lang="zh-CN" altLang="en-US"/>
              <a:t>中断控制器方式</a:t>
            </a:r>
            <a:endParaRPr lang="zh-CN" altLang="en-US" sz="2400" dirty="0"/>
          </a:p>
          <a:p>
            <a:pPr lvl="1" eaLnBrk="1" hangingPunct="1"/>
            <a:r>
              <a:rPr lang="zh-CN" altLang="en-US" sz="2400"/>
              <a:t>分组</a:t>
            </a:r>
            <a:r>
              <a:rPr lang="zh-CN" altLang="en-US" sz="2400" dirty="0"/>
              <a:t>链式结构</a:t>
            </a:r>
            <a:endParaRPr lang="zh-CN" altLang="en-US" dirty="0"/>
          </a:p>
        </p:txBody>
      </p:sp>
    </p:spTree>
    <p:extLst>
      <p:ext uri="{BB962C8B-B14F-4D97-AF65-F5344CB8AC3E}">
        <p14:creationId xmlns:p14="http://schemas.microsoft.com/office/powerpoint/2010/main" val="2941069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中断请求信号的传输方式</a:t>
            </a:r>
          </a:p>
        </p:txBody>
      </p:sp>
      <p:pic>
        <p:nvPicPr>
          <p:cNvPr id="3" name="图片 2">
            <a:extLst>
              <a:ext uri="{FF2B5EF4-FFF2-40B4-BE49-F238E27FC236}">
                <a16:creationId xmlns:a16="http://schemas.microsoft.com/office/drawing/2014/main" id="{FCA18AB6-0AA5-4748-9A97-64420425428E}"/>
              </a:ext>
            </a:extLst>
          </p:cNvPr>
          <p:cNvPicPr>
            <a:picLocks noChangeAspect="1"/>
          </p:cNvPicPr>
          <p:nvPr/>
        </p:nvPicPr>
        <p:blipFill>
          <a:blip r:embed="rId2"/>
          <a:stretch>
            <a:fillRect/>
          </a:stretch>
        </p:blipFill>
        <p:spPr>
          <a:xfrm>
            <a:off x="1838995" y="831537"/>
            <a:ext cx="8595420" cy="5799998"/>
          </a:xfrm>
          <a:prstGeom prst="rect">
            <a:avLst/>
          </a:prstGeom>
        </p:spPr>
      </p:pic>
    </p:spTree>
    <p:extLst>
      <p:ext uri="{BB962C8B-B14F-4D97-AF65-F5344CB8AC3E}">
        <p14:creationId xmlns:p14="http://schemas.microsoft.com/office/powerpoint/2010/main" val="258184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矩形 2"/>
          <p:cNvSpPr>
            <a:spLocks noGrp="1" noChangeArrowheads="1"/>
          </p:cNvSpPr>
          <p:nvPr>
            <p:ph type="title"/>
          </p:nvPr>
        </p:nvSpPr>
        <p:spPr/>
        <p:txBody>
          <a:bodyPr/>
          <a:lstStyle/>
          <a:p>
            <a:r>
              <a:rPr lang="zh-CN" altLang="en-US" dirty="0"/>
              <a:t>中断识别（寻找入口地址）</a:t>
            </a:r>
          </a:p>
        </p:txBody>
      </p:sp>
      <p:sp>
        <p:nvSpPr>
          <p:cNvPr id="64516" name="矩形 3"/>
          <p:cNvSpPr>
            <a:spLocks noGrp="1" noChangeArrowheads="1"/>
          </p:cNvSpPr>
          <p:nvPr>
            <p:ph type="body" idx="1"/>
          </p:nvPr>
        </p:nvSpPr>
        <p:spPr/>
        <p:txBody>
          <a:bodyPr>
            <a:normAutofit/>
          </a:bodyPr>
          <a:lstStyle/>
          <a:p>
            <a:r>
              <a:rPr lang="zh-CN" altLang="en-US" b="1" dirty="0"/>
              <a:t>独立请求：向量中断</a:t>
            </a:r>
          </a:p>
          <a:p>
            <a:pPr lvl="1"/>
            <a:r>
              <a:rPr lang="zh-CN" altLang="en-US" dirty="0"/>
              <a:t>将服务程序入口</a:t>
            </a:r>
            <a:r>
              <a:rPr lang="en-US" altLang="zh-CN" dirty="0"/>
              <a:t>(</a:t>
            </a:r>
            <a:r>
              <a:rPr lang="zh-CN" altLang="en-US" dirty="0"/>
              <a:t>中断向量</a:t>
            </a:r>
            <a:r>
              <a:rPr lang="en-US" altLang="zh-CN" dirty="0"/>
              <a:t>)</a:t>
            </a:r>
            <a:r>
              <a:rPr lang="zh-CN" altLang="en-US" dirty="0"/>
              <a:t>组织在中断向量表中；响应时由硬件直接产生中断号（向量地址），查中断向量表取得服务程序入口，转入相应服务程序。</a:t>
            </a:r>
            <a:endParaRPr lang="en-US" altLang="zh-CN" dirty="0"/>
          </a:p>
          <a:p>
            <a:pPr lvl="2"/>
            <a:r>
              <a:rPr lang="zh-CN" altLang="en-US" b="1" dirty="0"/>
              <a:t>硬件查询法</a:t>
            </a:r>
            <a:endParaRPr lang="en-US" altLang="zh-CN" b="1" dirty="0"/>
          </a:p>
          <a:p>
            <a:r>
              <a:rPr lang="zh-CN" altLang="en-US" b="1" dirty="0"/>
              <a:t>中断共享：非向量中断</a:t>
            </a:r>
            <a:endParaRPr lang="zh-CN" altLang="en-US" b="1" dirty="0">
              <a:solidFill>
                <a:srgbClr val="1387B7"/>
              </a:solidFill>
            </a:endParaRPr>
          </a:p>
          <a:p>
            <a:pPr lvl="1"/>
            <a:r>
              <a:rPr lang="zh-CN" altLang="en-US" dirty="0"/>
              <a:t>将服务程序入口组织在查询程序中</a:t>
            </a:r>
          </a:p>
          <a:p>
            <a:pPr lvl="1"/>
            <a:r>
              <a:rPr lang="zh-CN" altLang="en-US" dirty="0"/>
              <a:t>响应时执行查询程序查询中断源，查询特定端口</a:t>
            </a:r>
            <a:r>
              <a:rPr lang="en-US" altLang="zh-CN" dirty="0"/>
              <a:t>(GPIO)</a:t>
            </a:r>
            <a:r>
              <a:rPr lang="zh-CN" altLang="en-US" dirty="0"/>
              <a:t>识别中断源</a:t>
            </a:r>
            <a:endParaRPr lang="en-US" altLang="zh-CN" dirty="0"/>
          </a:p>
          <a:p>
            <a:pPr lvl="2" eaLnBrk="1" hangingPunct="1"/>
            <a:r>
              <a:rPr lang="zh-CN" altLang="en-US" b="1" dirty="0"/>
              <a:t>程序识别     （软件方法）</a:t>
            </a:r>
          </a:p>
          <a:p>
            <a:pPr marL="914400" lvl="2" indent="0">
              <a:buNone/>
            </a:pPr>
            <a:endParaRPr lang="zh-CN" altLang="en-US" dirty="0"/>
          </a:p>
          <a:p>
            <a:pPr lvl="1"/>
            <a:endParaRPr lang="en-US" altLang="zh-CN" dirty="0"/>
          </a:p>
          <a:p>
            <a:pPr lvl="1"/>
            <a:endParaRPr lang="zh-CN" altLang="en-US" dirty="0"/>
          </a:p>
        </p:txBody>
      </p:sp>
    </p:spTree>
    <p:extLst>
      <p:ext uri="{BB962C8B-B14F-4D97-AF65-F5344CB8AC3E}">
        <p14:creationId xmlns:p14="http://schemas.microsoft.com/office/powerpoint/2010/main" val="3943373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矩形 2"/>
          <p:cNvSpPr>
            <a:spLocks noGrp="1" noChangeArrowheads="1"/>
          </p:cNvSpPr>
          <p:nvPr>
            <p:ph type="title"/>
          </p:nvPr>
        </p:nvSpPr>
        <p:spPr/>
        <p:txBody>
          <a:bodyPr/>
          <a:lstStyle/>
          <a:p>
            <a:pPr eaLnBrk="1" hangingPunct="1"/>
            <a:r>
              <a:rPr lang="zh-CN" altLang="en-US"/>
              <a:t>中断向量法 </a:t>
            </a:r>
          </a:p>
        </p:txBody>
      </p:sp>
      <p:sp>
        <p:nvSpPr>
          <p:cNvPr id="68612" name="矩形 3"/>
          <p:cNvSpPr>
            <a:spLocks noChangeArrowheads="1"/>
          </p:cNvSpPr>
          <p:nvPr/>
        </p:nvSpPr>
        <p:spPr bwMode="auto">
          <a:xfrm>
            <a:off x="1524001" y="15203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8613" name="矩形 4"/>
          <p:cNvSpPr>
            <a:spLocks noChangeArrowheads="1"/>
          </p:cNvSpPr>
          <p:nvPr/>
        </p:nvSpPr>
        <p:spPr bwMode="auto">
          <a:xfrm>
            <a:off x="1524001" y="28014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8614" name="矩形 5"/>
          <p:cNvSpPr>
            <a:spLocks noChangeArrowheads="1"/>
          </p:cNvSpPr>
          <p:nvPr/>
        </p:nvSpPr>
        <p:spPr bwMode="auto">
          <a:xfrm>
            <a:off x="1524001" y="2553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8615" name="对象 6"/>
          <p:cNvGraphicFramePr>
            <a:graphicFrameLocks noChangeAspect="1"/>
          </p:cNvGraphicFramePr>
          <p:nvPr>
            <p:extLst>
              <p:ext uri="{D42A27DB-BD31-4B8C-83A1-F6EECF244321}">
                <p14:modId xmlns:p14="http://schemas.microsoft.com/office/powerpoint/2010/main" val="3450787767"/>
              </p:ext>
            </p:extLst>
          </p:nvPr>
        </p:nvGraphicFramePr>
        <p:xfrm>
          <a:off x="863075" y="2007632"/>
          <a:ext cx="10351549" cy="3263385"/>
        </p:xfrm>
        <a:graphic>
          <a:graphicData uri="http://schemas.openxmlformats.org/presentationml/2006/ole">
            <mc:AlternateContent xmlns:mc="http://schemas.openxmlformats.org/markup-compatibility/2006">
              <mc:Choice xmlns:v="urn:schemas-microsoft-com:vml" Requires="v">
                <p:oleObj spid="_x0000_s6246" name="图片" r:id="rId4" imgW="4264025" imgH="1342390" progId="Word.Picture.8">
                  <p:embed/>
                </p:oleObj>
              </mc:Choice>
              <mc:Fallback>
                <p:oleObj name="图片" r:id="rId4" imgW="4264025" imgH="1342390" progId="Word.Picture.8">
                  <p:embed/>
                  <p:pic>
                    <p:nvPicPr>
                      <p:cNvPr id="68615"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075" y="2007632"/>
                        <a:ext cx="10351549" cy="3263385"/>
                      </a:xfrm>
                      <a:prstGeom prst="rect">
                        <a:avLst/>
                      </a:prstGeom>
                      <a:noFill/>
                      <a:extLst/>
                    </p:spPr>
                  </p:pic>
                </p:oleObj>
              </mc:Fallback>
            </mc:AlternateContent>
          </a:graphicData>
        </a:graphic>
      </p:graphicFrame>
    </p:spTree>
    <p:extLst>
      <p:ext uri="{BB962C8B-B14F-4D97-AF65-F5344CB8AC3E}">
        <p14:creationId xmlns:p14="http://schemas.microsoft.com/office/powerpoint/2010/main" val="2742352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矩形 2"/>
          <p:cNvSpPr>
            <a:spLocks noGrp="1" noChangeArrowheads="1"/>
          </p:cNvSpPr>
          <p:nvPr>
            <p:ph type="title"/>
          </p:nvPr>
        </p:nvSpPr>
        <p:spPr/>
        <p:txBody>
          <a:bodyPr/>
          <a:lstStyle/>
          <a:p>
            <a:pPr eaLnBrk="1" hangingPunct="1"/>
            <a:r>
              <a:rPr lang="zh-CN" altLang="en-US"/>
              <a:t>程序识别</a:t>
            </a:r>
          </a:p>
        </p:txBody>
      </p:sp>
      <p:sp>
        <p:nvSpPr>
          <p:cNvPr id="66564" name="矩形 3"/>
          <p:cNvSpPr>
            <a:spLocks noChangeArrowheads="1"/>
          </p:cNvSpPr>
          <p:nvPr/>
        </p:nvSpPr>
        <p:spPr bwMode="auto">
          <a:xfrm>
            <a:off x="1524001" y="15203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6565" name="对象 4"/>
          <p:cNvGraphicFramePr>
            <a:graphicFrameLocks noChangeAspect="1"/>
          </p:cNvGraphicFramePr>
          <p:nvPr>
            <p:extLst>
              <p:ext uri="{D42A27DB-BD31-4B8C-83A1-F6EECF244321}">
                <p14:modId xmlns:p14="http://schemas.microsoft.com/office/powerpoint/2010/main" val="562677008"/>
              </p:ext>
            </p:extLst>
          </p:nvPr>
        </p:nvGraphicFramePr>
        <p:xfrm>
          <a:off x="3935760" y="898731"/>
          <a:ext cx="4640884" cy="5544616"/>
        </p:xfrm>
        <a:graphic>
          <a:graphicData uri="http://schemas.openxmlformats.org/presentationml/2006/ole">
            <mc:AlternateContent xmlns:mc="http://schemas.openxmlformats.org/markup-compatibility/2006">
              <mc:Choice xmlns:v="urn:schemas-microsoft-com:vml" Requires="v">
                <p:oleObj spid="_x0000_s5223" name="Picture" r:id="rId4" imgW="2724120" imgH="3257640" progId="Word.Picture.8">
                  <p:embed/>
                </p:oleObj>
              </mc:Choice>
              <mc:Fallback>
                <p:oleObj name="Picture" r:id="rId4" imgW="2724120" imgH="3257640" progId="Word.Picture.8">
                  <p:embed/>
                  <p:pic>
                    <p:nvPicPr>
                      <p:cNvPr id="66565" name="对象 4"/>
                      <p:cNvPicPr>
                        <a:picLocks noChangeAspect="1" noChangeArrowheads="1"/>
                      </p:cNvPicPr>
                      <p:nvPr/>
                    </p:nvPicPr>
                    <p:blipFill>
                      <a:blip r:embed="rId5"/>
                      <a:srcRect/>
                      <a:stretch>
                        <a:fillRect/>
                      </a:stretch>
                    </p:blipFill>
                    <p:spPr bwMode="auto">
                      <a:xfrm>
                        <a:off x="3935760" y="898731"/>
                        <a:ext cx="4640884" cy="5544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40210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CDFE6-0020-4D57-9A0A-75C6C6B33EB8}"/>
              </a:ext>
            </a:extLst>
          </p:cNvPr>
          <p:cNvSpPr>
            <a:spLocks noGrp="1"/>
          </p:cNvSpPr>
          <p:nvPr>
            <p:ph type="title"/>
          </p:nvPr>
        </p:nvSpPr>
        <p:spPr/>
        <p:txBody>
          <a:bodyPr/>
          <a:lstStyle/>
          <a:p>
            <a:r>
              <a:rPr lang="zh-CN" altLang="en-US" dirty="0"/>
              <a:t>中断处理中的问题</a:t>
            </a:r>
          </a:p>
        </p:txBody>
      </p:sp>
      <p:sp>
        <p:nvSpPr>
          <p:cNvPr id="3" name="内容占位符 2">
            <a:extLst>
              <a:ext uri="{FF2B5EF4-FFF2-40B4-BE49-F238E27FC236}">
                <a16:creationId xmlns:a16="http://schemas.microsoft.com/office/drawing/2014/main" id="{B4047994-8E45-4431-8C26-210BAE76B61E}"/>
              </a:ext>
            </a:extLst>
          </p:cNvPr>
          <p:cNvSpPr>
            <a:spLocks noGrp="1"/>
          </p:cNvSpPr>
          <p:nvPr>
            <p:ph idx="1"/>
          </p:nvPr>
        </p:nvSpPr>
        <p:spPr/>
        <p:txBody>
          <a:bodyPr>
            <a:normAutofit fontScale="85000" lnSpcReduction="10000"/>
          </a:bodyPr>
          <a:lstStyle/>
          <a:p>
            <a:r>
              <a:rPr lang="zh-CN" altLang="en-US" b="1" dirty="0"/>
              <a:t>中断响应条件</a:t>
            </a:r>
            <a:endParaRPr lang="en-US" altLang="zh-CN" b="1" dirty="0"/>
          </a:p>
          <a:p>
            <a:pPr lvl="1"/>
            <a:r>
              <a:rPr lang="zh-CN" altLang="en-US" dirty="0"/>
              <a:t>中断允许触发器</a:t>
            </a:r>
            <a:r>
              <a:rPr lang="en-US" altLang="zh-CN" dirty="0"/>
              <a:t>IE=1</a:t>
            </a:r>
          </a:p>
          <a:p>
            <a:pPr lvl="1"/>
            <a:r>
              <a:rPr lang="zh-CN" altLang="en-US" dirty="0"/>
              <a:t>对应的中断未被屏蔽</a:t>
            </a:r>
            <a:endParaRPr lang="en-US" altLang="zh-CN" dirty="0"/>
          </a:p>
          <a:p>
            <a:pPr lvl="1"/>
            <a:r>
              <a:rPr lang="zh-CN" altLang="en-US" dirty="0"/>
              <a:t>无更高优先级的</a:t>
            </a:r>
            <a:r>
              <a:rPr lang="en-US" altLang="zh-CN" dirty="0"/>
              <a:t>DMA</a:t>
            </a:r>
            <a:r>
              <a:rPr lang="zh-CN" altLang="en-US" dirty="0"/>
              <a:t>请求</a:t>
            </a:r>
            <a:endParaRPr lang="en-US" altLang="zh-CN" dirty="0"/>
          </a:p>
          <a:p>
            <a:pPr lvl="1"/>
            <a:r>
              <a:rPr lang="zh-CN" altLang="en-US" dirty="0"/>
              <a:t>中断嵌套必须优先级更高</a:t>
            </a:r>
            <a:endParaRPr lang="en-US" altLang="zh-CN" dirty="0"/>
          </a:p>
          <a:p>
            <a:pPr lvl="1"/>
            <a:r>
              <a:rPr lang="zh-CN" altLang="en-US" dirty="0"/>
              <a:t>指令已经执行完最后一个机器周期</a:t>
            </a:r>
            <a:endParaRPr lang="en-US" altLang="zh-CN" dirty="0"/>
          </a:p>
          <a:p>
            <a:pPr lvl="2"/>
            <a:r>
              <a:rPr lang="zh-CN" altLang="en-US" dirty="0"/>
              <a:t>保证指令执行的完整性；缺页异常的处理时机？</a:t>
            </a:r>
            <a:endParaRPr lang="en-US" altLang="zh-CN" dirty="0"/>
          </a:p>
          <a:p>
            <a:r>
              <a:rPr lang="zh-CN" altLang="en-US" b="1" dirty="0"/>
              <a:t>保存现场，恢复现场</a:t>
            </a:r>
            <a:endParaRPr lang="en-US" altLang="zh-CN" b="1" dirty="0"/>
          </a:p>
          <a:p>
            <a:pPr lvl="1"/>
            <a:r>
              <a:rPr lang="zh-CN" altLang="en-US" dirty="0"/>
              <a:t>中断程序用到的通用寄存器，</a:t>
            </a:r>
            <a:r>
              <a:rPr lang="en-US" altLang="zh-CN" dirty="0"/>
              <a:t>EPC</a:t>
            </a:r>
            <a:r>
              <a:rPr lang="zh-CN" altLang="en-US" dirty="0"/>
              <a:t>，屏蔽字</a:t>
            </a:r>
            <a:endParaRPr lang="en-US" altLang="zh-CN" dirty="0"/>
          </a:p>
          <a:p>
            <a:pPr lvl="1"/>
            <a:r>
              <a:rPr lang="zh-CN" altLang="en-US" dirty="0"/>
              <a:t>缺页异常的断点和外部中断断点不一致</a:t>
            </a:r>
          </a:p>
          <a:p>
            <a:r>
              <a:rPr lang="zh-CN" altLang="en-US" b="1" dirty="0"/>
              <a:t>中断过程由软硬件结合完成</a:t>
            </a:r>
            <a:endParaRPr lang="en-US" altLang="zh-CN" b="1" dirty="0"/>
          </a:p>
          <a:p>
            <a:endParaRPr lang="zh-CN" altLang="en-US" dirty="0"/>
          </a:p>
        </p:txBody>
      </p:sp>
      <p:pic>
        <p:nvPicPr>
          <p:cNvPr id="4" name="图片 3">
            <a:extLst>
              <a:ext uri="{FF2B5EF4-FFF2-40B4-BE49-F238E27FC236}">
                <a16:creationId xmlns:a16="http://schemas.microsoft.com/office/drawing/2014/main" id="{4EBAA1D4-8F61-4F3B-B394-0DCB98332851}"/>
              </a:ext>
            </a:extLst>
          </p:cNvPr>
          <p:cNvPicPr>
            <a:picLocks noChangeAspect="1"/>
          </p:cNvPicPr>
          <p:nvPr/>
        </p:nvPicPr>
        <p:blipFill rotWithShape="1">
          <a:blip r:embed="rId2"/>
          <a:srcRect t="48574" r="57093"/>
          <a:stretch/>
        </p:blipFill>
        <p:spPr>
          <a:xfrm>
            <a:off x="7071488" y="2275748"/>
            <a:ext cx="4343007" cy="3512450"/>
          </a:xfrm>
          <a:prstGeom prst="rect">
            <a:avLst/>
          </a:prstGeom>
        </p:spPr>
      </p:pic>
    </p:spTree>
    <p:extLst>
      <p:ext uri="{BB962C8B-B14F-4D97-AF65-F5344CB8AC3E}">
        <p14:creationId xmlns:p14="http://schemas.microsoft.com/office/powerpoint/2010/main" val="3713228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8" name="直接箭头连接符 167">
            <a:extLst>
              <a:ext uri="{FF2B5EF4-FFF2-40B4-BE49-F238E27FC236}">
                <a16:creationId xmlns:a16="http://schemas.microsoft.com/office/drawing/2014/main" id="{BF7ED4E3-1D11-4DDD-AACE-4BD7A6AD01EB}"/>
              </a:ext>
            </a:extLst>
          </p:cNvPr>
          <p:cNvCxnSpPr>
            <a:cxnSpLocks/>
          </p:cNvCxnSpPr>
          <p:nvPr/>
        </p:nvCxnSpPr>
        <p:spPr>
          <a:xfrm>
            <a:off x="6920733" y="4465946"/>
            <a:ext cx="1003543" cy="0"/>
          </a:xfrm>
          <a:prstGeom prst="straightConnector1">
            <a:avLst/>
          </a:prstGeom>
          <a:ln w="2222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64" name="矩形 163">
            <a:extLst>
              <a:ext uri="{FF2B5EF4-FFF2-40B4-BE49-F238E27FC236}">
                <a16:creationId xmlns:a16="http://schemas.microsoft.com/office/drawing/2014/main" id="{738BD290-BD1E-44FF-B7EB-25BA9F7215BF}"/>
              </a:ext>
            </a:extLst>
          </p:cNvPr>
          <p:cNvSpPr/>
          <p:nvPr/>
        </p:nvSpPr>
        <p:spPr>
          <a:xfrm>
            <a:off x="1695596" y="1840870"/>
            <a:ext cx="5225137" cy="3356288"/>
          </a:xfrm>
          <a:prstGeom prst="rect">
            <a:avLst/>
          </a:prstGeom>
          <a:solidFill>
            <a:srgbClr val="92C5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2" name="组合 161">
            <a:extLst>
              <a:ext uri="{FF2B5EF4-FFF2-40B4-BE49-F238E27FC236}">
                <a16:creationId xmlns:a16="http://schemas.microsoft.com/office/drawing/2014/main" id="{CB17A859-3CC5-4294-AA69-BC5D4140088F}"/>
              </a:ext>
            </a:extLst>
          </p:cNvPr>
          <p:cNvGrpSpPr/>
          <p:nvPr/>
        </p:nvGrpSpPr>
        <p:grpSpPr>
          <a:xfrm>
            <a:off x="3276018" y="2486291"/>
            <a:ext cx="2096563" cy="1177113"/>
            <a:chOff x="4620015" y="1590553"/>
            <a:chExt cx="3014813" cy="1177113"/>
          </a:xfrm>
        </p:grpSpPr>
        <p:cxnSp>
          <p:nvCxnSpPr>
            <p:cNvPr id="136" name="直接箭头连接符 135">
              <a:extLst>
                <a:ext uri="{FF2B5EF4-FFF2-40B4-BE49-F238E27FC236}">
                  <a16:creationId xmlns:a16="http://schemas.microsoft.com/office/drawing/2014/main" id="{A7C0405B-BD22-4CF5-B337-74508A4AD052}"/>
                </a:ext>
              </a:extLst>
            </p:cNvPr>
            <p:cNvCxnSpPr>
              <a:cxnSpLocks/>
            </p:cNvCxnSpPr>
            <p:nvPr/>
          </p:nvCxnSpPr>
          <p:spPr>
            <a:xfrm flipH="1">
              <a:off x="4620015" y="1590553"/>
              <a:ext cx="3014812"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EA5CA54D-9B1E-4591-BFFF-7229C9306378}"/>
                </a:ext>
              </a:extLst>
            </p:cNvPr>
            <p:cNvCxnSpPr>
              <a:cxnSpLocks/>
            </p:cNvCxnSpPr>
            <p:nvPr/>
          </p:nvCxnSpPr>
          <p:spPr>
            <a:xfrm flipH="1">
              <a:off x="5176782" y="1948078"/>
              <a:ext cx="2458046"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F62D392-AC84-492B-803A-B5D9D4CE435A}"/>
                </a:ext>
              </a:extLst>
            </p:cNvPr>
            <p:cNvCxnSpPr>
              <a:cxnSpLocks/>
            </p:cNvCxnSpPr>
            <p:nvPr/>
          </p:nvCxnSpPr>
          <p:spPr>
            <a:xfrm flipH="1">
              <a:off x="5728057" y="2378240"/>
              <a:ext cx="1906770"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7EE583B6-5FB1-42CF-956A-A5728432FB10}"/>
                </a:ext>
              </a:extLst>
            </p:cNvPr>
            <p:cNvCxnSpPr>
              <a:cxnSpLocks/>
            </p:cNvCxnSpPr>
            <p:nvPr/>
          </p:nvCxnSpPr>
          <p:spPr>
            <a:xfrm flipH="1">
              <a:off x="6670951" y="2767666"/>
              <a:ext cx="963877"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cxnSp>
        <p:nvCxnSpPr>
          <p:cNvPr id="66" name="直接箭头连接符 65">
            <a:extLst>
              <a:ext uri="{FF2B5EF4-FFF2-40B4-BE49-F238E27FC236}">
                <a16:creationId xmlns:a16="http://schemas.microsoft.com/office/drawing/2014/main" id="{0FD70088-D844-4325-9915-CCE02990C4A2}"/>
              </a:ext>
            </a:extLst>
          </p:cNvPr>
          <p:cNvCxnSpPr>
            <a:cxnSpLocks/>
          </p:cNvCxnSpPr>
          <p:nvPr/>
        </p:nvCxnSpPr>
        <p:spPr>
          <a:xfrm flipH="1">
            <a:off x="1583587" y="2415488"/>
            <a:ext cx="1500862"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5031E6E-C120-4076-A11C-CFC419D8367B}"/>
              </a:ext>
            </a:extLst>
          </p:cNvPr>
          <p:cNvCxnSpPr>
            <a:cxnSpLocks/>
          </p:cNvCxnSpPr>
          <p:nvPr/>
        </p:nvCxnSpPr>
        <p:spPr>
          <a:xfrm flipH="1">
            <a:off x="1985213" y="2789501"/>
            <a:ext cx="1421210"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0951561-1EB7-49FA-9C0E-6B779CDD5FCD}"/>
              </a:ext>
            </a:extLst>
          </p:cNvPr>
          <p:cNvCxnSpPr>
            <a:cxnSpLocks/>
          </p:cNvCxnSpPr>
          <p:nvPr/>
        </p:nvCxnSpPr>
        <p:spPr>
          <a:xfrm flipV="1">
            <a:off x="2627965" y="2591053"/>
            <a:ext cx="0" cy="2113719"/>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nvGrpSpPr>
          <p:cNvPr id="112" name="组合 111">
            <a:extLst>
              <a:ext uri="{FF2B5EF4-FFF2-40B4-BE49-F238E27FC236}">
                <a16:creationId xmlns:a16="http://schemas.microsoft.com/office/drawing/2014/main" id="{24983E9F-1FF6-4C21-9CFC-68A224055C2C}"/>
              </a:ext>
            </a:extLst>
          </p:cNvPr>
          <p:cNvGrpSpPr/>
          <p:nvPr/>
        </p:nvGrpSpPr>
        <p:grpSpPr>
          <a:xfrm>
            <a:off x="3120672" y="2959347"/>
            <a:ext cx="379904" cy="1566653"/>
            <a:chOff x="2632017" y="4157592"/>
            <a:chExt cx="177661" cy="732640"/>
          </a:xfrm>
        </p:grpSpPr>
        <p:cxnSp>
          <p:nvCxnSpPr>
            <p:cNvPr id="113" name="直接箭头连接符 112">
              <a:extLst>
                <a:ext uri="{FF2B5EF4-FFF2-40B4-BE49-F238E27FC236}">
                  <a16:creationId xmlns:a16="http://schemas.microsoft.com/office/drawing/2014/main" id="{B39420C2-4D53-4817-9152-216A2F296B1B}"/>
                </a:ext>
              </a:extLst>
            </p:cNvPr>
            <p:cNvCxnSpPr>
              <a:cxnSpLocks/>
            </p:cNvCxnSpPr>
            <p:nvPr/>
          </p:nvCxnSpPr>
          <p:spPr>
            <a:xfrm flipV="1">
              <a:off x="2632017" y="4157593"/>
              <a:ext cx="0" cy="732639"/>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2E93D64F-6101-47DC-BA72-C3E16F7CAF7B}"/>
                </a:ext>
              </a:extLst>
            </p:cNvPr>
            <p:cNvCxnSpPr>
              <a:cxnSpLocks/>
            </p:cNvCxnSpPr>
            <p:nvPr/>
          </p:nvCxnSpPr>
          <p:spPr>
            <a:xfrm flipH="1">
              <a:off x="2632992" y="4157592"/>
              <a:ext cx="176686"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0ACD0C7-D527-4861-8B67-4E16587D58EB}"/>
              </a:ext>
            </a:extLst>
          </p:cNvPr>
          <p:cNvGrpSpPr/>
          <p:nvPr/>
        </p:nvGrpSpPr>
        <p:grpSpPr>
          <a:xfrm>
            <a:off x="3563978" y="3375674"/>
            <a:ext cx="430868" cy="1150317"/>
            <a:chOff x="2644974" y="4157592"/>
            <a:chExt cx="119494" cy="732640"/>
          </a:xfrm>
        </p:grpSpPr>
        <p:cxnSp>
          <p:nvCxnSpPr>
            <p:cNvPr id="127" name="直接箭头连接符 126">
              <a:extLst>
                <a:ext uri="{FF2B5EF4-FFF2-40B4-BE49-F238E27FC236}">
                  <a16:creationId xmlns:a16="http://schemas.microsoft.com/office/drawing/2014/main" id="{3139D443-594A-4DFD-9E9F-E041C009F34E}"/>
                </a:ext>
              </a:extLst>
            </p:cNvPr>
            <p:cNvCxnSpPr>
              <a:cxnSpLocks/>
            </p:cNvCxnSpPr>
            <p:nvPr/>
          </p:nvCxnSpPr>
          <p:spPr>
            <a:xfrm flipV="1">
              <a:off x="2644974" y="4157593"/>
              <a:ext cx="0" cy="732639"/>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6E10C428-A215-40BB-8748-8025A487F40F}"/>
                </a:ext>
              </a:extLst>
            </p:cNvPr>
            <p:cNvCxnSpPr>
              <a:cxnSpLocks/>
            </p:cNvCxnSpPr>
            <p:nvPr/>
          </p:nvCxnSpPr>
          <p:spPr>
            <a:xfrm flipH="1">
              <a:off x="2645948" y="4157592"/>
              <a:ext cx="118520"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2618B1C2-7DEF-44F1-9486-31D107D61DCB}"/>
              </a:ext>
            </a:extLst>
          </p:cNvPr>
          <p:cNvGrpSpPr/>
          <p:nvPr/>
        </p:nvGrpSpPr>
        <p:grpSpPr>
          <a:xfrm>
            <a:off x="4027167" y="3759317"/>
            <a:ext cx="471987" cy="767176"/>
            <a:chOff x="2644974" y="4157592"/>
            <a:chExt cx="119494" cy="749219"/>
          </a:xfrm>
        </p:grpSpPr>
        <p:cxnSp>
          <p:nvCxnSpPr>
            <p:cNvPr id="130" name="直接箭头连接符 129">
              <a:extLst>
                <a:ext uri="{FF2B5EF4-FFF2-40B4-BE49-F238E27FC236}">
                  <a16:creationId xmlns:a16="http://schemas.microsoft.com/office/drawing/2014/main" id="{CA48023D-FCF6-4E68-BE2D-E5AF78D5F3B9}"/>
                </a:ext>
              </a:extLst>
            </p:cNvPr>
            <p:cNvCxnSpPr>
              <a:cxnSpLocks/>
            </p:cNvCxnSpPr>
            <p:nvPr/>
          </p:nvCxnSpPr>
          <p:spPr>
            <a:xfrm flipV="1">
              <a:off x="2644974" y="4157594"/>
              <a:ext cx="0" cy="749217"/>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E153CDE3-5BCC-4B6E-90EB-A12E01307752}"/>
                </a:ext>
              </a:extLst>
            </p:cNvPr>
            <p:cNvCxnSpPr>
              <a:cxnSpLocks/>
            </p:cNvCxnSpPr>
            <p:nvPr/>
          </p:nvCxnSpPr>
          <p:spPr>
            <a:xfrm flipH="1">
              <a:off x="2645948" y="4157592"/>
              <a:ext cx="118520"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cxnSp>
        <p:nvCxnSpPr>
          <p:cNvPr id="132" name="直接箭头连接符 131">
            <a:extLst>
              <a:ext uri="{FF2B5EF4-FFF2-40B4-BE49-F238E27FC236}">
                <a16:creationId xmlns:a16="http://schemas.microsoft.com/office/drawing/2014/main" id="{917F939B-3432-4E1D-A05A-CB0B0DC40CC2}"/>
              </a:ext>
            </a:extLst>
          </p:cNvPr>
          <p:cNvCxnSpPr>
            <a:cxnSpLocks/>
          </p:cNvCxnSpPr>
          <p:nvPr/>
        </p:nvCxnSpPr>
        <p:spPr>
          <a:xfrm flipH="1">
            <a:off x="1993133" y="3168563"/>
            <a:ext cx="1995393"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70" name="流程图: 延期 69">
            <a:extLst>
              <a:ext uri="{FF2B5EF4-FFF2-40B4-BE49-F238E27FC236}">
                <a16:creationId xmlns:a16="http://schemas.microsoft.com/office/drawing/2014/main" id="{172C7CD0-8151-4D94-8F2E-55E3B313573C}"/>
              </a:ext>
            </a:extLst>
          </p:cNvPr>
          <p:cNvSpPr/>
          <p:nvPr/>
        </p:nvSpPr>
        <p:spPr>
          <a:xfrm>
            <a:off x="3414343" y="271197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121" name="流程图: 延期 120">
            <a:extLst>
              <a:ext uri="{FF2B5EF4-FFF2-40B4-BE49-F238E27FC236}">
                <a16:creationId xmlns:a16="http://schemas.microsoft.com/office/drawing/2014/main" id="{5167E7AB-DA82-462C-A190-8180BD87E635}"/>
              </a:ext>
            </a:extLst>
          </p:cNvPr>
          <p:cNvSpPr/>
          <p:nvPr/>
        </p:nvSpPr>
        <p:spPr>
          <a:xfrm>
            <a:off x="4491829" y="350451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122" name="流程图: 延期 121">
            <a:extLst>
              <a:ext uri="{FF2B5EF4-FFF2-40B4-BE49-F238E27FC236}">
                <a16:creationId xmlns:a16="http://schemas.microsoft.com/office/drawing/2014/main" id="{DF811D28-992F-4956-9ED4-BA36F5F6E257}"/>
              </a:ext>
            </a:extLst>
          </p:cNvPr>
          <p:cNvSpPr/>
          <p:nvPr/>
        </p:nvSpPr>
        <p:spPr>
          <a:xfrm>
            <a:off x="3963152" y="310733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cxnSp>
        <p:nvCxnSpPr>
          <p:cNvPr id="134" name="直接箭头连接符 133">
            <a:extLst>
              <a:ext uri="{FF2B5EF4-FFF2-40B4-BE49-F238E27FC236}">
                <a16:creationId xmlns:a16="http://schemas.microsoft.com/office/drawing/2014/main" id="{C8636EA3-D696-4574-BB15-F4F8F5018122}"/>
              </a:ext>
            </a:extLst>
          </p:cNvPr>
          <p:cNvCxnSpPr>
            <a:cxnSpLocks/>
          </p:cNvCxnSpPr>
          <p:nvPr/>
        </p:nvCxnSpPr>
        <p:spPr>
          <a:xfrm flipH="1">
            <a:off x="1972511" y="3575919"/>
            <a:ext cx="2517475"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nvGrpSpPr>
          <p:cNvPr id="157" name="组合 156">
            <a:extLst>
              <a:ext uri="{FF2B5EF4-FFF2-40B4-BE49-F238E27FC236}">
                <a16:creationId xmlns:a16="http://schemas.microsoft.com/office/drawing/2014/main" id="{E7B36A6A-8C2F-43F3-B9A9-2FEAFD79FA39}"/>
              </a:ext>
            </a:extLst>
          </p:cNvPr>
          <p:cNvGrpSpPr/>
          <p:nvPr/>
        </p:nvGrpSpPr>
        <p:grpSpPr>
          <a:xfrm>
            <a:off x="1272486" y="2415488"/>
            <a:ext cx="540695" cy="1176600"/>
            <a:chOff x="1431167" y="1519750"/>
            <a:chExt cx="1421212" cy="1176600"/>
          </a:xfrm>
        </p:grpSpPr>
        <p:cxnSp>
          <p:nvCxnSpPr>
            <p:cNvPr id="151" name="直接箭头连接符 150">
              <a:extLst>
                <a:ext uri="{FF2B5EF4-FFF2-40B4-BE49-F238E27FC236}">
                  <a16:creationId xmlns:a16="http://schemas.microsoft.com/office/drawing/2014/main" id="{8F695B76-AABE-4755-A770-F032BC92E401}"/>
                </a:ext>
              </a:extLst>
            </p:cNvPr>
            <p:cNvCxnSpPr>
              <a:cxnSpLocks/>
            </p:cNvCxnSpPr>
            <p:nvPr/>
          </p:nvCxnSpPr>
          <p:spPr>
            <a:xfrm flipH="1">
              <a:off x="1431167" y="1519750"/>
              <a:ext cx="1421212" cy="0"/>
            </a:xfrm>
            <a:prstGeom prst="straightConnector1">
              <a:avLst/>
            </a:prstGeom>
            <a:ln w="1270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DD5E75C4-AF42-46F0-A4B1-364F54AE636E}"/>
                </a:ext>
              </a:extLst>
            </p:cNvPr>
            <p:cNvCxnSpPr>
              <a:cxnSpLocks/>
            </p:cNvCxnSpPr>
            <p:nvPr/>
          </p:nvCxnSpPr>
          <p:spPr>
            <a:xfrm flipH="1">
              <a:off x="1431167" y="1907342"/>
              <a:ext cx="1421210" cy="0"/>
            </a:xfrm>
            <a:prstGeom prst="straightConnector1">
              <a:avLst/>
            </a:prstGeom>
            <a:ln w="1270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33C42F81-B272-4104-A2C4-37EB8E7A26F7}"/>
                </a:ext>
              </a:extLst>
            </p:cNvPr>
            <p:cNvCxnSpPr>
              <a:cxnSpLocks/>
            </p:cNvCxnSpPr>
            <p:nvPr/>
          </p:nvCxnSpPr>
          <p:spPr>
            <a:xfrm flipH="1">
              <a:off x="1431167" y="2696350"/>
              <a:ext cx="1421210" cy="0"/>
            </a:xfrm>
            <a:prstGeom prst="straightConnector1">
              <a:avLst/>
            </a:prstGeom>
            <a:ln w="1270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sp>
        <p:nvSpPr>
          <p:cNvPr id="158" name="文本框 4">
            <a:extLst>
              <a:ext uri="{FF2B5EF4-FFF2-40B4-BE49-F238E27FC236}">
                <a16:creationId xmlns:a16="http://schemas.microsoft.com/office/drawing/2014/main" id="{8733C225-8D7D-487E-B992-98065F184ED2}"/>
              </a:ext>
            </a:extLst>
          </p:cNvPr>
          <p:cNvSpPr txBox="1"/>
          <p:nvPr/>
        </p:nvSpPr>
        <p:spPr>
          <a:xfrm>
            <a:off x="917426" y="2297000"/>
            <a:ext cx="453639"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effectLst/>
                <a:latin typeface="宋体" panose="02010600030101010101" pitchFamily="2" charset="-122"/>
                <a:ea typeface="宋体" panose="02010600030101010101" pitchFamily="2" charset="-122"/>
                <a:cs typeface="宋体" panose="02010600030101010101" pitchFamily="2" charset="-122"/>
              </a:rPr>
              <a:t>IR0</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9" name="文本框 4">
            <a:extLst>
              <a:ext uri="{FF2B5EF4-FFF2-40B4-BE49-F238E27FC236}">
                <a16:creationId xmlns:a16="http://schemas.microsoft.com/office/drawing/2014/main" id="{C0143C2B-77C9-456F-A68A-A2AA07E113FA}"/>
              </a:ext>
            </a:extLst>
          </p:cNvPr>
          <p:cNvSpPr txBox="1"/>
          <p:nvPr/>
        </p:nvSpPr>
        <p:spPr>
          <a:xfrm>
            <a:off x="917426" y="2669472"/>
            <a:ext cx="453639"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effectLst/>
                <a:latin typeface="宋体" panose="02010600030101010101" pitchFamily="2" charset="-122"/>
                <a:ea typeface="宋体" panose="02010600030101010101" pitchFamily="2" charset="-122"/>
                <a:cs typeface="宋体" panose="02010600030101010101" pitchFamily="2" charset="-122"/>
              </a:rPr>
              <a:t>IR1</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0" name="文本框 4">
            <a:extLst>
              <a:ext uri="{FF2B5EF4-FFF2-40B4-BE49-F238E27FC236}">
                <a16:creationId xmlns:a16="http://schemas.microsoft.com/office/drawing/2014/main" id="{DFBDE308-8A79-4155-BA70-3A2B1F2E223B}"/>
              </a:ext>
            </a:extLst>
          </p:cNvPr>
          <p:cNvSpPr txBox="1"/>
          <p:nvPr/>
        </p:nvSpPr>
        <p:spPr>
          <a:xfrm>
            <a:off x="917426" y="3461329"/>
            <a:ext cx="453639"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effectLst/>
                <a:latin typeface="宋体" panose="02010600030101010101" pitchFamily="2" charset="-122"/>
                <a:ea typeface="宋体" panose="02010600030101010101" pitchFamily="2" charset="-122"/>
                <a:cs typeface="宋体" panose="02010600030101010101" pitchFamily="2" charset="-122"/>
              </a:rPr>
              <a:t>IR7</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5" name="矩形 164">
            <a:extLst>
              <a:ext uri="{FF2B5EF4-FFF2-40B4-BE49-F238E27FC236}">
                <a16:creationId xmlns:a16="http://schemas.microsoft.com/office/drawing/2014/main" id="{6F44C227-E036-44C8-85E7-CB9FDBE37AC5}"/>
              </a:ext>
            </a:extLst>
          </p:cNvPr>
          <p:cNvSpPr/>
          <p:nvPr/>
        </p:nvSpPr>
        <p:spPr>
          <a:xfrm>
            <a:off x="7879234" y="1833788"/>
            <a:ext cx="3444526" cy="436381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箭头连接符 166">
            <a:extLst>
              <a:ext uri="{FF2B5EF4-FFF2-40B4-BE49-F238E27FC236}">
                <a16:creationId xmlns:a16="http://schemas.microsoft.com/office/drawing/2014/main" id="{E8864A72-38FB-4D02-8395-612E327CA37B}"/>
              </a:ext>
            </a:extLst>
          </p:cNvPr>
          <p:cNvCxnSpPr>
            <a:cxnSpLocks/>
          </p:cNvCxnSpPr>
          <p:nvPr/>
        </p:nvCxnSpPr>
        <p:spPr>
          <a:xfrm flipH="1">
            <a:off x="2627963" y="2590328"/>
            <a:ext cx="253439"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65" name="流程图: 延期 64">
            <a:extLst>
              <a:ext uri="{FF2B5EF4-FFF2-40B4-BE49-F238E27FC236}">
                <a16:creationId xmlns:a16="http://schemas.microsoft.com/office/drawing/2014/main" id="{3B2E9AF5-5981-4A61-91FA-4D546539445A}"/>
              </a:ext>
            </a:extLst>
          </p:cNvPr>
          <p:cNvSpPr/>
          <p:nvPr/>
        </p:nvSpPr>
        <p:spPr>
          <a:xfrm>
            <a:off x="2855111" y="232749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cxnSp>
        <p:nvCxnSpPr>
          <p:cNvPr id="170" name="直接箭头连接符 169">
            <a:extLst>
              <a:ext uri="{FF2B5EF4-FFF2-40B4-BE49-F238E27FC236}">
                <a16:creationId xmlns:a16="http://schemas.microsoft.com/office/drawing/2014/main" id="{801C4B04-06A9-46A0-938C-2F0FEF95CEFD}"/>
              </a:ext>
            </a:extLst>
          </p:cNvPr>
          <p:cNvCxnSpPr>
            <a:cxnSpLocks/>
          </p:cNvCxnSpPr>
          <p:nvPr/>
        </p:nvCxnSpPr>
        <p:spPr>
          <a:xfrm flipH="1">
            <a:off x="6685207" y="5537208"/>
            <a:ext cx="2377116"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71" name="文本框 4">
            <a:extLst>
              <a:ext uri="{FF2B5EF4-FFF2-40B4-BE49-F238E27FC236}">
                <a16:creationId xmlns:a16="http://schemas.microsoft.com/office/drawing/2014/main" id="{70E42EBC-CE86-4B9A-9CE7-3ED3EE1B5F97}"/>
              </a:ext>
            </a:extLst>
          </p:cNvPr>
          <p:cNvSpPr txBox="1"/>
          <p:nvPr/>
        </p:nvSpPr>
        <p:spPr>
          <a:xfrm>
            <a:off x="4894701" y="5365961"/>
            <a:ext cx="1777216"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不可屏蔽中断</a:t>
            </a:r>
            <a:r>
              <a:rPr lang="zh-CN" altLang="en-US" b="1">
                <a:latin typeface="宋体" panose="02010600030101010101" pitchFamily="2" charset="-122"/>
                <a:ea typeface="宋体" panose="02010600030101010101" pitchFamily="2" charset="-122"/>
                <a:cs typeface="宋体" panose="02010600030101010101" pitchFamily="2" charset="-122"/>
              </a:rPr>
              <a:t>源</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2" name="文本框 4">
            <a:extLst>
              <a:ext uri="{FF2B5EF4-FFF2-40B4-BE49-F238E27FC236}">
                <a16:creationId xmlns:a16="http://schemas.microsoft.com/office/drawing/2014/main" id="{95D00B84-F8E4-4265-A3CF-0F720E31852C}"/>
              </a:ext>
            </a:extLst>
          </p:cNvPr>
          <p:cNvSpPr txBox="1"/>
          <p:nvPr/>
        </p:nvSpPr>
        <p:spPr>
          <a:xfrm>
            <a:off x="7115879" y="5523618"/>
            <a:ext cx="564859"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NMI</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3" name="文本框 4">
            <a:extLst>
              <a:ext uri="{FF2B5EF4-FFF2-40B4-BE49-F238E27FC236}">
                <a16:creationId xmlns:a16="http://schemas.microsoft.com/office/drawing/2014/main" id="{5B5D3A8C-65EF-4720-80E8-04A9D1374CB2}"/>
              </a:ext>
            </a:extLst>
          </p:cNvPr>
          <p:cNvSpPr txBox="1"/>
          <p:nvPr/>
        </p:nvSpPr>
        <p:spPr>
          <a:xfrm>
            <a:off x="7127655" y="4457220"/>
            <a:ext cx="564859"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INTA</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4" name="文本框 4">
            <a:extLst>
              <a:ext uri="{FF2B5EF4-FFF2-40B4-BE49-F238E27FC236}">
                <a16:creationId xmlns:a16="http://schemas.microsoft.com/office/drawing/2014/main" id="{603DDF0F-5D68-4180-A280-F073BAE4DF05}"/>
              </a:ext>
            </a:extLst>
          </p:cNvPr>
          <p:cNvSpPr txBox="1"/>
          <p:nvPr/>
        </p:nvSpPr>
        <p:spPr>
          <a:xfrm>
            <a:off x="7115879" y="3128618"/>
            <a:ext cx="564859"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INTR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5" name="文本框 4">
            <a:extLst>
              <a:ext uri="{FF2B5EF4-FFF2-40B4-BE49-F238E27FC236}">
                <a16:creationId xmlns:a16="http://schemas.microsoft.com/office/drawing/2014/main" id="{43FEC421-DE69-417C-B3E0-09CB23A1969F}"/>
              </a:ext>
            </a:extLst>
          </p:cNvPr>
          <p:cNvSpPr txBox="1"/>
          <p:nvPr/>
        </p:nvSpPr>
        <p:spPr>
          <a:xfrm>
            <a:off x="2765350" y="1461870"/>
            <a:ext cx="1069898"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latin typeface="微软雅黑" panose="020B0503020204020204" pitchFamily="34" charset="-122"/>
                <a:ea typeface="微软雅黑" panose="020B0503020204020204" pitchFamily="34" charset="-122"/>
                <a:cs typeface="宋体" panose="02010600030101010101" pitchFamily="2" charset="-122"/>
              </a:rPr>
              <a:t>系统总线</a:t>
            </a:r>
            <a:endParaRPr lang="zh-CN"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77" name="文本框 4">
            <a:extLst>
              <a:ext uri="{FF2B5EF4-FFF2-40B4-BE49-F238E27FC236}">
                <a16:creationId xmlns:a16="http://schemas.microsoft.com/office/drawing/2014/main" id="{2FC12EEC-0CDF-4679-BB1C-836B6D7AE34D}"/>
              </a:ext>
            </a:extLst>
          </p:cNvPr>
          <p:cNvSpPr txBox="1"/>
          <p:nvPr/>
        </p:nvSpPr>
        <p:spPr>
          <a:xfrm>
            <a:off x="5914981" y="2519900"/>
            <a:ext cx="993917"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dirty="0">
                <a:latin typeface="宋体" panose="02010600030101010101" pitchFamily="2" charset="-122"/>
                <a:ea typeface="宋体" panose="02010600030101010101" pitchFamily="2" charset="-122"/>
                <a:cs typeface="宋体" panose="02010600030101010101" pitchFamily="2" charset="-122"/>
              </a:rPr>
              <a:t>中断编号</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83" name="文本框 4">
            <a:extLst>
              <a:ext uri="{FF2B5EF4-FFF2-40B4-BE49-F238E27FC236}">
                <a16:creationId xmlns:a16="http://schemas.microsoft.com/office/drawing/2014/main" id="{689271C7-10A7-402E-A81B-9EEFCC7FAF47}"/>
              </a:ext>
            </a:extLst>
          </p:cNvPr>
          <p:cNvSpPr txBox="1"/>
          <p:nvPr/>
        </p:nvSpPr>
        <p:spPr>
          <a:xfrm>
            <a:off x="1713427" y="4562544"/>
            <a:ext cx="635698"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IMR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84" name="文本框 4">
            <a:extLst>
              <a:ext uri="{FF2B5EF4-FFF2-40B4-BE49-F238E27FC236}">
                <a16:creationId xmlns:a16="http://schemas.microsoft.com/office/drawing/2014/main" id="{6D077D70-93F4-437C-A326-4DFD26DE447F}"/>
              </a:ext>
            </a:extLst>
          </p:cNvPr>
          <p:cNvSpPr txBox="1"/>
          <p:nvPr/>
        </p:nvSpPr>
        <p:spPr>
          <a:xfrm>
            <a:off x="1713427" y="3832149"/>
            <a:ext cx="635698"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IRR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186" name="组合 185">
            <a:extLst>
              <a:ext uri="{FF2B5EF4-FFF2-40B4-BE49-F238E27FC236}">
                <a16:creationId xmlns:a16="http://schemas.microsoft.com/office/drawing/2014/main" id="{2037C42F-C2DA-4D62-BE68-10788DEADC32}"/>
              </a:ext>
            </a:extLst>
          </p:cNvPr>
          <p:cNvGrpSpPr/>
          <p:nvPr/>
        </p:nvGrpSpPr>
        <p:grpSpPr>
          <a:xfrm>
            <a:off x="9062636" y="2025364"/>
            <a:ext cx="531748" cy="4012579"/>
            <a:chOff x="4429527" y="4006873"/>
            <a:chExt cx="1125139" cy="514836"/>
          </a:xfrm>
        </p:grpSpPr>
        <p:sp>
          <p:nvSpPr>
            <p:cNvPr id="187" name="矩形 186">
              <a:extLst>
                <a:ext uri="{FF2B5EF4-FFF2-40B4-BE49-F238E27FC236}">
                  <a16:creationId xmlns:a16="http://schemas.microsoft.com/office/drawing/2014/main" id="{FECB2527-FEAA-4832-9322-75FF76B8F342}"/>
                </a:ext>
              </a:extLst>
            </p:cNvPr>
            <p:cNvSpPr/>
            <p:nvPr/>
          </p:nvSpPr>
          <p:spPr>
            <a:xfrm>
              <a:off x="4429527" y="4006873"/>
              <a:ext cx="1125139" cy="5148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8" name="文本框 4">
              <a:extLst>
                <a:ext uri="{FF2B5EF4-FFF2-40B4-BE49-F238E27FC236}">
                  <a16:creationId xmlns:a16="http://schemas.microsoft.com/office/drawing/2014/main" id="{CCB6BDA2-71AB-4552-B735-B31C348D7E5B}"/>
                </a:ext>
              </a:extLst>
            </p:cNvPr>
            <p:cNvSpPr txBox="1"/>
            <p:nvPr/>
          </p:nvSpPr>
          <p:spPr>
            <a:xfrm>
              <a:off x="4506834" y="4192316"/>
              <a:ext cx="978209" cy="142162"/>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中</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断</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逻</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辑</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cxnSp>
        <p:nvCxnSpPr>
          <p:cNvPr id="147" name="直接箭头连接符 146">
            <a:extLst>
              <a:ext uri="{FF2B5EF4-FFF2-40B4-BE49-F238E27FC236}">
                <a16:creationId xmlns:a16="http://schemas.microsoft.com/office/drawing/2014/main" id="{EED374FC-7749-44A5-9659-64427D31671B}"/>
              </a:ext>
            </a:extLst>
          </p:cNvPr>
          <p:cNvCxnSpPr>
            <a:cxnSpLocks/>
          </p:cNvCxnSpPr>
          <p:nvPr/>
        </p:nvCxnSpPr>
        <p:spPr>
          <a:xfrm flipH="1">
            <a:off x="5893308" y="3429000"/>
            <a:ext cx="2496312" cy="0"/>
          </a:xfrm>
          <a:prstGeom prst="straightConnector1">
            <a:avLst/>
          </a:prstGeom>
          <a:ln w="2222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9598815" y="2026419"/>
            <a:ext cx="1431508" cy="3650795"/>
            <a:chOff x="9598814" y="2026419"/>
            <a:chExt cx="1704787" cy="3650795"/>
          </a:xfrm>
        </p:grpSpPr>
        <p:grpSp>
          <p:nvGrpSpPr>
            <p:cNvPr id="201" name="组合 200">
              <a:extLst>
                <a:ext uri="{FF2B5EF4-FFF2-40B4-BE49-F238E27FC236}">
                  <a16:creationId xmlns:a16="http://schemas.microsoft.com/office/drawing/2014/main" id="{130A3060-F2C8-4A6E-98AE-CB54B17FD8DF}"/>
                </a:ext>
              </a:extLst>
            </p:cNvPr>
            <p:cNvGrpSpPr/>
            <p:nvPr/>
          </p:nvGrpSpPr>
          <p:grpSpPr>
            <a:xfrm>
              <a:off x="9598814" y="2026419"/>
              <a:ext cx="1698185" cy="311128"/>
              <a:chOff x="9446415" y="2093094"/>
              <a:chExt cx="1427158" cy="311128"/>
            </a:xfrm>
          </p:grpSpPr>
          <p:cxnSp>
            <p:nvCxnSpPr>
              <p:cNvPr id="191" name="直接箭头连接符 190">
                <a:extLst>
                  <a:ext uri="{FF2B5EF4-FFF2-40B4-BE49-F238E27FC236}">
                    <a16:creationId xmlns:a16="http://schemas.microsoft.com/office/drawing/2014/main" id="{0A53EC25-7CBA-4731-9FA7-3152657A5A76}"/>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192" name="组合 191">
                <a:extLst>
                  <a:ext uri="{FF2B5EF4-FFF2-40B4-BE49-F238E27FC236}">
                    <a16:creationId xmlns:a16="http://schemas.microsoft.com/office/drawing/2014/main" id="{2E5133AE-B91E-4601-AEA7-40B93D76952B}"/>
                  </a:ext>
                </a:extLst>
              </p:cNvPr>
              <p:cNvGrpSpPr/>
              <p:nvPr/>
            </p:nvGrpSpPr>
            <p:grpSpPr>
              <a:xfrm>
                <a:off x="9844800" y="2093094"/>
                <a:ext cx="1028773" cy="311128"/>
                <a:chOff x="4429527" y="4006873"/>
                <a:chExt cx="1125139" cy="517588"/>
              </a:xfrm>
            </p:grpSpPr>
            <p:sp>
              <p:nvSpPr>
                <p:cNvPr id="193" name="矩形 192">
                  <a:extLst>
                    <a:ext uri="{FF2B5EF4-FFF2-40B4-BE49-F238E27FC236}">
                      <a16:creationId xmlns:a16="http://schemas.microsoft.com/office/drawing/2014/main" id="{B7383487-9249-4BCF-923A-1AB60DEE1E49}"/>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94" name="文本框 4">
                  <a:extLst>
                    <a:ext uri="{FF2B5EF4-FFF2-40B4-BE49-F238E27FC236}">
                      <a16:creationId xmlns:a16="http://schemas.microsoft.com/office/drawing/2014/main" id="{501F28F6-00C8-4EE3-AF43-DD262951A1F9}"/>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除零故障</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02" name="组合 201">
              <a:extLst>
                <a:ext uri="{FF2B5EF4-FFF2-40B4-BE49-F238E27FC236}">
                  <a16:creationId xmlns:a16="http://schemas.microsoft.com/office/drawing/2014/main" id="{F7D0C4BF-CF17-471A-AC55-608FEECB6A39}"/>
                </a:ext>
              </a:extLst>
            </p:cNvPr>
            <p:cNvGrpSpPr/>
            <p:nvPr/>
          </p:nvGrpSpPr>
          <p:grpSpPr>
            <a:xfrm>
              <a:off x="9598814" y="2503514"/>
              <a:ext cx="1698185" cy="311128"/>
              <a:chOff x="9446415" y="2093094"/>
              <a:chExt cx="1427158" cy="311128"/>
            </a:xfrm>
          </p:grpSpPr>
          <p:cxnSp>
            <p:nvCxnSpPr>
              <p:cNvPr id="203" name="直接箭头连接符 202">
                <a:extLst>
                  <a:ext uri="{FF2B5EF4-FFF2-40B4-BE49-F238E27FC236}">
                    <a16:creationId xmlns:a16="http://schemas.microsoft.com/office/drawing/2014/main" id="{F8DA2A1A-D153-4C5D-9584-FB79761DA2AA}"/>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6EEED27D-E7C9-4EF3-B629-548B3FFEEC92}"/>
                  </a:ext>
                </a:extLst>
              </p:cNvPr>
              <p:cNvGrpSpPr/>
              <p:nvPr/>
            </p:nvGrpSpPr>
            <p:grpSpPr>
              <a:xfrm>
                <a:off x="9844800" y="2093094"/>
                <a:ext cx="1028773" cy="311128"/>
                <a:chOff x="4429527" y="4006873"/>
                <a:chExt cx="1125139" cy="517588"/>
              </a:xfrm>
            </p:grpSpPr>
            <p:sp>
              <p:nvSpPr>
                <p:cNvPr id="205" name="矩形 204">
                  <a:extLst>
                    <a:ext uri="{FF2B5EF4-FFF2-40B4-BE49-F238E27FC236}">
                      <a16:creationId xmlns:a16="http://schemas.microsoft.com/office/drawing/2014/main" id="{341D612F-3172-401D-9DBA-B680B956D10E}"/>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06" name="文本框 4">
                  <a:extLst>
                    <a:ext uri="{FF2B5EF4-FFF2-40B4-BE49-F238E27FC236}">
                      <a16:creationId xmlns:a16="http://schemas.microsoft.com/office/drawing/2014/main" id="{E4DF16D0-29C8-4BDC-A734-123E59868683}"/>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段故障</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07" name="组合 206">
              <a:extLst>
                <a:ext uri="{FF2B5EF4-FFF2-40B4-BE49-F238E27FC236}">
                  <a16:creationId xmlns:a16="http://schemas.microsoft.com/office/drawing/2014/main" id="{6B783152-A74C-4F2F-8FDC-66201044CA09}"/>
                </a:ext>
              </a:extLst>
            </p:cNvPr>
            <p:cNvGrpSpPr/>
            <p:nvPr/>
          </p:nvGrpSpPr>
          <p:grpSpPr>
            <a:xfrm>
              <a:off x="9601250" y="2980609"/>
              <a:ext cx="1698185" cy="311128"/>
              <a:chOff x="9446415" y="2093094"/>
              <a:chExt cx="1427158" cy="311128"/>
            </a:xfrm>
          </p:grpSpPr>
          <p:cxnSp>
            <p:nvCxnSpPr>
              <p:cNvPr id="208" name="直接箭头连接符 207">
                <a:extLst>
                  <a:ext uri="{FF2B5EF4-FFF2-40B4-BE49-F238E27FC236}">
                    <a16:creationId xmlns:a16="http://schemas.microsoft.com/office/drawing/2014/main" id="{60731A87-6503-4CC7-AC71-3C5BBECFB27D}"/>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09" name="组合 208">
                <a:extLst>
                  <a:ext uri="{FF2B5EF4-FFF2-40B4-BE49-F238E27FC236}">
                    <a16:creationId xmlns:a16="http://schemas.microsoft.com/office/drawing/2014/main" id="{9E1F4968-FE12-4A5B-9124-80F081F9374D}"/>
                  </a:ext>
                </a:extLst>
              </p:cNvPr>
              <p:cNvGrpSpPr/>
              <p:nvPr/>
            </p:nvGrpSpPr>
            <p:grpSpPr>
              <a:xfrm>
                <a:off x="9844800" y="2093094"/>
                <a:ext cx="1028773" cy="311128"/>
                <a:chOff x="4429527" y="4006873"/>
                <a:chExt cx="1125139" cy="517588"/>
              </a:xfrm>
            </p:grpSpPr>
            <p:sp>
              <p:nvSpPr>
                <p:cNvPr id="210" name="矩形 209">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11" name="文本框 4">
                  <a:extLst>
                    <a:ext uri="{FF2B5EF4-FFF2-40B4-BE49-F238E27FC236}">
                      <a16:creationId xmlns:a16="http://schemas.microsoft.com/office/drawing/2014/main" id="{BDA2DD9A-B997-4F6E-A07D-8F8FCF582A19}"/>
                    </a:ext>
                  </a:extLst>
                </p:cNvPr>
                <p:cNvSpPr txBox="1"/>
                <p:nvPr/>
              </p:nvSpPr>
              <p:spPr>
                <a:xfrm>
                  <a:off x="4506833" y="4058594"/>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缺页异常</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12" name="组合 211">
              <a:extLst>
                <a:ext uri="{FF2B5EF4-FFF2-40B4-BE49-F238E27FC236}">
                  <a16:creationId xmlns:a16="http://schemas.microsoft.com/office/drawing/2014/main" id="{0A7D067C-3DD6-4B92-8E23-E6C735CF5621}"/>
                </a:ext>
              </a:extLst>
            </p:cNvPr>
            <p:cNvGrpSpPr/>
            <p:nvPr/>
          </p:nvGrpSpPr>
          <p:grpSpPr>
            <a:xfrm>
              <a:off x="9601250" y="3457704"/>
              <a:ext cx="1698185" cy="311128"/>
              <a:chOff x="9446415" y="2093094"/>
              <a:chExt cx="1427158" cy="311128"/>
            </a:xfrm>
          </p:grpSpPr>
          <p:cxnSp>
            <p:nvCxnSpPr>
              <p:cNvPr id="213" name="直接箭头连接符 212">
                <a:extLst>
                  <a:ext uri="{FF2B5EF4-FFF2-40B4-BE49-F238E27FC236}">
                    <a16:creationId xmlns:a16="http://schemas.microsoft.com/office/drawing/2014/main" id="{5913524C-1D72-4A64-B561-29DBEBD636AD}"/>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14" name="组合 213">
                <a:extLst>
                  <a:ext uri="{FF2B5EF4-FFF2-40B4-BE49-F238E27FC236}">
                    <a16:creationId xmlns:a16="http://schemas.microsoft.com/office/drawing/2014/main" id="{58BEF37F-BE95-4829-BB97-3AF148096951}"/>
                  </a:ext>
                </a:extLst>
              </p:cNvPr>
              <p:cNvGrpSpPr/>
              <p:nvPr/>
            </p:nvGrpSpPr>
            <p:grpSpPr>
              <a:xfrm>
                <a:off x="9844800" y="2093094"/>
                <a:ext cx="1028773" cy="311128"/>
                <a:chOff x="4429527" y="4006873"/>
                <a:chExt cx="1125139" cy="517588"/>
              </a:xfrm>
            </p:grpSpPr>
            <p:sp>
              <p:nvSpPr>
                <p:cNvPr id="215" name="矩形 214">
                  <a:extLst>
                    <a:ext uri="{FF2B5EF4-FFF2-40B4-BE49-F238E27FC236}">
                      <a16:creationId xmlns:a16="http://schemas.microsoft.com/office/drawing/2014/main" id="{24C68138-398C-4083-89CF-8869AD6817DC}"/>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16" name="文本框 4">
                  <a:extLst>
                    <a:ext uri="{FF2B5EF4-FFF2-40B4-BE49-F238E27FC236}">
                      <a16:creationId xmlns:a16="http://schemas.microsoft.com/office/drawing/2014/main" id="{57E67665-DCAA-4A26-871D-92928A39972A}"/>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effectLst/>
                      <a:latin typeface="宋体" panose="02010600030101010101" pitchFamily="2" charset="-122"/>
                      <a:ea typeface="宋体" panose="02010600030101010101" pitchFamily="2" charset="-122"/>
                      <a:cs typeface="宋体" panose="02010600030101010101" pitchFamily="2" charset="-122"/>
                    </a:rPr>
                    <a:t>非法指令</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17" name="组合 216">
              <a:extLst>
                <a:ext uri="{FF2B5EF4-FFF2-40B4-BE49-F238E27FC236}">
                  <a16:creationId xmlns:a16="http://schemas.microsoft.com/office/drawing/2014/main" id="{032838AC-7B7F-42C8-9F93-629B864767C9}"/>
                </a:ext>
              </a:extLst>
            </p:cNvPr>
            <p:cNvGrpSpPr/>
            <p:nvPr/>
          </p:nvGrpSpPr>
          <p:grpSpPr>
            <a:xfrm>
              <a:off x="9603685" y="3934799"/>
              <a:ext cx="1698185" cy="311128"/>
              <a:chOff x="9446415" y="2093094"/>
              <a:chExt cx="1427158" cy="311128"/>
            </a:xfrm>
          </p:grpSpPr>
          <p:cxnSp>
            <p:nvCxnSpPr>
              <p:cNvPr id="218" name="直接箭头连接符 217">
                <a:extLst>
                  <a:ext uri="{FF2B5EF4-FFF2-40B4-BE49-F238E27FC236}">
                    <a16:creationId xmlns:a16="http://schemas.microsoft.com/office/drawing/2014/main" id="{799CCE79-A679-4B1B-AA91-C17C0A79C2E5}"/>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19" name="组合 218">
                <a:extLst>
                  <a:ext uri="{FF2B5EF4-FFF2-40B4-BE49-F238E27FC236}">
                    <a16:creationId xmlns:a16="http://schemas.microsoft.com/office/drawing/2014/main" id="{065530F0-9841-4DDB-85BA-1F851E1DC2FC}"/>
                  </a:ext>
                </a:extLst>
              </p:cNvPr>
              <p:cNvGrpSpPr/>
              <p:nvPr/>
            </p:nvGrpSpPr>
            <p:grpSpPr>
              <a:xfrm>
                <a:off x="9844800" y="2093094"/>
                <a:ext cx="1028773" cy="311128"/>
                <a:chOff x="4429527" y="4006873"/>
                <a:chExt cx="1125139" cy="517588"/>
              </a:xfrm>
            </p:grpSpPr>
            <p:sp>
              <p:nvSpPr>
                <p:cNvPr id="220" name="矩形 219">
                  <a:extLst>
                    <a:ext uri="{FF2B5EF4-FFF2-40B4-BE49-F238E27FC236}">
                      <a16:creationId xmlns:a16="http://schemas.microsoft.com/office/drawing/2014/main" id="{7467FD34-B825-4632-8726-1F6DF21A1476}"/>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21" name="文本框 4">
                  <a:extLst>
                    <a:ext uri="{FF2B5EF4-FFF2-40B4-BE49-F238E27FC236}">
                      <a16:creationId xmlns:a16="http://schemas.microsoft.com/office/drawing/2014/main" id="{F487C762-0C57-4AB5-A156-8DC94F3BE875}"/>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越界访问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22" name="组合 221">
              <a:extLst>
                <a:ext uri="{FF2B5EF4-FFF2-40B4-BE49-F238E27FC236}">
                  <a16:creationId xmlns:a16="http://schemas.microsoft.com/office/drawing/2014/main" id="{AF777333-2405-45C4-BD9D-4F50C4142F9A}"/>
                </a:ext>
              </a:extLst>
            </p:cNvPr>
            <p:cNvGrpSpPr/>
            <p:nvPr/>
          </p:nvGrpSpPr>
          <p:grpSpPr>
            <a:xfrm>
              <a:off x="9603685" y="4411894"/>
              <a:ext cx="1698185" cy="311128"/>
              <a:chOff x="9446415" y="2093094"/>
              <a:chExt cx="1427158" cy="311128"/>
            </a:xfrm>
          </p:grpSpPr>
          <p:cxnSp>
            <p:nvCxnSpPr>
              <p:cNvPr id="223" name="直接箭头连接符 222">
                <a:extLst>
                  <a:ext uri="{FF2B5EF4-FFF2-40B4-BE49-F238E27FC236}">
                    <a16:creationId xmlns:a16="http://schemas.microsoft.com/office/drawing/2014/main" id="{AEAFC817-C113-400A-878F-4F70A2B38973}"/>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24" name="组合 223">
                <a:extLst>
                  <a:ext uri="{FF2B5EF4-FFF2-40B4-BE49-F238E27FC236}">
                    <a16:creationId xmlns:a16="http://schemas.microsoft.com/office/drawing/2014/main" id="{370F1B28-DFC0-42A0-AAB4-01AC360F2D5E}"/>
                  </a:ext>
                </a:extLst>
              </p:cNvPr>
              <p:cNvGrpSpPr/>
              <p:nvPr/>
            </p:nvGrpSpPr>
            <p:grpSpPr>
              <a:xfrm>
                <a:off x="9844800" y="2093094"/>
                <a:ext cx="1028773" cy="311128"/>
                <a:chOff x="4429527" y="4006873"/>
                <a:chExt cx="1125139" cy="517588"/>
              </a:xfrm>
            </p:grpSpPr>
            <p:sp>
              <p:nvSpPr>
                <p:cNvPr id="225" name="矩形 224">
                  <a:extLst>
                    <a:ext uri="{FF2B5EF4-FFF2-40B4-BE49-F238E27FC236}">
                      <a16:creationId xmlns:a16="http://schemas.microsoft.com/office/drawing/2014/main" id="{CFB6C517-74CD-44B4-AB3B-41D6E5A5733C}"/>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26" name="文本框 4">
                  <a:extLst>
                    <a:ext uri="{FF2B5EF4-FFF2-40B4-BE49-F238E27FC236}">
                      <a16:creationId xmlns:a16="http://schemas.microsoft.com/office/drawing/2014/main" id="{1D0106E3-91A6-4856-AC64-F4D542C253EB}"/>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溢出异常</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27" name="组合 226">
              <a:extLst>
                <a:ext uri="{FF2B5EF4-FFF2-40B4-BE49-F238E27FC236}">
                  <a16:creationId xmlns:a16="http://schemas.microsoft.com/office/drawing/2014/main" id="{05A3D89D-4ADD-4210-B41C-E21A939ADF8F}"/>
                </a:ext>
              </a:extLst>
            </p:cNvPr>
            <p:cNvGrpSpPr/>
            <p:nvPr/>
          </p:nvGrpSpPr>
          <p:grpSpPr>
            <a:xfrm>
              <a:off x="9605416" y="4888989"/>
              <a:ext cx="1698185" cy="311128"/>
              <a:chOff x="9446415" y="2093094"/>
              <a:chExt cx="1427158" cy="311128"/>
            </a:xfrm>
          </p:grpSpPr>
          <p:cxnSp>
            <p:nvCxnSpPr>
              <p:cNvPr id="228" name="直接箭头连接符 227">
                <a:extLst>
                  <a:ext uri="{FF2B5EF4-FFF2-40B4-BE49-F238E27FC236}">
                    <a16:creationId xmlns:a16="http://schemas.microsoft.com/office/drawing/2014/main" id="{D232AA09-169A-443D-9FA5-3643B36B53FC}"/>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29" name="组合 228">
                <a:extLst>
                  <a:ext uri="{FF2B5EF4-FFF2-40B4-BE49-F238E27FC236}">
                    <a16:creationId xmlns:a16="http://schemas.microsoft.com/office/drawing/2014/main" id="{02DF4F6B-EEC8-4CA5-A186-AD6FECB46339}"/>
                  </a:ext>
                </a:extLst>
              </p:cNvPr>
              <p:cNvGrpSpPr/>
              <p:nvPr/>
            </p:nvGrpSpPr>
            <p:grpSpPr>
              <a:xfrm>
                <a:off x="9844800" y="2093094"/>
                <a:ext cx="1028773" cy="311128"/>
                <a:chOff x="4429527" y="4006873"/>
                <a:chExt cx="1125139" cy="517588"/>
              </a:xfrm>
            </p:grpSpPr>
            <p:sp>
              <p:nvSpPr>
                <p:cNvPr id="230" name="矩形 229">
                  <a:extLst>
                    <a:ext uri="{FF2B5EF4-FFF2-40B4-BE49-F238E27FC236}">
                      <a16:creationId xmlns:a16="http://schemas.microsoft.com/office/drawing/2014/main" id="{238425D2-B422-4414-B717-1B3BEEBC38A7}"/>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31" name="文本框 4">
                  <a:extLst>
                    <a:ext uri="{FF2B5EF4-FFF2-40B4-BE49-F238E27FC236}">
                      <a16:creationId xmlns:a16="http://schemas.microsoft.com/office/drawing/2014/main" id="{0FC680E2-40BC-4BAE-B551-D54CE9D53179}"/>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dirty="0">
                      <a:latin typeface="宋体" panose="02010600030101010101" pitchFamily="2" charset="-122"/>
                      <a:ea typeface="宋体" panose="02010600030101010101" pitchFamily="2" charset="-122"/>
                      <a:cs typeface="宋体" panose="02010600030101010101" pitchFamily="2" charset="-122"/>
                    </a:rPr>
                    <a:t>单步中断</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32" name="组合 231">
              <a:extLst>
                <a:ext uri="{FF2B5EF4-FFF2-40B4-BE49-F238E27FC236}">
                  <a16:creationId xmlns:a16="http://schemas.microsoft.com/office/drawing/2014/main" id="{7096B562-1A8E-4031-962D-1F28FB631D72}"/>
                </a:ext>
              </a:extLst>
            </p:cNvPr>
            <p:cNvGrpSpPr/>
            <p:nvPr/>
          </p:nvGrpSpPr>
          <p:grpSpPr>
            <a:xfrm>
              <a:off x="9605416" y="5366086"/>
              <a:ext cx="1698185" cy="311128"/>
              <a:chOff x="9446415" y="2093094"/>
              <a:chExt cx="1427158" cy="311128"/>
            </a:xfrm>
          </p:grpSpPr>
          <p:cxnSp>
            <p:nvCxnSpPr>
              <p:cNvPr id="233" name="直接箭头连接符 232">
                <a:extLst>
                  <a:ext uri="{FF2B5EF4-FFF2-40B4-BE49-F238E27FC236}">
                    <a16:creationId xmlns:a16="http://schemas.microsoft.com/office/drawing/2014/main" id="{AFF5AB65-83DB-41DE-802A-AA5C2F2165D1}"/>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34" name="组合 233">
                <a:extLst>
                  <a:ext uri="{FF2B5EF4-FFF2-40B4-BE49-F238E27FC236}">
                    <a16:creationId xmlns:a16="http://schemas.microsoft.com/office/drawing/2014/main" id="{0D69B511-0123-40F3-8DD6-D518AC378AE8}"/>
                  </a:ext>
                </a:extLst>
              </p:cNvPr>
              <p:cNvGrpSpPr/>
              <p:nvPr/>
            </p:nvGrpSpPr>
            <p:grpSpPr>
              <a:xfrm>
                <a:off x="9844800" y="2093094"/>
                <a:ext cx="1028773" cy="311128"/>
                <a:chOff x="4429527" y="4006873"/>
                <a:chExt cx="1125139" cy="517588"/>
              </a:xfrm>
            </p:grpSpPr>
            <p:sp>
              <p:nvSpPr>
                <p:cNvPr id="235" name="矩形 234">
                  <a:extLst>
                    <a:ext uri="{FF2B5EF4-FFF2-40B4-BE49-F238E27FC236}">
                      <a16:creationId xmlns:a16="http://schemas.microsoft.com/office/drawing/2014/main" id="{D1167CF5-390F-41AC-82BA-2EB934400CC8}"/>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36" name="文本框 4">
                  <a:extLst>
                    <a:ext uri="{FF2B5EF4-FFF2-40B4-BE49-F238E27FC236}">
                      <a16:creationId xmlns:a16="http://schemas.microsoft.com/office/drawing/2014/main" id="{1DB037A1-D24F-4239-9FDB-EE66757FD4DA}"/>
                    </a:ext>
                  </a:extLst>
                </p:cNvPr>
                <p:cNvSpPr txBox="1"/>
                <p:nvPr/>
              </p:nvSpPr>
              <p:spPr>
                <a:xfrm>
                  <a:off x="4506833" y="4058593"/>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effectLst/>
                      <a:latin typeface="宋体" panose="02010600030101010101" pitchFamily="2" charset="-122"/>
                      <a:ea typeface="宋体" panose="02010600030101010101" pitchFamily="2" charset="-122"/>
                      <a:cs typeface="宋体" panose="02010600030101010101" pitchFamily="2" charset="-122"/>
                    </a:rPr>
                    <a:t>数未对齐</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sp>
        <p:nvSpPr>
          <p:cNvPr id="238" name="文本框 4">
            <a:extLst>
              <a:ext uri="{FF2B5EF4-FFF2-40B4-BE49-F238E27FC236}">
                <a16:creationId xmlns:a16="http://schemas.microsoft.com/office/drawing/2014/main" id="{F89690C3-8157-4015-9FEC-DD2696E1C06E}"/>
              </a:ext>
            </a:extLst>
          </p:cNvPr>
          <p:cNvSpPr txBox="1"/>
          <p:nvPr/>
        </p:nvSpPr>
        <p:spPr>
          <a:xfrm>
            <a:off x="8088907" y="2097897"/>
            <a:ext cx="766807"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defPPr>
              <a:defRPr lang="zh-CN"/>
            </a:defPPr>
            <a:lvl1pPr algn="ctr">
              <a:spcAft>
                <a:spcPts val="0"/>
              </a:spcAft>
              <a:defRPr b="1">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dirty="0">
                <a:solidFill>
                  <a:srgbClr val="C00000"/>
                </a:solidFill>
              </a:rPr>
              <a:t>CPU</a:t>
            </a:r>
            <a:endParaRPr lang="zh-CN" dirty="0">
              <a:solidFill>
                <a:srgbClr val="C00000"/>
              </a:solidFill>
            </a:endParaRPr>
          </a:p>
        </p:txBody>
      </p:sp>
      <p:sp>
        <p:nvSpPr>
          <p:cNvPr id="239" name="文本框 4">
            <a:extLst>
              <a:ext uri="{FF2B5EF4-FFF2-40B4-BE49-F238E27FC236}">
                <a16:creationId xmlns:a16="http://schemas.microsoft.com/office/drawing/2014/main" id="{C1EEA287-8D86-4B3E-914C-26D8AE3C4C5E}"/>
              </a:ext>
            </a:extLst>
          </p:cNvPr>
          <p:cNvSpPr txBox="1"/>
          <p:nvPr/>
        </p:nvSpPr>
        <p:spPr>
          <a:xfrm>
            <a:off x="3351646" y="2056130"/>
            <a:ext cx="1657701"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rPr>
              <a:t>中断控制器</a:t>
            </a:r>
            <a:endParaRPr lang="zh-CN" b="1"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243" name="直接箭头连接符 242">
            <a:extLst>
              <a:ext uri="{FF2B5EF4-FFF2-40B4-BE49-F238E27FC236}">
                <a16:creationId xmlns:a16="http://schemas.microsoft.com/office/drawing/2014/main" id="{1B31F0D3-1F2D-4DDB-91D9-CB81ECBAA482}"/>
              </a:ext>
            </a:extLst>
          </p:cNvPr>
          <p:cNvCxnSpPr>
            <a:cxnSpLocks/>
          </p:cNvCxnSpPr>
          <p:nvPr/>
        </p:nvCxnSpPr>
        <p:spPr>
          <a:xfrm flipH="1">
            <a:off x="8780780" y="3503542"/>
            <a:ext cx="277410" cy="0"/>
          </a:xfrm>
          <a:prstGeom prst="straightConnector1">
            <a:avLst/>
          </a:prstGeom>
          <a:ln w="1905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50" name="组合 249">
            <a:extLst>
              <a:ext uri="{FF2B5EF4-FFF2-40B4-BE49-F238E27FC236}">
                <a16:creationId xmlns:a16="http://schemas.microsoft.com/office/drawing/2014/main" id="{E9BC966B-3AE7-40D9-99EB-623F43B6D3BF}"/>
              </a:ext>
            </a:extLst>
          </p:cNvPr>
          <p:cNvGrpSpPr/>
          <p:nvPr/>
        </p:nvGrpSpPr>
        <p:grpSpPr>
          <a:xfrm>
            <a:off x="8254835" y="3619808"/>
            <a:ext cx="255522" cy="284148"/>
            <a:chOff x="2644974" y="4157592"/>
            <a:chExt cx="119494" cy="132881"/>
          </a:xfrm>
        </p:grpSpPr>
        <p:cxnSp>
          <p:nvCxnSpPr>
            <p:cNvPr id="251" name="直接箭头连接符 250">
              <a:extLst>
                <a:ext uri="{FF2B5EF4-FFF2-40B4-BE49-F238E27FC236}">
                  <a16:creationId xmlns:a16="http://schemas.microsoft.com/office/drawing/2014/main" id="{01C2357C-82E1-445E-ADA2-922DCEF43536}"/>
                </a:ext>
              </a:extLst>
            </p:cNvPr>
            <p:cNvCxnSpPr>
              <a:cxnSpLocks/>
            </p:cNvCxnSpPr>
            <p:nvPr/>
          </p:nvCxnSpPr>
          <p:spPr>
            <a:xfrm flipV="1">
              <a:off x="2644974" y="4157593"/>
              <a:ext cx="0" cy="132880"/>
            </a:xfrm>
            <a:prstGeom prst="straightConnector1">
              <a:avLst/>
            </a:prstGeom>
            <a:ln w="1905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252" name="直接箭头连接符 251">
              <a:extLst>
                <a:ext uri="{FF2B5EF4-FFF2-40B4-BE49-F238E27FC236}">
                  <a16:creationId xmlns:a16="http://schemas.microsoft.com/office/drawing/2014/main" id="{01DAE15C-43E4-418F-BFB5-C5EE1142419F}"/>
                </a:ext>
              </a:extLst>
            </p:cNvPr>
            <p:cNvCxnSpPr>
              <a:cxnSpLocks/>
            </p:cNvCxnSpPr>
            <p:nvPr/>
          </p:nvCxnSpPr>
          <p:spPr>
            <a:xfrm flipH="1">
              <a:off x="2645948" y="4157592"/>
              <a:ext cx="118520" cy="0"/>
            </a:xfrm>
            <a:prstGeom prst="straightConnector1">
              <a:avLst/>
            </a:prstGeom>
            <a:ln w="1905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sp>
        <p:nvSpPr>
          <p:cNvPr id="241" name="流程图: 延期 240">
            <a:extLst>
              <a:ext uri="{FF2B5EF4-FFF2-40B4-BE49-F238E27FC236}">
                <a16:creationId xmlns:a16="http://schemas.microsoft.com/office/drawing/2014/main" id="{54C8B638-3BBA-4C49-BFD0-CF6DFBDEAB9B}"/>
              </a:ext>
            </a:extLst>
          </p:cNvPr>
          <p:cNvSpPr/>
          <p:nvPr/>
        </p:nvSpPr>
        <p:spPr>
          <a:xfrm>
            <a:off x="8387875" y="3354088"/>
            <a:ext cx="420905" cy="323601"/>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255" name="文本框 4">
            <a:extLst>
              <a:ext uri="{FF2B5EF4-FFF2-40B4-BE49-F238E27FC236}">
                <a16:creationId xmlns:a16="http://schemas.microsoft.com/office/drawing/2014/main" id="{22F34568-E5B8-4750-8E40-DD12DBC1D578}"/>
              </a:ext>
            </a:extLst>
          </p:cNvPr>
          <p:cNvSpPr txBox="1"/>
          <p:nvPr/>
        </p:nvSpPr>
        <p:spPr>
          <a:xfrm>
            <a:off x="7914143" y="4175730"/>
            <a:ext cx="783963"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IE/IF</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57" name="文本框 4">
            <a:extLst>
              <a:ext uri="{FF2B5EF4-FFF2-40B4-BE49-F238E27FC236}">
                <a16:creationId xmlns:a16="http://schemas.microsoft.com/office/drawing/2014/main" id="{A511F8F7-5065-4241-B9AD-7598C479BAEA}"/>
              </a:ext>
            </a:extLst>
          </p:cNvPr>
          <p:cNvSpPr txBox="1"/>
          <p:nvPr/>
        </p:nvSpPr>
        <p:spPr>
          <a:xfrm>
            <a:off x="9870969" y="5825472"/>
            <a:ext cx="1294905"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内部异常</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63" name="组合 62">
            <a:extLst>
              <a:ext uri="{FF2B5EF4-FFF2-40B4-BE49-F238E27FC236}">
                <a16:creationId xmlns:a16="http://schemas.microsoft.com/office/drawing/2014/main" id="{5D44B9D9-13FB-4F64-BB7C-4E43F3B12687}"/>
              </a:ext>
            </a:extLst>
          </p:cNvPr>
          <p:cNvGrpSpPr/>
          <p:nvPr/>
        </p:nvGrpSpPr>
        <p:grpSpPr>
          <a:xfrm>
            <a:off x="1813182" y="2211321"/>
            <a:ext cx="464127" cy="1569321"/>
            <a:chOff x="2037164" y="3995283"/>
            <a:chExt cx="371502" cy="733888"/>
          </a:xfrm>
        </p:grpSpPr>
        <p:sp>
          <p:nvSpPr>
            <p:cNvPr id="36" name="矩形 35">
              <a:extLst>
                <a:ext uri="{FF2B5EF4-FFF2-40B4-BE49-F238E27FC236}">
                  <a16:creationId xmlns:a16="http://schemas.microsoft.com/office/drawing/2014/main" id="{A3B9960A-C198-4C17-92D5-588C617D06BF}"/>
                </a:ext>
              </a:extLst>
            </p:cNvPr>
            <p:cNvSpPr/>
            <p:nvPr/>
          </p:nvSpPr>
          <p:spPr>
            <a:xfrm>
              <a:off x="2037164" y="3995283"/>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37" name="矩形 36">
              <a:extLst>
                <a:ext uri="{FF2B5EF4-FFF2-40B4-BE49-F238E27FC236}">
                  <a16:creationId xmlns:a16="http://schemas.microsoft.com/office/drawing/2014/main" id="{999C6E17-6203-40C3-BE9E-7F4604BD256D}"/>
                </a:ext>
              </a:extLst>
            </p:cNvPr>
            <p:cNvSpPr/>
            <p:nvPr/>
          </p:nvSpPr>
          <p:spPr>
            <a:xfrm>
              <a:off x="2037164" y="4176260"/>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38" name="矩形 37">
              <a:extLst>
                <a:ext uri="{FF2B5EF4-FFF2-40B4-BE49-F238E27FC236}">
                  <a16:creationId xmlns:a16="http://schemas.microsoft.com/office/drawing/2014/main" id="{C85B65A0-C7DF-4A72-99C2-224A26C6CFB8}"/>
                </a:ext>
              </a:extLst>
            </p:cNvPr>
            <p:cNvSpPr/>
            <p:nvPr/>
          </p:nvSpPr>
          <p:spPr>
            <a:xfrm>
              <a:off x="2037164" y="4357237"/>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a:t>
              </a:r>
              <a:endParaRPr lang="zh-CN" altLang="en-US" sz="1400" b="1" dirty="0">
                <a:solidFill>
                  <a:schemeClr val="tx1"/>
                </a:solidFill>
              </a:endParaRPr>
            </a:p>
          </p:txBody>
        </p:sp>
        <p:sp>
          <p:nvSpPr>
            <p:cNvPr id="39" name="矩形 38">
              <a:extLst>
                <a:ext uri="{FF2B5EF4-FFF2-40B4-BE49-F238E27FC236}">
                  <a16:creationId xmlns:a16="http://schemas.microsoft.com/office/drawing/2014/main" id="{5C913743-8031-4BAE-A730-C9ACC1B8B741}"/>
                </a:ext>
              </a:extLst>
            </p:cNvPr>
            <p:cNvSpPr/>
            <p:nvPr/>
          </p:nvSpPr>
          <p:spPr>
            <a:xfrm>
              <a:off x="2037164" y="4538214"/>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grpSp>
      <p:grpSp>
        <p:nvGrpSpPr>
          <p:cNvPr id="64" name="组合 63">
            <a:extLst>
              <a:ext uri="{FF2B5EF4-FFF2-40B4-BE49-F238E27FC236}">
                <a16:creationId xmlns:a16="http://schemas.microsoft.com/office/drawing/2014/main" id="{BB9E6EAE-A7CC-405E-9162-2636B8AE8364}"/>
              </a:ext>
            </a:extLst>
          </p:cNvPr>
          <p:cNvGrpSpPr/>
          <p:nvPr/>
        </p:nvGrpSpPr>
        <p:grpSpPr>
          <a:xfrm>
            <a:off x="2398673" y="4503320"/>
            <a:ext cx="1868404" cy="408338"/>
            <a:chOff x="2516019" y="5608346"/>
            <a:chExt cx="1080276" cy="190958"/>
          </a:xfrm>
        </p:grpSpPr>
        <p:sp>
          <p:nvSpPr>
            <p:cNvPr id="44" name="矩形 43">
              <a:extLst>
                <a:ext uri="{FF2B5EF4-FFF2-40B4-BE49-F238E27FC236}">
                  <a16:creationId xmlns:a16="http://schemas.microsoft.com/office/drawing/2014/main" id="{7B4861F0-2DFE-4A62-9391-DA7035792C5B}"/>
                </a:ext>
              </a:extLst>
            </p:cNvPr>
            <p:cNvSpPr/>
            <p:nvPr/>
          </p:nvSpPr>
          <p:spPr>
            <a:xfrm>
              <a:off x="2516019"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56" name="矩形 55">
              <a:extLst>
                <a:ext uri="{FF2B5EF4-FFF2-40B4-BE49-F238E27FC236}">
                  <a16:creationId xmlns:a16="http://schemas.microsoft.com/office/drawing/2014/main" id="{4372480C-E86F-4E85-80F5-D7C23EC04391}"/>
                </a:ext>
              </a:extLst>
            </p:cNvPr>
            <p:cNvSpPr/>
            <p:nvPr/>
          </p:nvSpPr>
          <p:spPr>
            <a:xfrm>
              <a:off x="2786088"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57" name="矩形 56">
              <a:extLst>
                <a:ext uri="{FF2B5EF4-FFF2-40B4-BE49-F238E27FC236}">
                  <a16:creationId xmlns:a16="http://schemas.microsoft.com/office/drawing/2014/main" id="{D5AB482D-EE65-40AA-B9B3-1CA00F39E20C}"/>
                </a:ext>
              </a:extLst>
            </p:cNvPr>
            <p:cNvSpPr/>
            <p:nvPr/>
          </p:nvSpPr>
          <p:spPr>
            <a:xfrm>
              <a:off x="3056157"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a:t>
              </a:r>
              <a:endParaRPr lang="zh-CN" altLang="en-US" sz="1400" b="1" dirty="0">
                <a:solidFill>
                  <a:schemeClr val="tx1"/>
                </a:solidFill>
              </a:endParaRPr>
            </a:p>
          </p:txBody>
        </p:sp>
        <p:sp>
          <p:nvSpPr>
            <p:cNvPr id="58" name="矩形 57">
              <a:extLst>
                <a:ext uri="{FF2B5EF4-FFF2-40B4-BE49-F238E27FC236}">
                  <a16:creationId xmlns:a16="http://schemas.microsoft.com/office/drawing/2014/main" id="{37BA26E7-C6CE-4CB7-AD7F-63DFBB0C0C16}"/>
                </a:ext>
              </a:extLst>
            </p:cNvPr>
            <p:cNvSpPr/>
            <p:nvPr/>
          </p:nvSpPr>
          <p:spPr>
            <a:xfrm>
              <a:off x="3326226"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grpSp>
      <p:sp>
        <p:nvSpPr>
          <p:cNvPr id="249" name="矩形 248">
            <a:extLst>
              <a:ext uri="{FF2B5EF4-FFF2-40B4-BE49-F238E27FC236}">
                <a16:creationId xmlns:a16="http://schemas.microsoft.com/office/drawing/2014/main" id="{2914C300-A87D-44B1-B4A9-5E320F8974DE}"/>
              </a:ext>
            </a:extLst>
          </p:cNvPr>
          <p:cNvSpPr/>
          <p:nvPr/>
        </p:nvSpPr>
        <p:spPr>
          <a:xfrm>
            <a:off x="8064672" y="3865285"/>
            <a:ext cx="442389" cy="3065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600" b="1">
                <a:solidFill>
                  <a:schemeClr val="tx1"/>
                </a:solidFill>
              </a:rPr>
              <a:t>1</a:t>
            </a:r>
            <a:endParaRPr lang="zh-CN" altLang="en-US" sz="1600" b="1" dirty="0">
              <a:solidFill>
                <a:schemeClr val="tx1"/>
              </a:solidFill>
            </a:endParaRPr>
          </a:p>
        </p:txBody>
      </p:sp>
      <p:sp>
        <p:nvSpPr>
          <p:cNvPr id="116" name="文本框 4">
            <a:extLst>
              <a:ext uri="{FF2B5EF4-FFF2-40B4-BE49-F238E27FC236}">
                <a16:creationId xmlns:a16="http://schemas.microsoft.com/office/drawing/2014/main" id="{A511F8F7-5065-4241-B9AD-7598C479BAEA}"/>
              </a:ext>
            </a:extLst>
          </p:cNvPr>
          <p:cNvSpPr txBox="1"/>
          <p:nvPr/>
        </p:nvSpPr>
        <p:spPr>
          <a:xfrm>
            <a:off x="3425920" y="5920601"/>
            <a:ext cx="1294905"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外部中断</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23" name="直接箭头连接符 122">
            <a:extLst>
              <a:ext uri="{FF2B5EF4-FFF2-40B4-BE49-F238E27FC236}">
                <a16:creationId xmlns:a16="http://schemas.microsoft.com/office/drawing/2014/main" id="{168CBB7B-ACE9-4498-872A-DBF3685AB9AF}"/>
              </a:ext>
            </a:extLst>
          </p:cNvPr>
          <p:cNvCxnSpPr>
            <a:cxnSpLocks/>
          </p:cNvCxnSpPr>
          <p:nvPr/>
        </p:nvCxnSpPr>
        <p:spPr>
          <a:xfrm>
            <a:off x="2591406" y="1352341"/>
            <a:ext cx="0" cy="490973"/>
          </a:xfrm>
          <a:prstGeom prst="straightConnector1">
            <a:avLst/>
          </a:prstGeom>
          <a:ln w="50800">
            <a:solidFill>
              <a:schemeClr val="tx1"/>
            </a:solidFill>
            <a:headEnd type="triangl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168CBB7B-ACE9-4498-872A-DBF3685AB9AF}"/>
              </a:ext>
            </a:extLst>
          </p:cNvPr>
          <p:cNvCxnSpPr>
            <a:cxnSpLocks/>
          </p:cNvCxnSpPr>
          <p:nvPr/>
        </p:nvCxnSpPr>
        <p:spPr>
          <a:xfrm>
            <a:off x="9664177" y="1313417"/>
            <a:ext cx="0" cy="520371"/>
          </a:xfrm>
          <a:prstGeom prst="straightConnector1">
            <a:avLst/>
          </a:prstGeom>
          <a:ln w="50800">
            <a:solidFill>
              <a:schemeClr val="tx1"/>
            </a:solidFill>
            <a:headEnd type="triangle" w="sm"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文本框 4">
            <a:extLst>
              <a:ext uri="{FF2B5EF4-FFF2-40B4-BE49-F238E27FC236}">
                <a16:creationId xmlns:a16="http://schemas.microsoft.com/office/drawing/2014/main" id="{2FC12EEC-0CDF-4679-BB1C-836B6D7AE34D}"/>
              </a:ext>
            </a:extLst>
          </p:cNvPr>
          <p:cNvSpPr txBox="1"/>
          <p:nvPr/>
        </p:nvSpPr>
        <p:spPr>
          <a:xfrm>
            <a:off x="5907162" y="3143855"/>
            <a:ext cx="993917"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中断请求</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46" name="直接箭头连接符 145">
            <a:extLst>
              <a:ext uri="{FF2B5EF4-FFF2-40B4-BE49-F238E27FC236}">
                <a16:creationId xmlns:a16="http://schemas.microsoft.com/office/drawing/2014/main" id="{168CBB7B-ACE9-4498-872A-DBF3685AB9AF}"/>
              </a:ext>
            </a:extLst>
          </p:cNvPr>
          <p:cNvCxnSpPr>
            <a:cxnSpLocks/>
          </p:cNvCxnSpPr>
          <p:nvPr/>
        </p:nvCxnSpPr>
        <p:spPr>
          <a:xfrm flipH="1">
            <a:off x="5907166" y="2486291"/>
            <a:ext cx="465673" cy="0"/>
          </a:xfrm>
          <a:prstGeom prst="straightConnector1">
            <a:avLst/>
          </a:prstGeom>
          <a:ln w="50800" cap="sq">
            <a:solidFill>
              <a:schemeClr val="bg2">
                <a:lumMod val="50000"/>
              </a:schemeClr>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137" name="文本框 4">
            <a:extLst>
              <a:ext uri="{FF2B5EF4-FFF2-40B4-BE49-F238E27FC236}">
                <a16:creationId xmlns:a16="http://schemas.microsoft.com/office/drawing/2014/main" id="{43FEC421-DE69-417C-B3E0-09CB23A1969F}"/>
              </a:ext>
            </a:extLst>
          </p:cNvPr>
          <p:cNvSpPr txBox="1"/>
          <p:nvPr/>
        </p:nvSpPr>
        <p:spPr>
          <a:xfrm>
            <a:off x="5557244" y="1524973"/>
            <a:ext cx="887396"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latin typeface="微软雅黑" panose="020B0503020204020204" pitchFamily="34" charset="-122"/>
                <a:ea typeface="微软雅黑" panose="020B0503020204020204" pitchFamily="34" charset="-122"/>
                <a:cs typeface="宋体" panose="02010600030101010101" pitchFamily="2" charset="-122"/>
              </a:rPr>
              <a:t>DBUS</a:t>
            </a:r>
            <a:endParaRPr lang="zh-CN" sz="1400"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42" name="文本框 4">
            <a:extLst>
              <a:ext uri="{FF2B5EF4-FFF2-40B4-BE49-F238E27FC236}">
                <a16:creationId xmlns:a16="http://schemas.microsoft.com/office/drawing/2014/main" id="{70E42EBC-CE86-4B9A-9CE7-3ED3EE1B5F97}"/>
              </a:ext>
            </a:extLst>
          </p:cNvPr>
          <p:cNvSpPr txBox="1"/>
          <p:nvPr/>
        </p:nvSpPr>
        <p:spPr>
          <a:xfrm>
            <a:off x="1388701" y="5346626"/>
            <a:ext cx="1777216"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可屏蔽中断</a:t>
            </a:r>
            <a:r>
              <a:rPr lang="zh-CN" altLang="en-US" b="1">
                <a:latin typeface="宋体" panose="02010600030101010101" pitchFamily="2" charset="-122"/>
                <a:ea typeface="宋体" panose="02010600030101010101" pitchFamily="2" charset="-122"/>
                <a:cs typeface="宋体" panose="02010600030101010101" pitchFamily="2" charset="-122"/>
              </a:rPr>
              <a:t>源</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43" name="直接箭头连接符 142">
            <a:extLst>
              <a:ext uri="{FF2B5EF4-FFF2-40B4-BE49-F238E27FC236}">
                <a16:creationId xmlns:a16="http://schemas.microsoft.com/office/drawing/2014/main" id="{801C4B04-06A9-46A0-938C-2F0FEF95CEFD}"/>
              </a:ext>
            </a:extLst>
          </p:cNvPr>
          <p:cNvCxnSpPr>
            <a:cxnSpLocks/>
          </p:cNvCxnSpPr>
          <p:nvPr/>
        </p:nvCxnSpPr>
        <p:spPr>
          <a:xfrm>
            <a:off x="1126153" y="3750652"/>
            <a:ext cx="0" cy="1761437"/>
          </a:xfrm>
          <a:prstGeom prst="straightConnector1">
            <a:avLst/>
          </a:prstGeom>
          <a:ln w="3175" cap="sq">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6F62D392-AC84-492B-803A-B5D9D4CE435A}"/>
              </a:ext>
            </a:extLst>
          </p:cNvPr>
          <p:cNvCxnSpPr>
            <a:cxnSpLocks/>
          </p:cNvCxnSpPr>
          <p:nvPr/>
        </p:nvCxnSpPr>
        <p:spPr>
          <a:xfrm flipH="1">
            <a:off x="1126153" y="5518118"/>
            <a:ext cx="410496" cy="0"/>
          </a:xfrm>
          <a:prstGeom prst="straightConnector1">
            <a:avLst/>
          </a:prstGeom>
          <a:ln w="3175"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29" name="左大括号 28"/>
          <p:cNvSpPr/>
          <p:nvPr/>
        </p:nvSpPr>
        <p:spPr>
          <a:xfrm rot="16200000">
            <a:off x="3976871" y="3818121"/>
            <a:ext cx="181768" cy="3904091"/>
          </a:xfrm>
          <a:prstGeom prst="leftBrace">
            <a:avLst>
              <a:gd name="adj1" fmla="val 34317"/>
              <a:gd name="adj2" fmla="val 49596"/>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箭头连接符 117">
            <a:extLst>
              <a:ext uri="{FF2B5EF4-FFF2-40B4-BE49-F238E27FC236}">
                <a16:creationId xmlns:a16="http://schemas.microsoft.com/office/drawing/2014/main" id="{168CBB7B-ACE9-4498-872A-DBF3685AB9AF}"/>
              </a:ext>
            </a:extLst>
          </p:cNvPr>
          <p:cNvCxnSpPr>
            <a:cxnSpLocks/>
          </p:cNvCxnSpPr>
          <p:nvPr/>
        </p:nvCxnSpPr>
        <p:spPr>
          <a:xfrm flipH="1">
            <a:off x="917426" y="1313417"/>
            <a:ext cx="10406335" cy="0"/>
          </a:xfrm>
          <a:prstGeom prst="straightConnector1">
            <a:avLst/>
          </a:prstGeom>
          <a:ln w="6985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2595995"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3086447"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3531875"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3988150"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0" name="组合 199">
            <a:extLst>
              <a:ext uri="{FF2B5EF4-FFF2-40B4-BE49-F238E27FC236}">
                <a16:creationId xmlns:a16="http://schemas.microsoft.com/office/drawing/2014/main" id="{BB9E6EAE-A7CC-405E-9162-2636B8AE8364}"/>
              </a:ext>
            </a:extLst>
          </p:cNvPr>
          <p:cNvGrpSpPr/>
          <p:nvPr/>
        </p:nvGrpSpPr>
        <p:grpSpPr>
          <a:xfrm>
            <a:off x="4628693" y="4506704"/>
            <a:ext cx="1868404" cy="408338"/>
            <a:chOff x="2516019" y="5608346"/>
            <a:chExt cx="1080276" cy="190958"/>
          </a:xfrm>
        </p:grpSpPr>
        <p:sp>
          <p:nvSpPr>
            <p:cNvPr id="237" name="矩形 236">
              <a:extLst>
                <a:ext uri="{FF2B5EF4-FFF2-40B4-BE49-F238E27FC236}">
                  <a16:creationId xmlns:a16="http://schemas.microsoft.com/office/drawing/2014/main" id="{7B4861F0-2DFE-4A62-9391-DA7035792C5B}"/>
                </a:ext>
              </a:extLst>
            </p:cNvPr>
            <p:cNvSpPr/>
            <p:nvPr/>
          </p:nvSpPr>
          <p:spPr>
            <a:xfrm>
              <a:off x="2516019"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240" name="矩形 239">
              <a:extLst>
                <a:ext uri="{FF2B5EF4-FFF2-40B4-BE49-F238E27FC236}">
                  <a16:creationId xmlns:a16="http://schemas.microsoft.com/office/drawing/2014/main" id="{4372480C-E86F-4E85-80F5-D7C23EC04391}"/>
                </a:ext>
              </a:extLst>
            </p:cNvPr>
            <p:cNvSpPr/>
            <p:nvPr/>
          </p:nvSpPr>
          <p:spPr>
            <a:xfrm>
              <a:off x="2786088"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242" name="矩形 241">
              <a:extLst>
                <a:ext uri="{FF2B5EF4-FFF2-40B4-BE49-F238E27FC236}">
                  <a16:creationId xmlns:a16="http://schemas.microsoft.com/office/drawing/2014/main" id="{D5AB482D-EE65-40AA-B9B3-1CA00F39E20C}"/>
                </a:ext>
              </a:extLst>
            </p:cNvPr>
            <p:cNvSpPr/>
            <p:nvPr/>
          </p:nvSpPr>
          <p:spPr>
            <a:xfrm>
              <a:off x="3056157"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a:t>
              </a:r>
              <a:endParaRPr lang="zh-CN" altLang="en-US" sz="1400" b="1" dirty="0">
                <a:solidFill>
                  <a:schemeClr val="tx1"/>
                </a:solidFill>
              </a:endParaRPr>
            </a:p>
          </p:txBody>
        </p:sp>
        <p:sp>
          <p:nvSpPr>
            <p:cNvPr id="244" name="矩形 243">
              <a:extLst>
                <a:ext uri="{FF2B5EF4-FFF2-40B4-BE49-F238E27FC236}">
                  <a16:creationId xmlns:a16="http://schemas.microsoft.com/office/drawing/2014/main" id="{37BA26E7-C6CE-4CB7-AD7F-63DFBB0C0C16}"/>
                </a:ext>
              </a:extLst>
            </p:cNvPr>
            <p:cNvSpPr/>
            <p:nvPr/>
          </p:nvSpPr>
          <p:spPr>
            <a:xfrm>
              <a:off x="3326226"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grpSp>
      <p:cxnSp>
        <p:nvCxnSpPr>
          <p:cNvPr id="246" name="直接箭头连接符 245">
            <a:extLst>
              <a:ext uri="{FF2B5EF4-FFF2-40B4-BE49-F238E27FC236}">
                <a16:creationId xmlns:a16="http://schemas.microsoft.com/office/drawing/2014/main" id="{CA48023D-FCF6-4E68-BE2D-E5AF78D5F3B9}"/>
              </a:ext>
            </a:extLst>
          </p:cNvPr>
          <p:cNvCxnSpPr>
            <a:cxnSpLocks/>
          </p:cNvCxnSpPr>
          <p:nvPr/>
        </p:nvCxnSpPr>
        <p:spPr>
          <a:xfrm flipV="1">
            <a:off x="5561186" y="3929981"/>
            <a:ext cx="0" cy="767174"/>
          </a:xfrm>
          <a:prstGeom prst="straightConnector1">
            <a:avLst/>
          </a:prstGeom>
          <a:ln w="28575"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247" name="文本框 4">
            <a:extLst>
              <a:ext uri="{FF2B5EF4-FFF2-40B4-BE49-F238E27FC236}">
                <a16:creationId xmlns:a16="http://schemas.microsoft.com/office/drawing/2014/main" id="{689271C7-10A7-402E-A81B-9EEFCC7FAF47}"/>
              </a:ext>
            </a:extLst>
          </p:cNvPr>
          <p:cNvSpPr txBox="1"/>
          <p:nvPr/>
        </p:nvSpPr>
        <p:spPr>
          <a:xfrm>
            <a:off x="5857646" y="4157715"/>
            <a:ext cx="635698"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a:effectLst/>
                <a:latin typeface="宋体" panose="02010600030101010101" pitchFamily="2" charset="-122"/>
                <a:ea typeface="宋体" panose="02010600030101010101" pitchFamily="2" charset="-122"/>
                <a:cs typeface="宋体" panose="02010600030101010101" pitchFamily="2" charset="-122"/>
              </a:rPr>
              <a:t>ISR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145" name="组合 144">
            <a:extLst>
              <a:ext uri="{FF2B5EF4-FFF2-40B4-BE49-F238E27FC236}">
                <a16:creationId xmlns:a16="http://schemas.microsoft.com/office/drawing/2014/main" id="{F37F0D2B-56E7-4144-AE10-1D2EC08D496D}"/>
              </a:ext>
            </a:extLst>
          </p:cNvPr>
          <p:cNvGrpSpPr/>
          <p:nvPr/>
        </p:nvGrpSpPr>
        <p:grpSpPr>
          <a:xfrm>
            <a:off x="5213629" y="2073364"/>
            <a:ext cx="676643" cy="2022678"/>
            <a:chOff x="4429527" y="4006873"/>
            <a:chExt cx="1125139" cy="517588"/>
          </a:xfrm>
        </p:grpSpPr>
        <p:sp>
          <p:nvSpPr>
            <p:cNvPr id="14" name="矩形 13">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4">
              <a:extLst>
                <a:ext uri="{FF2B5EF4-FFF2-40B4-BE49-F238E27FC236}">
                  <a16:creationId xmlns:a16="http://schemas.microsoft.com/office/drawing/2014/main" id="{E8AECC1A-63C3-4D5E-B247-CD848EE7C179}"/>
                </a:ext>
              </a:extLst>
            </p:cNvPr>
            <p:cNvSpPr txBox="1"/>
            <p:nvPr/>
          </p:nvSpPr>
          <p:spPr>
            <a:xfrm>
              <a:off x="4506833" y="4015924"/>
              <a:ext cx="978208" cy="49494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优</a:t>
              </a:r>
              <a:endParaRPr lang="en-US" altLang="zh-CN" b="1" dirty="0">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先</a:t>
              </a:r>
              <a:endParaRPr lang="en-US" altLang="zh-CN" b="1" dirty="0">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排</a:t>
              </a:r>
              <a:endParaRPr lang="en-US" altLang="zh-CN" b="1">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队</a:t>
              </a:r>
              <a:endParaRPr lang="en-US" altLang="zh-CN" b="1">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电</a:t>
              </a:r>
              <a:endParaRPr lang="en-US" altLang="zh-CN" b="1">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路</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44" name="文本框 4">
            <a:extLst>
              <a:ext uri="{FF2B5EF4-FFF2-40B4-BE49-F238E27FC236}">
                <a16:creationId xmlns:a16="http://schemas.microsoft.com/office/drawing/2014/main" id="{8733C225-8D7D-487E-B992-98065F184ED2}"/>
              </a:ext>
            </a:extLst>
          </p:cNvPr>
          <p:cNvSpPr txBox="1"/>
          <p:nvPr/>
        </p:nvSpPr>
        <p:spPr>
          <a:xfrm rot="5400000">
            <a:off x="447429" y="2890616"/>
            <a:ext cx="78993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b="1">
                <a:effectLst/>
                <a:latin typeface="微软雅黑" panose="020B0503020204020204" pitchFamily="34" charset="-122"/>
                <a:ea typeface="微软雅黑" panose="020B0503020204020204" pitchFamily="34" charset="-122"/>
                <a:cs typeface="宋体" panose="02010600030101010101" pitchFamily="2" charset="-122"/>
              </a:rPr>
              <a:t>I/O</a:t>
            </a:r>
            <a:r>
              <a:rPr lang="zh-CN" altLang="en-US" sz="1600" b="1">
                <a:effectLst/>
                <a:latin typeface="微软雅黑" panose="020B0503020204020204" pitchFamily="34" charset="-122"/>
                <a:ea typeface="微软雅黑" panose="020B0503020204020204" pitchFamily="34" charset="-122"/>
                <a:cs typeface="宋体" panose="02010600030101010101" pitchFamily="2" charset="-122"/>
              </a:rPr>
              <a:t>总线</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49" name="文本框 4">
            <a:extLst>
              <a:ext uri="{FF2B5EF4-FFF2-40B4-BE49-F238E27FC236}">
                <a16:creationId xmlns:a16="http://schemas.microsoft.com/office/drawing/2014/main" id="{70E42EBC-CE86-4B9A-9CE7-3ED3EE1B5F97}"/>
              </a:ext>
            </a:extLst>
          </p:cNvPr>
          <p:cNvSpPr txBox="1"/>
          <p:nvPr/>
        </p:nvSpPr>
        <p:spPr>
          <a:xfrm>
            <a:off x="762351" y="3019071"/>
            <a:ext cx="784349"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a:effectLst/>
                <a:latin typeface="宋体" panose="02010600030101010101" pitchFamily="2" charset="-122"/>
                <a:ea typeface="宋体" panose="02010600030101010101" pitchFamily="2" charset="-122"/>
                <a:cs typeface="宋体" panose="02010600030101010101" pitchFamily="2" charset="-122"/>
              </a:rPr>
              <a:t>…</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82" name="直接箭头连接符 181">
            <a:extLst>
              <a:ext uri="{FF2B5EF4-FFF2-40B4-BE49-F238E27FC236}">
                <a16:creationId xmlns:a16="http://schemas.microsoft.com/office/drawing/2014/main" id="{168CBB7B-ACE9-4498-872A-DBF3685AB9AF}"/>
              </a:ext>
            </a:extLst>
          </p:cNvPr>
          <p:cNvCxnSpPr>
            <a:cxnSpLocks/>
          </p:cNvCxnSpPr>
          <p:nvPr/>
        </p:nvCxnSpPr>
        <p:spPr>
          <a:xfrm>
            <a:off x="6372839" y="1313417"/>
            <a:ext cx="0" cy="1165312"/>
          </a:xfrm>
          <a:prstGeom prst="straightConnector1">
            <a:avLst/>
          </a:prstGeom>
          <a:ln w="50800" cap="sq">
            <a:solidFill>
              <a:schemeClr val="bg2">
                <a:lumMod val="50000"/>
              </a:schemeClr>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85" name="文本框 4">
            <a:extLst>
              <a:ext uri="{FF2B5EF4-FFF2-40B4-BE49-F238E27FC236}">
                <a16:creationId xmlns:a16="http://schemas.microsoft.com/office/drawing/2014/main" id="{43FEC421-DE69-417C-B3E0-09CB23A1969F}"/>
              </a:ext>
            </a:extLst>
          </p:cNvPr>
          <p:cNvSpPr txBox="1"/>
          <p:nvPr/>
        </p:nvSpPr>
        <p:spPr>
          <a:xfrm>
            <a:off x="6957794" y="1524973"/>
            <a:ext cx="887396"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latin typeface="微软雅黑" panose="020B0503020204020204" pitchFamily="34" charset="-122"/>
                <a:ea typeface="微软雅黑" panose="020B0503020204020204" pitchFamily="34" charset="-122"/>
                <a:cs typeface="宋体" panose="02010600030101010101" pitchFamily="2" charset="-122"/>
              </a:rPr>
              <a:t>CBUS</a:t>
            </a:r>
            <a:endParaRPr lang="zh-CN" sz="1400" b="1" dirty="0">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89" name="直接箭头连接符 188">
            <a:extLst>
              <a:ext uri="{FF2B5EF4-FFF2-40B4-BE49-F238E27FC236}">
                <a16:creationId xmlns:a16="http://schemas.microsoft.com/office/drawing/2014/main" id="{801C4B04-06A9-46A0-938C-2F0FEF95CEFD}"/>
              </a:ext>
            </a:extLst>
          </p:cNvPr>
          <p:cNvCxnSpPr>
            <a:cxnSpLocks/>
          </p:cNvCxnSpPr>
          <p:nvPr/>
        </p:nvCxnSpPr>
        <p:spPr>
          <a:xfrm flipV="1">
            <a:off x="7404010" y="1785267"/>
            <a:ext cx="0" cy="980854"/>
          </a:xfrm>
          <a:prstGeom prst="straightConnector1">
            <a:avLst/>
          </a:prstGeom>
          <a:ln w="3175">
            <a:solidFill>
              <a:schemeClr val="tx1"/>
            </a:solidFill>
            <a:prstDash val="dash"/>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50" name="矩形 2"/>
          <p:cNvSpPr>
            <a:spLocks noGrp="1" noChangeArrowheads="1"/>
          </p:cNvSpPr>
          <p:nvPr>
            <p:ph type="title"/>
          </p:nvPr>
        </p:nvSpPr>
        <p:spPr>
          <a:xfrm>
            <a:off x="487822" y="257614"/>
            <a:ext cx="10515600" cy="617641"/>
          </a:xfrm>
        </p:spPr>
        <p:txBody>
          <a:bodyPr/>
          <a:lstStyle/>
          <a:p>
            <a:pPr eaLnBrk="1" hangingPunct="1"/>
            <a:r>
              <a:rPr lang="en-US" altLang="zh-CN"/>
              <a:t> </a:t>
            </a:r>
            <a:r>
              <a:rPr lang="zh-CN" altLang="en-US"/>
              <a:t>中断硬件接口 </a:t>
            </a:r>
          </a:p>
        </p:txBody>
      </p:sp>
    </p:spTree>
    <p:extLst>
      <p:ext uri="{BB962C8B-B14F-4D97-AF65-F5344CB8AC3E}">
        <p14:creationId xmlns:p14="http://schemas.microsoft.com/office/powerpoint/2010/main" val="1613235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中断控制器工作流程</a:t>
            </a:r>
          </a:p>
        </p:txBody>
      </p:sp>
      <p:pic>
        <p:nvPicPr>
          <p:cNvPr id="4" name="图片 3"/>
          <p:cNvPicPr>
            <a:picLocks noChangeAspect="1"/>
          </p:cNvPicPr>
          <p:nvPr/>
        </p:nvPicPr>
        <p:blipFill>
          <a:blip r:embed="rId2"/>
          <a:stretch>
            <a:fillRect/>
          </a:stretch>
        </p:blipFill>
        <p:spPr>
          <a:xfrm>
            <a:off x="3485407" y="728663"/>
            <a:ext cx="6152398" cy="5831794"/>
          </a:xfrm>
          <a:prstGeom prst="rect">
            <a:avLst/>
          </a:prstGeom>
        </p:spPr>
      </p:pic>
    </p:spTree>
    <p:extLst>
      <p:ext uri="{BB962C8B-B14F-4D97-AF65-F5344CB8AC3E}">
        <p14:creationId xmlns:p14="http://schemas.microsoft.com/office/powerpoint/2010/main" val="261145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C9F8E-D909-4EF7-BF74-E27EC9EFD113}"/>
              </a:ext>
            </a:extLst>
          </p:cNvPr>
          <p:cNvSpPr>
            <a:spLocks noGrp="1"/>
          </p:cNvSpPr>
          <p:nvPr>
            <p:ph type="title"/>
          </p:nvPr>
        </p:nvSpPr>
        <p:spPr/>
        <p:txBody>
          <a:bodyPr>
            <a:normAutofit/>
          </a:bodyPr>
          <a:lstStyle/>
          <a:p>
            <a:r>
              <a:rPr lang="zh-CN" altLang="en-US" dirty="0"/>
              <a:t>输入</a:t>
            </a:r>
            <a:r>
              <a:rPr lang="en-US" altLang="zh-CN" dirty="0"/>
              <a:t>/</a:t>
            </a:r>
            <a:r>
              <a:rPr lang="zh-CN" altLang="en-US" dirty="0"/>
              <a:t>输出系统的组成与功能</a:t>
            </a:r>
          </a:p>
        </p:txBody>
      </p:sp>
      <p:sp>
        <p:nvSpPr>
          <p:cNvPr id="3" name="内容占位符 2">
            <a:extLst>
              <a:ext uri="{FF2B5EF4-FFF2-40B4-BE49-F238E27FC236}">
                <a16:creationId xmlns:a16="http://schemas.microsoft.com/office/drawing/2014/main" id="{71F8EAE6-4BC8-4AD8-9CC5-2E3729A9D9CD}"/>
              </a:ext>
            </a:extLst>
          </p:cNvPr>
          <p:cNvSpPr>
            <a:spLocks noGrp="1"/>
          </p:cNvSpPr>
          <p:nvPr>
            <p:ph idx="1"/>
          </p:nvPr>
        </p:nvSpPr>
        <p:spPr/>
        <p:txBody>
          <a:bodyPr>
            <a:normAutofit lnSpcReduction="10000"/>
          </a:bodyPr>
          <a:lstStyle/>
          <a:p>
            <a:r>
              <a:rPr lang="zh-CN" altLang="en-US" sz="2800" dirty="0">
                <a:sym typeface="Arial" panose="020B0604020202020204" pitchFamily="34" charset="0"/>
              </a:rPr>
              <a:t>外部设备、接口部件、总线以及相应的管理软件统称为计算机的输入</a:t>
            </a:r>
            <a:r>
              <a:rPr lang="en-US" altLang="zh-CN" sz="2800" dirty="0">
                <a:sym typeface="Arial" panose="020B0604020202020204" pitchFamily="34" charset="0"/>
              </a:rPr>
              <a:t>/</a:t>
            </a:r>
            <a:r>
              <a:rPr lang="zh-CN" altLang="en-US" sz="2800" dirty="0">
                <a:sym typeface="Arial" panose="020B0604020202020204" pitchFamily="34" charset="0"/>
              </a:rPr>
              <a:t>输出系统，简称</a:t>
            </a:r>
            <a:r>
              <a:rPr lang="en-US" altLang="zh-CN" sz="2800" b="1" dirty="0">
                <a:sym typeface="Arial" panose="020B0604020202020204" pitchFamily="34" charset="0"/>
              </a:rPr>
              <a:t>I/O</a:t>
            </a:r>
            <a:r>
              <a:rPr lang="zh-CN" altLang="en-US" sz="2800" b="1" dirty="0">
                <a:sym typeface="Arial" panose="020B0604020202020204" pitchFamily="34" charset="0"/>
              </a:rPr>
              <a:t>系统</a:t>
            </a:r>
            <a:endParaRPr lang="en-US" altLang="zh-CN" sz="2800" b="1" dirty="0">
              <a:sym typeface="Arial" panose="020B0604020202020204" pitchFamily="34" charset="0"/>
            </a:endParaRPr>
          </a:p>
          <a:p>
            <a:pPr lvl="1"/>
            <a:r>
              <a:rPr lang="zh-CN" altLang="en-US" sz="2600" dirty="0">
                <a:cs typeface="Arial" panose="020B0604020202020204" pitchFamily="34" charset="0"/>
              </a:rPr>
              <a:t>完成计算机内部二进制信息与外部多种信息形式间的交流</a:t>
            </a:r>
            <a:endParaRPr lang="en-US" altLang="zh-CN" sz="2600" dirty="0">
              <a:cs typeface="Arial" panose="020B0604020202020204" pitchFamily="34" charset="0"/>
            </a:endParaRPr>
          </a:p>
          <a:p>
            <a:pPr lvl="1"/>
            <a:r>
              <a:rPr lang="zh-CN" altLang="en-US" sz="2600" dirty="0">
                <a:cs typeface="Arial" panose="020B0604020202020204" pitchFamily="34" charset="0"/>
              </a:rPr>
              <a:t>保证</a:t>
            </a:r>
            <a:r>
              <a:rPr lang="en-US" altLang="zh-CN" sz="2600" dirty="0">
                <a:cs typeface="Arial" panose="020B0604020202020204" pitchFamily="34" charset="0"/>
              </a:rPr>
              <a:t>CPU</a:t>
            </a:r>
            <a:r>
              <a:rPr lang="zh-CN" altLang="en-US" sz="2600" dirty="0">
                <a:cs typeface="Arial" panose="020B0604020202020204" pitchFamily="34" charset="0"/>
              </a:rPr>
              <a:t>能够正确选择</a:t>
            </a:r>
            <a:r>
              <a:rPr lang="en-US" altLang="zh-CN" sz="2600" dirty="0">
                <a:cs typeface="Arial" panose="020B0604020202020204" pitchFamily="34" charset="0"/>
              </a:rPr>
              <a:t>I/O</a:t>
            </a:r>
            <a:r>
              <a:rPr lang="zh-CN" altLang="en-US" sz="2600" dirty="0">
                <a:cs typeface="Arial" panose="020B0604020202020204" pitchFamily="34" charset="0"/>
              </a:rPr>
              <a:t>设备并实现对其控制，与数据传输</a:t>
            </a:r>
          </a:p>
          <a:p>
            <a:pPr lvl="1"/>
            <a:r>
              <a:rPr lang="zh-CN" altLang="en-US" sz="2600" dirty="0">
                <a:cs typeface="Arial" panose="020B0604020202020204" pitchFamily="34" charset="0"/>
              </a:rPr>
              <a:t>利用数据缓冲、合适的数据传送方式，实现主机外设间速度匹配</a:t>
            </a:r>
            <a:endParaRPr lang="en-US" altLang="zh-CN" sz="2600" dirty="0">
              <a:cs typeface="Arial" panose="020B0604020202020204" pitchFamily="34" charset="0"/>
            </a:endParaRPr>
          </a:p>
          <a:p>
            <a:pPr lvl="1"/>
            <a:r>
              <a:rPr lang="en-US" altLang="zh-CN" sz="2600" dirty="0">
                <a:cs typeface="Arial" panose="020B0604020202020204" pitchFamily="34" charset="0"/>
              </a:rPr>
              <a:t>I/O</a:t>
            </a:r>
            <a:r>
              <a:rPr lang="zh-CN" altLang="en-US" sz="2600" dirty="0">
                <a:cs typeface="Arial" panose="020B0604020202020204" pitchFamily="34" charset="0"/>
              </a:rPr>
              <a:t>硬件</a:t>
            </a:r>
            <a:endParaRPr lang="en-US" altLang="zh-CN" sz="2600" dirty="0">
              <a:cs typeface="Arial" panose="020B0604020202020204" pitchFamily="34" charset="0"/>
            </a:endParaRPr>
          </a:p>
          <a:p>
            <a:pPr lvl="2"/>
            <a:r>
              <a:rPr lang="zh-CN" altLang="en-US" sz="2200" dirty="0">
                <a:cs typeface="Arial" panose="020B0604020202020204" pitchFamily="34" charset="0"/>
              </a:rPr>
              <a:t>外设、控制器、</a:t>
            </a:r>
            <a:r>
              <a:rPr lang="en-US" altLang="zh-CN" sz="2200" dirty="0">
                <a:cs typeface="Arial" panose="020B0604020202020204" pitchFamily="34" charset="0"/>
              </a:rPr>
              <a:t>I/O</a:t>
            </a:r>
            <a:r>
              <a:rPr lang="zh-CN" altLang="en-US" sz="2200" dirty="0">
                <a:cs typeface="Arial" panose="020B0604020202020204" pitchFamily="34" charset="0"/>
              </a:rPr>
              <a:t>接口、总线</a:t>
            </a:r>
            <a:endParaRPr lang="en-US" altLang="zh-CN" sz="2200" dirty="0">
              <a:cs typeface="Arial" panose="020B0604020202020204" pitchFamily="34" charset="0"/>
            </a:endParaRPr>
          </a:p>
          <a:p>
            <a:pPr lvl="1"/>
            <a:r>
              <a:rPr lang="en-US" altLang="zh-CN" sz="2600" dirty="0">
                <a:cs typeface="Arial" panose="020B0604020202020204" pitchFamily="34" charset="0"/>
              </a:rPr>
              <a:t>I/O</a:t>
            </a:r>
            <a:r>
              <a:rPr lang="zh-CN" altLang="en-US" sz="2600" dirty="0">
                <a:cs typeface="Arial" panose="020B0604020202020204" pitchFamily="34" charset="0"/>
              </a:rPr>
              <a:t>软件</a:t>
            </a:r>
            <a:endParaRPr lang="en-US" altLang="zh-CN" sz="2600" dirty="0">
              <a:cs typeface="Arial" panose="020B0604020202020204" pitchFamily="34" charset="0"/>
            </a:endParaRPr>
          </a:p>
          <a:p>
            <a:pPr lvl="2"/>
            <a:r>
              <a:rPr lang="en-US" altLang="zh-CN" sz="2200" dirty="0">
                <a:cs typeface="Arial" panose="020B0604020202020204" pitchFamily="34" charset="0"/>
              </a:rPr>
              <a:t>OS</a:t>
            </a:r>
            <a:r>
              <a:rPr lang="zh-CN" altLang="en-US" sz="2200" dirty="0">
                <a:cs typeface="Arial" panose="020B0604020202020204" pitchFamily="34" charset="0"/>
              </a:rPr>
              <a:t>无关库，设备无关库，驱动</a:t>
            </a:r>
          </a:p>
          <a:p>
            <a:endParaRPr lang="zh-CN" altLang="en-US" sz="2800" dirty="0">
              <a:cs typeface="Arial" panose="020B0604020202020204" pitchFamily="34" charset="0"/>
            </a:endParaRPr>
          </a:p>
          <a:p>
            <a:endParaRPr lang="zh-CN" altLang="en-US" sz="2800" b="1" dirty="0">
              <a:sym typeface="Arial" panose="020B0604020202020204" pitchFamily="34" charset="0"/>
            </a:endParaRPr>
          </a:p>
          <a:p>
            <a:endParaRPr lang="zh-CN" altLang="en-US" dirty="0"/>
          </a:p>
        </p:txBody>
      </p:sp>
      <p:pic>
        <p:nvPicPr>
          <p:cNvPr id="14" name="图片 13">
            <a:extLst>
              <a:ext uri="{FF2B5EF4-FFF2-40B4-BE49-F238E27FC236}">
                <a16:creationId xmlns:a16="http://schemas.microsoft.com/office/drawing/2014/main" id="{07D4BD4A-4018-438B-BE9A-8E99DB8E6B1E}"/>
              </a:ext>
            </a:extLst>
          </p:cNvPr>
          <p:cNvPicPr>
            <a:picLocks noChangeAspect="1"/>
          </p:cNvPicPr>
          <p:nvPr/>
        </p:nvPicPr>
        <p:blipFill>
          <a:blip r:embed="rId2"/>
          <a:stretch>
            <a:fillRect/>
          </a:stretch>
        </p:blipFill>
        <p:spPr>
          <a:xfrm>
            <a:off x="7412943" y="4382064"/>
            <a:ext cx="3877357" cy="1752036"/>
          </a:xfrm>
          <a:prstGeom prst="rect">
            <a:avLst/>
          </a:prstGeom>
        </p:spPr>
      </p:pic>
    </p:spTree>
    <p:extLst>
      <p:ext uri="{BB962C8B-B14F-4D97-AF65-F5344CB8AC3E}">
        <p14:creationId xmlns:p14="http://schemas.microsoft.com/office/powerpoint/2010/main" val="313975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60291" name="组合 3"/>
          <p:cNvGraphicFramePr>
            <a:graphicFrameLocks noGrp="1"/>
          </p:cNvGraphicFramePr>
          <p:nvPr/>
        </p:nvGraphicFramePr>
        <p:xfrm>
          <a:off x="4367214" y="1989138"/>
          <a:ext cx="3527425" cy="2332038"/>
        </p:xfrm>
        <a:graphic>
          <a:graphicData uri="http://schemas.openxmlformats.org/drawingml/2006/table">
            <a:tbl>
              <a:tblPr/>
              <a:tblGrid>
                <a:gridCol w="1168400">
                  <a:extLst>
                    <a:ext uri="{9D8B030D-6E8A-4147-A177-3AD203B41FA5}">
                      <a16:colId xmlns:a16="http://schemas.microsoft.com/office/drawing/2014/main" val="20000"/>
                    </a:ext>
                  </a:extLst>
                </a:gridCol>
                <a:gridCol w="2359025">
                  <a:extLst>
                    <a:ext uri="{9D8B030D-6E8A-4147-A177-3AD203B41FA5}">
                      <a16:colId xmlns:a16="http://schemas.microsoft.com/office/drawing/2014/main" val="20001"/>
                    </a:ext>
                  </a:extLst>
                </a:gridCol>
              </a:tblGrid>
              <a:tr h="749402">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设备</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屏    蔽    码</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     B      C</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4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1      1       1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34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0      1       0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7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0      1       1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56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CPU</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6802" name="矩形 2"/>
          <p:cNvSpPr>
            <a:spLocks noGrp="1" noChangeArrowheads="1"/>
          </p:cNvSpPr>
          <p:nvPr>
            <p:ph type="body" idx="4294967295"/>
          </p:nvPr>
        </p:nvSpPr>
        <p:spPr>
          <a:xfrm>
            <a:off x="2135560" y="548680"/>
            <a:ext cx="7772400" cy="1303338"/>
          </a:xfrm>
        </p:spPr>
        <p:txBody>
          <a:bodyPr/>
          <a:lstStyle/>
          <a:p>
            <a:pPr algn="just" eaLnBrk="1" hangingPunct="1">
              <a:lnSpc>
                <a:spcPct val="110000"/>
              </a:lnSpc>
              <a:buFont typeface="Wingdings" panose="05000000000000000000" pitchFamily="2" charset="2"/>
              <a:buNone/>
            </a:pPr>
            <a:r>
              <a:rPr lang="en-US" altLang="zh-CN" sz="2100" dirty="0">
                <a:latin typeface="华文楷体" panose="02010600040101010101" pitchFamily="2" charset="-122"/>
                <a:ea typeface="华文楷体" panose="02010600040101010101" pitchFamily="2" charset="-122"/>
              </a:rPr>
              <a:t>13.A</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B</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a:t>
            </a:r>
            <a:r>
              <a:rPr lang="zh-CN" altLang="en-US" sz="2100" dirty="0">
                <a:latin typeface="华文楷体" panose="02010600040101010101" pitchFamily="2" charset="-122"/>
                <a:ea typeface="华文楷体" panose="02010600040101010101" pitchFamily="2" charset="-122"/>
              </a:rPr>
              <a:t>是与主机连接的</a:t>
            </a:r>
            <a:r>
              <a:rPr lang="en-US" altLang="zh-CN" sz="2100" dirty="0">
                <a:latin typeface="华文楷体" panose="02010600040101010101" pitchFamily="2" charset="-122"/>
                <a:ea typeface="华文楷体" panose="02010600040101010101" pitchFamily="2" charset="-122"/>
              </a:rPr>
              <a:t>3</a:t>
            </a:r>
            <a:r>
              <a:rPr lang="zh-CN" altLang="en-US" sz="2100" dirty="0">
                <a:latin typeface="华文楷体" panose="02010600040101010101" pitchFamily="2" charset="-122"/>
                <a:ea typeface="华文楷体" panose="02010600040101010101" pitchFamily="2" charset="-122"/>
              </a:rPr>
              <a:t>台设备，在硬件排队线路中，它们的响应优先级是</a:t>
            </a:r>
            <a:r>
              <a:rPr lang="en-US" altLang="zh-CN" sz="2100" dirty="0">
                <a:latin typeface="华文楷体" panose="02010600040101010101" pitchFamily="2" charset="-122"/>
                <a:ea typeface="华文楷体" panose="02010600040101010101" pitchFamily="2" charset="-122"/>
              </a:rPr>
              <a:t>A</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B</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CPU</a:t>
            </a:r>
            <a:r>
              <a:rPr lang="zh-CN" altLang="en-US" sz="2100" dirty="0">
                <a:latin typeface="华文楷体" panose="02010600040101010101" pitchFamily="2" charset="-122"/>
                <a:ea typeface="华文楷体" panose="02010600040101010101" pitchFamily="2" charset="-122"/>
              </a:rPr>
              <a:t>，为改变中断处理的次序，将它们的中断屏蔽字设为</a:t>
            </a:r>
            <a:r>
              <a:rPr lang="en-US" altLang="zh-CN" sz="2100" dirty="0">
                <a:latin typeface="华文楷体" panose="02010600040101010101" pitchFamily="2" charset="-122"/>
                <a:ea typeface="华文楷体" panose="02010600040101010101" pitchFamily="2" charset="-122"/>
              </a:rPr>
              <a:t>:            </a:t>
            </a:r>
          </a:p>
        </p:txBody>
      </p:sp>
      <p:grpSp>
        <p:nvGrpSpPr>
          <p:cNvPr id="2060311" name="组合 23"/>
          <p:cNvGrpSpPr/>
          <p:nvPr/>
        </p:nvGrpSpPr>
        <p:grpSpPr bwMode="auto">
          <a:xfrm>
            <a:off x="2716213" y="5540376"/>
            <a:ext cx="7700962" cy="1057275"/>
            <a:chOff x="751" y="3490"/>
            <a:chExt cx="4851" cy="666"/>
          </a:xfrm>
        </p:grpSpPr>
        <p:sp>
          <p:nvSpPr>
            <p:cNvPr id="76825" name="直线 24"/>
            <p:cNvSpPr>
              <a:spLocks noChangeShapeType="1"/>
            </p:cNvSpPr>
            <p:nvPr/>
          </p:nvSpPr>
          <p:spPr bwMode="auto">
            <a:xfrm>
              <a:off x="1241" y="3684"/>
              <a:ext cx="38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6" name="直线 25"/>
            <p:cNvSpPr>
              <a:spLocks noChangeShapeType="1"/>
            </p:cNvSpPr>
            <p:nvPr/>
          </p:nvSpPr>
          <p:spPr bwMode="auto">
            <a:xfrm>
              <a:off x="1241" y="354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7" name="直线 26"/>
            <p:cNvSpPr>
              <a:spLocks noChangeShapeType="1"/>
            </p:cNvSpPr>
            <p:nvPr/>
          </p:nvSpPr>
          <p:spPr bwMode="auto">
            <a:xfrm>
              <a:off x="1865"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8" name="直线 27"/>
            <p:cNvSpPr>
              <a:spLocks noChangeShapeType="1"/>
            </p:cNvSpPr>
            <p:nvPr/>
          </p:nvSpPr>
          <p:spPr bwMode="auto">
            <a:xfrm>
              <a:off x="2489"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9" name="直线 28"/>
            <p:cNvSpPr>
              <a:spLocks noChangeShapeType="1"/>
            </p:cNvSpPr>
            <p:nvPr/>
          </p:nvSpPr>
          <p:spPr bwMode="auto">
            <a:xfrm>
              <a:off x="3017"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0" name="直线 29"/>
            <p:cNvSpPr>
              <a:spLocks noChangeShapeType="1"/>
            </p:cNvSpPr>
            <p:nvPr/>
          </p:nvSpPr>
          <p:spPr bwMode="auto">
            <a:xfrm>
              <a:off x="3545"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文本框 30"/>
            <p:cNvSpPr txBox="1">
              <a:spLocks noChangeArrowheads="1"/>
            </p:cNvSpPr>
            <p:nvPr/>
          </p:nvSpPr>
          <p:spPr bwMode="auto">
            <a:xfrm>
              <a:off x="1759" y="3708"/>
              <a:ext cx="19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1800">
                  <a:solidFill>
                    <a:schemeClr val="tx1"/>
                  </a:solidFill>
                  <a:latin typeface="Times New Roman" panose="02020603050405020304" pitchFamily="18" charset="0"/>
                  <a:ea typeface="宋体" panose="02010600030101010101" pitchFamily="2" charset="-122"/>
                </a:rPr>
                <a:t>20            40            60          80</a:t>
              </a:r>
            </a:p>
          </p:txBody>
        </p:sp>
        <p:sp>
          <p:nvSpPr>
            <p:cNvPr id="76832" name="文本框 31"/>
            <p:cNvSpPr txBox="1">
              <a:spLocks noChangeArrowheads="1"/>
            </p:cNvSpPr>
            <p:nvPr/>
          </p:nvSpPr>
          <p:spPr bwMode="auto">
            <a:xfrm>
              <a:off x="751" y="3490"/>
              <a:ext cx="4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zh-CN" altLang="en-US" sz="2000" dirty="0">
                  <a:solidFill>
                    <a:schemeClr val="tx1"/>
                  </a:solidFill>
                  <a:latin typeface="华文楷体" panose="02010600040101010101" pitchFamily="2" charset="-122"/>
                  <a:ea typeface="华文楷体" panose="02010600040101010101" pitchFamily="2" charset="-122"/>
                </a:rPr>
                <a:t>中断</a:t>
              </a:r>
            </a:p>
            <a:p>
              <a:pPr algn="l" eaLnBrk="1" hangingPunct="1"/>
              <a:r>
                <a:rPr kumimoji="1" lang="zh-CN" altLang="en-US" sz="2000" dirty="0">
                  <a:solidFill>
                    <a:schemeClr val="tx1"/>
                  </a:solidFill>
                  <a:latin typeface="华文楷体" panose="02010600040101010101" pitchFamily="2" charset="-122"/>
                  <a:ea typeface="华文楷体" panose="02010600040101010101" pitchFamily="2" charset="-122"/>
                </a:rPr>
                <a:t>请求</a:t>
              </a:r>
            </a:p>
          </p:txBody>
        </p:sp>
        <p:sp>
          <p:nvSpPr>
            <p:cNvPr id="76833" name="文本框 32"/>
            <p:cNvSpPr txBox="1">
              <a:spLocks noChangeArrowheads="1"/>
            </p:cNvSpPr>
            <p:nvPr/>
          </p:nvSpPr>
          <p:spPr bwMode="auto">
            <a:xfrm>
              <a:off x="5119" y="3514"/>
              <a:ext cx="4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400">
                  <a:solidFill>
                    <a:schemeClr val="tx1"/>
                  </a:solidFill>
                  <a:latin typeface="Times New Roman" panose="02020603050405020304" pitchFamily="18" charset="0"/>
                  <a:ea typeface="宋体" panose="02010600030101010101" pitchFamily="2" charset="-122"/>
                </a:rPr>
                <a:t>t(</a:t>
              </a:r>
              <a:r>
                <a:rPr kumimoji="1" lang="en-US" altLang="zh-CN" sz="240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a:solidFill>
                    <a:schemeClr val="tx1"/>
                  </a:solidFill>
                  <a:latin typeface="Times New Roman" panose="02020603050405020304" pitchFamily="18" charset="0"/>
                  <a:ea typeface="宋体" panose="02010600030101010101" pitchFamily="2" charset="-122"/>
                </a:rPr>
                <a:t>s)</a:t>
              </a:r>
            </a:p>
          </p:txBody>
        </p:sp>
        <p:sp>
          <p:nvSpPr>
            <p:cNvPr id="76834" name="文本框 33"/>
            <p:cNvSpPr txBox="1">
              <a:spLocks noChangeArrowheads="1"/>
            </p:cNvSpPr>
            <p:nvPr/>
          </p:nvSpPr>
          <p:spPr bwMode="auto">
            <a:xfrm>
              <a:off x="1149" y="3906"/>
              <a:ext cx="19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dirty="0">
                  <a:solidFill>
                    <a:schemeClr val="tx1"/>
                  </a:solidFill>
                  <a:latin typeface="Times New Roman" panose="02020603050405020304" pitchFamily="18" charset="0"/>
                  <a:ea typeface="宋体" panose="02010600030101010101" pitchFamily="2" charset="-122"/>
                </a:rPr>
                <a:t>A                     B    C</a:t>
              </a:r>
              <a:r>
                <a:rPr kumimoji="1" lang="zh-CN" altLang="en-US" sz="2000" dirty="0">
                  <a:solidFill>
                    <a:schemeClr val="tx1"/>
                  </a:solidFill>
                  <a:latin typeface="Times New Roman" panose="02020603050405020304" pitchFamily="18" charset="0"/>
                  <a:ea typeface="宋体" panose="02010600030101010101" pitchFamily="2" charset="-122"/>
                </a:rPr>
                <a:t>请求</a:t>
              </a:r>
            </a:p>
          </p:txBody>
        </p:sp>
        <p:sp>
          <p:nvSpPr>
            <p:cNvPr id="76835" name="直线 34"/>
            <p:cNvSpPr>
              <a:spLocks noChangeShapeType="1"/>
            </p:cNvSpPr>
            <p:nvPr/>
          </p:nvSpPr>
          <p:spPr bwMode="auto">
            <a:xfrm>
              <a:off x="2201"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0323" name="矩形 35"/>
          <p:cNvSpPr>
            <a:spLocks noChangeArrowheads="1"/>
          </p:cNvSpPr>
          <p:nvPr/>
        </p:nvSpPr>
        <p:spPr bwMode="auto">
          <a:xfrm>
            <a:off x="2424113" y="4724401"/>
            <a:ext cx="77724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gn="just">
              <a:lnSpc>
                <a:spcPct val="120000"/>
              </a:lnSpc>
              <a:spcBef>
                <a:spcPct val="20000"/>
              </a:spcBef>
              <a:buClr>
                <a:schemeClr val="accent2"/>
              </a:buClr>
            </a:pPr>
            <a:r>
              <a:rPr lang="en-US" altLang="zh-CN" sz="1900" dirty="0">
                <a:latin typeface="华文楷体" panose="02010600040101010101" pitchFamily="2" charset="-122"/>
                <a:ea typeface="华文楷体" panose="02010600040101010101" pitchFamily="2" charset="-122"/>
              </a:rPr>
              <a:t> </a:t>
            </a:r>
            <a:r>
              <a:rPr lang="zh-CN" altLang="en-US" sz="1900" dirty="0">
                <a:latin typeface="华文楷体" panose="02010600040101010101" pitchFamily="2" charset="-122"/>
                <a:ea typeface="华文楷体" panose="02010600040101010101" pitchFamily="2" charset="-122"/>
              </a:rPr>
              <a:t>请按下图所示时间轴给出的设备中断请求时刻，画出</a:t>
            </a:r>
            <a:r>
              <a:rPr lang="en-US" altLang="zh-CN" sz="1900" dirty="0">
                <a:latin typeface="华文楷体" panose="02010600040101010101" pitchFamily="2" charset="-122"/>
                <a:ea typeface="华文楷体" panose="02010600040101010101" pitchFamily="2" charset="-122"/>
              </a:rPr>
              <a:t>CPU</a:t>
            </a:r>
            <a:r>
              <a:rPr lang="zh-CN" altLang="en-US" sz="1900" dirty="0">
                <a:latin typeface="华文楷体" panose="02010600040101010101" pitchFamily="2" charset="-122"/>
                <a:ea typeface="华文楷体" panose="02010600040101010101" pitchFamily="2" charset="-122"/>
              </a:rPr>
              <a:t>执行程序的轨迹。</a:t>
            </a:r>
            <a:r>
              <a:rPr lang="en-US" altLang="zh-CN" sz="1900" dirty="0">
                <a:latin typeface="华文楷体" panose="02010600040101010101" pitchFamily="2" charset="-122"/>
                <a:ea typeface="华文楷体" panose="02010600040101010101" pitchFamily="2" charset="-122"/>
              </a:rPr>
              <a:t>A</a:t>
            </a:r>
            <a:r>
              <a:rPr lang="zh-CN" altLang="en-US" sz="1900" dirty="0">
                <a:latin typeface="华文楷体" panose="02010600040101010101" pitchFamily="2" charset="-122"/>
                <a:ea typeface="华文楷体" panose="02010600040101010101" pitchFamily="2" charset="-122"/>
              </a:rPr>
              <a:t>、</a:t>
            </a:r>
            <a:r>
              <a:rPr lang="en-US" altLang="zh-CN" sz="1900" dirty="0">
                <a:latin typeface="华文楷体" panose="02010600040101010101" pitchFamily="2" charset="-122"/>
                <a:ea typeface="华文楷体" panose="02010600040101010101" pitchFamily="2" charset="-122"/>
              </a:rPr>
              <a:t>B</a:t>
            </a:r>
            <a:r>
              <a:rPr lang="zh-CN" altLang="en-US" sz="1900" dirty="0">
                <a:latin typeface="华文楷体" panose="02010600040101010101" pitchFamily="2" charset="-122"/>
                <a:ea typeface="华文楷体" panose="02010600040101010101" pitchFamily="2" charset="-122"/>
              </a:rPr>
              <a:t>、</a:t>
            </a:r>
            <a:r>
              <a:rPr lang="en-US" altLang="zh-CN" sz="1900" dirty="0">
                <a:latin typeface="华文楷体" panose="02010600040101010101" pitchFamily="2" charset="-122"/>
                <a:ea typeface="华文楷体" panose="02010600040101010101" pitchFamily="2" charset="-122"/>
              </a:rPr>
              <a:t>C</a:t>
            </a:r>
            <a:r>
              <a:rPr lang="zh-CN" altLang="en-US" sz="1900" dirty="0">
                <a:latin typeface="华文楷体" panose="02010600040101010101" pitchFamily="2" charset="-122"/>
                <a:ea typeface="华文楷体" panose="02010600040101010101" pitchFamily="2" charset="-122"/>
              </a:rPr>
              <a:t>中断服务程序的时间宽度均为</a:t>
            </a:r>
            <a:r>
              <a:rPr lang="en-US" altLang="zh-CN" sz="1900" dirty="0">
                <a:latin typeface="华文楷体" panose="02010600040101010101" pitchFamily="2" charset="-122"/>
                <a:ea typeface="华文楷体" panose="02010600040101010101" pitchFamily="2" charset="-122"/>
              </a:rPr>
              <a:t>20 </a:t>
            </a:r>
            <a:r>
              <a:rPr lang="en-US" altLang="zh-CN" sz="1900" dirty="0">
                <a:latin typeface="华文楷体" panose="02010600040101010101" pitchFamily="2" charset="-122"/>
                <a:ea typeface="华文楷体" panose="02010600040101010101" pitchFamily="2" charset="-122"/>
                <a:sym typeface="Symbol" panose="05050102010706020507" pitchFamily="18" charset="2"/>
              </a:rPr>
              <a:t></a:t>
            </a:r>
            <a:r>
              <a:rPr lang="en-US" altLang="zh-CN" sz="1900" dirty="0">
                <a:latin typeface="华文楷体" panose="02010600040101010101" pitchFamily="2" charset="-122"/>
                <a:ea typeface="华文楷体" panose="02010600040101010101" pitchFamily="2" charset="-122"/>
              </a:rPr>
              <a:t> s</a:t>
            </a:r>
            <a:r>
              <a:rPr lang="zh-CN" altLang="en-US" sz="1900"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9861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0291"/>
                                        </p:tgtEl>
                                        <p:attrNameLst>
                                          <p:attrName>style.visibility</p:attrName>
                                        </p:attrNameLst>
                                      </p:cBhvr>
                                      <p:to>
                                        <p:strVal val="visible"/>
                                      </p:to>
                                    </p:set>
                                    <p:anim calcmode="lin" valueType="num">
                                      <p:cBhvr additive="base">
                                        <p:cTn id="7" dur="500" fill="hold"/>
                                        <p:tgtEl>
                                          <p:spTgt spid="2060291"/>
                                        </p:tgtEl>
                                        <p:attrNameLst>
                                          <p:attrName>ppt_x</p:attrName>
                                        </p:attrNameLst>
                                      </p:cBhvr>
                                      <p:tavLst>
                                        <p:tav tm="0">
                                          <p:val>
                                            <p:strVal val="#ppt_x"/>
                                          </p:val>
                                        </p:tav>
                                        <p:tav tm="100000">
                                          <p:val>
                                            <p:strVal val="#ppt_x"/>
                                          </p:val>
                                        </p:tav>
                                      </p:tavLst>
                                    </p:anim>
                                    <p:anim calcmode="lin" valueType="num">
                                      <p:cBhvr additive="base">
                                        <p:cTn id="8" dur="500" fill="hold"/>
                                        <p:tgtEl>
                                          <p:spTgt spid="2060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60323"/>
                                        </p:tgtEl>
                                        <p:attrNameLst>
                                          <p:attrName>style.visibility</p:attrName>
                                        </p:attrNameLst>
                                      </p:cBhvr>
                                      <p:to>
                                        <p:strVal val="visible"/>
                                      </p:to>
                                    </p:set>
                                    <p:anim calcmode="lin" valueType="num">
                                      <p:cBhvr additive="base">
                                        <p:cTn id="13" dur="500" fill="hold"/>
                                        <p:tgtEl>
                                          <p:spTgt spid="2060323"/>
                                        </p:tgtEl>
                                        <p:attrNameLst>
                                          <p:attrName>ppt_x</p:attrName>
                                        </p:attrNameLst>
                                      </p:cBhvr>
                                      <p:tavLst>
                                        <p:tav tm="0">
                                          <p:val>
                                            <p:strVal val="#ppt_x"/>
                                          </p:val>
                                        </p:tav>
                                        <p:tav tm="100000">
                                          <p:val>
                                            <p:strVal val="#ppt_x"/>
                                          </p:val>
                                        </p:tav>
                                      </p:tavLst>
                                    </p:anim>
                                    <p:anim calcmode="lin" valueType="num">
                                      <p:cBhvr additive="base">
                                        <p:cTn id="14" dur="500" fill="hold"/>
                                        <p:tgtEl>
                                          <p:spTgt spid="206032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60311"/>
                                        </p:tgtEl>
                                        <p:attrNameLst>
                                          <p:attrName>style.visibility</p:attrName>
                                        </p:attrNameLst>
                                      </p:cBhvr>
                                      <p:to>
                                        <p:strVal val="visible"/>
                                      </p:to>
                                    </p:set>
                                    <p:anim calcmode="lin" valueType="num">
                                      <p:cBhvr additive="base">
                                        <p:cTn id="17" dur="500" fill="hold"/>
                                        <p:tgtEl>
                                          <p:spTgt spid="2060311"/>
                                        </p:tgtEl>
                                        <p:attrNameLst>
                                          <p:attrName>ppt_x</p:attrName>
                                        </p:attrNameLst>
                                      </p:cBhvr>
                                      <p:tavLst>
                                        <p:tav tm="0">
                                          <p:val>
                                            <p:strVal val="#ppt_x"/>
                                          </p:val>
                                        </p:tav>
                                        <p:tav tm="100000">
                                          <p:val>
                                            <p:strVal val="#ppt_x"/>
                                          </p:val>
                                        </p:tav>
                                      </p:tavLst>
                                    </p:anim>
                                    <p:anim calcmode="lin" valueType="num">
                                      <p:cBhvr additive="base">
                                        <p:cTn id="18" dur="500" fill="hold"/>
                                        <p:tgtEl>
                                          <p:spTgt spid="2060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32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1314" name="矩形 2"/>
          <p:cNvSpPr>
            <a:spLocks noGrp="1" noChangeArrowheads="1"/>
          </p:cNvSpPr>
          <p:nvPr>
            <p:ph type="body" idx="1"/>
          </p:nvPr>
        </p:nvSpPr>
        <p:spPr>
          <a:xfrm>
            <a:off x="2209800" y="1340769"/>
            <a:ext cx="7772400" cy="1476375"/>
          </a:xfrm>
        </p:spPr>
        <p:txBody>
          <a:bodyPr>
            <a:normAutofit fontScale="92500" lnSpcReduction="20000"/>
          </a:bodyPr>
          <a:lstStyle/>
          <a:p>
            <a:pPr eaLnBrk="1" hangingPunct="1">
              <a:buFont typeface="Wingdings" panose="05000000000000000000" pitchFamily="2" charset="2"/>
              <a:buNone/>
            </a:pPr>
            <a:r>
              <a:rPr lang="zh-CN" altLang="en-US" sz="2100" dirty="0"/>
              <a:t>解：从中断屏蔽字看出，其处理优先级为：</a:t>
            </a:r>
          </a:p>
          <a:p>
            <a:pPr eaLnBrk="1" hangingPunct="1">
              <a:buFont typeface="Wingdings" panose="05000000000000000000" pitchFamily="2" charset="2"/>
              <a:buNone/>
            </a:pPr>
            <a:r>
              <a:rPr lang="zh-CN" altLang="en-US" sz="2100" dirty="0"/>
              <a:t>         </a:t>
            </a:r>
            <a:r>
              <a:rPr lang="en-US" altLang="zh-CN" sz="2100" dirty="0"/>
              <a:t>A&gt;C&gt;B&gt;CPU</a:t>
            </a:r>
          </a:p>
          <a:p>
            <a:pPr eaLnBrk="1" hangingPunct="1">
              <a:buFont typeface="Wingdings" panose="05000000000000000000" pitchFamily="2" charset="2"/>
              <a:buNone/>
            </a:pPr>
            <a:r>
              <a:rPr lang="en-US" altLang="zh-CN" sz="2100" dirty="0"/>
              <a:t>         </a:t>
            </a:r>
            <a:r>
              <a:rPr lang="zh-CN" altLang="en-US" sz="2100" dirty="0"/>
              <a:t>故</a:t>
            </a:r>
            <a:r>
              <a:rPr lang="en-US" altLang="zh-CN" sz="2100" dirty="0"/>
              <a:t>CPU</a:t>
            </a:r>
            <a:r>
              <a:rPr lang="zh-CN" altLang="en-US" sz="2100" dirty="0"/>
              <a:t>运行轨迹如下：</a:t>
            </a:r>
          </a:p>
        </p:txBody>
      </p:sp>
      <p:sp>
        <p:nvSpPr>
          <p:cNvPr id="77828" name="直线 3"/>
          <p:cNvSpPr>
            <a:spLocks noChangeShapeType="1"/>
          </p:cNvSpPr>
          <p:nvPr/>
        </p:nvSpPr>
        <p:spPr bwMode="auto">
          <a:xfrm>
            <a:off x="3251200" y="5230267"/>
            <a:ext cx="67325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29" name="直线 4"/>
          <p:cNvSpPr>
            <a:spLocks noChangeShapeType="1"/>
          </p:cNvSpPr>
          <p:nvPr/>
        </p:nvSpPr>
        <p:spPr bwMode="auto">
          <a:xfrm>
            <a:off x="3287713" y="2961731"/>
            <a:ext cx="0" cy="22685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0" name="直线 5"/>
          <p:cNvSpPr>
            <a:spLocks noChangeShapeType="1"/>
          </p:cNvSpPr>
          <p:nvPr/>
        </p:nvSpPr>
        <p:spPr bwMode="auto">
          <a:xfrm>
            <a:off x="3287714" y="3214142"/>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1" name="直线 6"/>
          <p:cNvSpPr>
            <a:spLocks noChangeShapeType="1"/>
          </p:cNvSpPr>
          <p:nvPr/>
        </p:nvSpPr>
        <p:spPr bwMode="auto">
          <a:xfrm>
            <a:off x="3322639" y="3861842"/>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2" name="直线 7"/>
          <p:cNvSpPr>
            <a:spLocks noChangeShapeType="1"/>
          </p:cNvSpPr>
          <p:nvPr/>
        </p:nvSpPr>
        <p:spPr bwMode="auto">
          <a:xfrm>
            <a:off x="3322639" y="4511130"/>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3" name="文本框 8"/>
          <p:cNvSpPr txBox="1">
            <a:spLocks noChangeArrowheads="1"/>
          </p:cNvSpPr>
          <p:nvPr/>
        </p:nvSpPr>
        <p:spPr bwMode="auto">
          <a:xfrm>
            <a:off x="2351089" y="4366668"/>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A</a:t>
            </a:r>
            <a:r>
              <a:rPr kumimoji="1" lang="zh-CN" altLang="en-US" sz="2000">
                <a:solidFill>
                  <a:schemeClr val="tx1"/>
                </a:solidFill>
                <a:latin typeface="Times New Roman" panose="02020603050405020304" pitchFamily="18" charset="0"/>
                <a:ea typeface="宋体" panose="02010600030101010101" pitchFamily="2" charset="-122"/>
              </a:rPr>
              <a:t>服务</a:t>
            </a:r>
          </a:p>
        </p:txBody>
      </p:sp>
      <p:sp>
        <p:nvSpPr>
          <p:cNvPr id="77834" name="文本框 9"/>
          <p:cNvSpPr txBox="1">
            <a:spLocks noChangeArrowheads="1"/>
          </p:cNvSpPr>
          <p:nvPr/>
        </p:nvSpPr>
        <p:spPr bwMode="auto">
          <a:xfrm>
            <a:off x="2351089" y="3645943"/>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B</a:t>
            </a:r>
            <a:r>
              <a:rPr kumimoji="1" lang="zh-CN" altLang="en-US" sz="2000">
                <a:solidFill>
                  <a:schemeClr val="tx1"/>
                </a:solidFill>
                <a:latin typeface="Times New Roman" panose="02020603050405020304" pitchFamily="18" charset="0"/>
                <a:ea typeface="宋体" panose="02010600030101010101" pitchFamily="2" charset="-122"/>
              </a:rPr>
              <a:t>服务</a:t>
            </a:r>
          </a:p>
        </p:txBody>
      </p:sp>
      <p:sp>
        <p:nvSpPr>
          <p:cNvPr id="77835" name="文本框 10"/>
          <p:cNvSpPr txBox="1">
            <a:spLocks noChangeArrowheads="1"/>
          </p:cNvSpPr>
          <p:nvPr/>
        </p:nvSpPr>
        <p:spPr bwMode="auto">
          <a:xfrm>
            <a:off x="2351089" y="3069681"/>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dirty="0">
                <a:solidFill>
                  <a:schemeClr val="tx1"/>
                </a:solidFill>
                <a:latin typeface="Times New Roman" panose="02020603050405020304" pitchFamily="18" charset="0"/>
                <a:ea typeface="宋体" panose="02010600030101010101" pitchFamily="2" charset="-122"/>
              </a:rPr>
              <a:t>C</a:t>
            </a:r>
            <a:r>
              <a:rPr kumimoji="1" lang="zh-CN" altLang="en-US" sz="2000" dirty="0">
                <a:solidFill>
                  <a:schemeClr val="tx1"/>
                </a:solidFill>
                <a:latin typeface="Times New Roman" panose="02020603050405020304" pitchFamily="18" charset="0"/>
                <a:ea typeface="宋体" panose="02010600030101010101" pitchFamily="2" charset="-122"/>
              </a:rPr>
              <a:t>服务</a:t>
            </a:r>
          </a:p>
        </p:txBody>
      </p:sp>
      <p:sp>
        <p:nvSpPr>
          <p:cNvPr id="77836" name="直线 11"/>
          <p:cNvSpPr>
            <a:spLocks noChangeShapeType="1"/>
          </p:cNvSpPr>
          <p:nvPr/>
        </p:nvSpPr>
        <p:spPr bwMode="auto">
          <a:xfrm>
            <a:off x="4438650"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7" name="直线 12"/>
          <p:cNvSpPr>
            <a:spLocks noChangeShapeType="1"/>
          </p:cNvSpPr>
          <p:nvPr/>
        </p:nvSpPr>
        <p:spPr bwMode="auto">
          <a:xfrm>
            <a:off x="5554663"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8" name="直线 13"/>
          <p:cNvSpPr>
            <a:spLocks noChangeShapeType="1"/>
          </p:cNvSpPr>
          <p:nvPr/>
        </p:nvSpPr>
        <p:spPr bwMode="auto">
          <a:xfrm>
            <a:off x="6670675"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9" name="直线 14"/>
          <p:cNvSpPr>
            <a:spLocks noChangeShapeType="1"/>
          </p:cNvSpPr>
          <p:nvPr/>
        </p:nvSpPr>
        <p:spPr bwMode="auto">
          <a:xfrm>
            <a:off x="7715250"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40" name="直线 15"/>
          <p:cNvSpPr>
            <a:spLocks noChangeShapeType="1"/>
          </p:cNvSpPr>
          <p:nvPr/>
        </p:nvSpPr>
        <p:spPr bwMode="auto">
          <a:xfrm>
            <a:off x="8723313" y="5050881"/>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41" name="文本框 16"/>
          <p:cNvSpPr txBox="1">
            <a:spLocks noChangeArrowheads="1"/>
          </p:cNvSpPr>
          <p:nvPr/>
        </p:nvSpPr>
        <p:spPr bwMode="auto">
          <a:xfrm>
            <a:off x="2314575" y="4977856"/>
            <a:ext cx="1081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CPU</a:t>
            </a:r>
          </a:p>
        </p:txBody>
      </p:sp>
      <p:sp>
        <p:nvSpPr>
          <p:cNvPr id="77842" name="文本框 17"/>
          <p:cNvSpPr txBox="1">
            <a:spLocks noChangeArrowheads="1"/>
          </p:cNvSpPr>
          <p:nvPr/>
        </p:nvSpPr>
        <p:spPr bwMode="auto">
          <a:xfrm>
            <a:off x="3143251" y="5338218"/>
            <a:ext cx="4683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A</a:t>
            </a:r>
          </a:p>
        </p:txBody>
      </p:sp>
      <p:sp>
        <p:nvSpPr>
          <p:cNvPr id="77843" name="文本框 18"/>
          <p:cNvSpPr txBox="1">
            <a:spLocks noChangeArrowheads="1"/>
          </p:cNvSpPr>
          <p:nvPr/>
        </p:nvSpPr>
        <p:spPr bwMode="auto">
          <a:xfrm>
            <a:off x="4762501" y="5338218"/>
            <a:ext cx="468313"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B</a:t>
            </a:r>
          </a:p>
          <a:p>
            <a:pPr algn="l" eaLnBrk="1" hangingPunct="1">
              <a:spcBef>
                <a:spcPct val="50000"/>
              </a:spcBef>
            </a:pPr>
            <a:endParaRPr kumimoji="1" lang="en-US" altLang="zh-CN" sz="1800">
              <a:solidFill>
                <a:schemeClr val="tx1"/>
              </a:solidFill>
              <a:latin typeface="Times New Roman" panose="02020603050405020304" pitchFamily="18" charset="0"/>
              <a:ea typeface="宋体" panose="02010600030101010101" pitchFamily="2" charset="-122"/>
            </a:endParaRPr>
          </a:p>
        </p:txBody>
      </p:sp>
      <p:sp>
        <p:nvSpPr>
          <p:cNvPr id="77844" name="文本框 19"/>
          <p:cNvSpPr txBox="1">
            <a:spLocks noChangeArrowheads="1"/>
          </p:cNvSpPr>
          <p:nvPr/>
        </p:nvSpPr>
        <p:spPr bwMode="auto">
          <a:xfrm>
            <a:off x="5375276" y="5374730"/>
            <a:ext cx="468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C</a:t>
            </a:r>
          </a:p>
        </p:txBody>
      </p:sp>
      <p:sp>
        <p:nvSpPr>
          <p:cNvPr id="77845" name="直线 20"/>
          <p:cNvSpPr>
            <a:spLocks noChangeShapeType="1"/>
          </p:cNvSpPr>
          <p:nvPr/>
        </p:nvSpPr>
        <p:spPr bwMode="auto">
          <a:xfrm>
            <a:off x="4978400" y="5122318"/>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3" name="直线 21"/>
          <p:cNvSpPr>
            <a:spLocks noChangeShapeType="1"/>
          </p:cNvSpPr>
          <p:nvPr/>
        </p:nvSpPr>
        <p:spPr bwMode="auto">
          <a:xfrm>
            <a:off x="3287712" y="4511130"/>
            <a:ext cx="115093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4" name="直线 22"/>
          <p:cNvSpPr>
            <a:spLocks noChangeShapeType="1"/>
          </p:cNvSpPr>
          <p:nvPr/>
        </p:nvSpPr>
        <p:spPr bwMode="auto">
          <a:xfrm>
            <a:off x="4438650" y="4511131"/>
            <a:ext cx="0" cy="7191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5" name="直线 23"/>
          <p:cNvSpPr>
            <a:spLocks noChangeShapeType="1"/>
          </p:cNvSpPr>
          <p:nvPr/>
        </p:nvSpPr>
        <p:spPr bwMode="auto">
          <a:xfrm>
            <a:off x="4438650" y="5230267"/>
            <a:ext cx="539752"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6" name="直线 24"/>
          <p:cNvSpPr>
            <a:spLocks noChangeShapeType="1"/>
          </p:cNvSpPr>
          <p:nvPr/>
        </p:nvSpPr>
        <p:spPr bwMode="auto">
          <a:xfrm>
            <a:off x="4978400" y="3861843"/>
            <a:ext cx="0" cy="1331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7" name="直线 25"/>
          <p:cNvSpPr>
            <a:spLocks noChangeShapeType="1"/>
          </p:cNvSpPr>
          <p:nvPr/>
        </p:nvSpPr>
        <p:spPr bwMode="auto">
          <a:xfrm>
            <a:off x="4978400" y="3861842"/>
            <a:ext cx="576263"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8" name="直线 26"/>
          <p:cNvSpPr>
            <a:spLocks noChangeShapeType="1"/>
          </p:cNvSpPr>
          <p:nvPr/>
        </p:nvSpPr>
        <p:spPr bwMode="auto">
          <a:xfrm>
            <a:off x="5554663" y="3214142"/>
            <a:ext cx="0"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9" name="直线 27"/>
          <p:cNvSpPr>
            <a:spLocks noChangeShapeType="1"/>
          </p:cNvSpPr>
          <p:nvPr/>
        </p:nvSpPr>
        <p:spPr bwMode="auto">
          <a:xfrm>
            <a:off x="5554663" y="3214142"/>
            <a:ext cx="1081086"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0" name="直线 28"/>
          <p:cNvSpPr>
            <a:spLocks noChangeShapeType="1"/>
          </p:cNvSpPr>
          <p:nvPr/>
        </p:nvSpPr>
        <p:spPr bwMode="auto">
          <a:xfrm>
            <a:off x="6635749" y="3214142"/>
            <a:ext cx="0"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1" name="直线 29"/>
          <p:cNvSpPr>
            <a:spLocks noChangeShapeType="1"/>
          </p:cNvSpPr>
          <p:nvPr/>
        </p:nvSpPr>
        <p:spPr bwMode="auto">
          <a:xfrm>
            <a:off x="6635749" y="3861842"/>
            <a:ext cx="576263"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2" name="直线 30"/>
          <p:cNvSpPr>
            <a:spLocks noChangeShapeType="1"/>
          </p:cNvSpPr>
          <p:nvPr/>
        </p:nvSpPr>
        <p:spPr bwMode="auto">
          <a:xfrm>
            <a:off x="7212013" y="3861843"/>
            <a:ext cx="0" cy="13684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3" name="直线 31"/>
          <p:cNvSpPr>
            <a:spLocks noChangeShapeType="1"/>
          </p:cNvSpPr>
          <p:nvPr/>
        </p:nvSpPr>
        <p:spPr bwMode="auto">
          <a:xfrm>
            <a:off x="7212013" y="5230267"/>
            <a:ext cx="1943102"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57" name="文本框 32"/>
          <p:cNvSpPr txBox="1">
            <a:spLocks noChangeArrowheads="1"/>
          </p:cNvSpPr>
          <p:nvPr/>
        </p:nvSpPr>
        <p:spPr bwMode="auto">
          <a:xfrm>
            <a:off x="3935414" y="4906418"/>
            <a:ext cx="4103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1800" dirty="0">
                <a:solidFill>
                  <a:schemeClr val="tx1"/>
                </a:solidFill>
                <a:latin typeface="Times New Roman" panose="02020603050405020304" pitchFamily="18" charset="0"/>
                <a:ea typeface="宋体" panose="02010600030101010101" pitchFamily="2" charset="-122"/>
              </a:rPr>
              <a:t> 20                40                 60              80</a:t>
            </a:r>
          </a:p>
        </p:txBody>
      </p:sp>
    </p:spTree>
    <p:extLst>
      <p:ext uri="{BB962C8B-B14F-4D97-AF65-F5344CB8AC3E}">
        <p14:creationId xmlns:p14="http://schemas.microsoft.com/office/powerpoint/2010/main" val="412607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1314">
                                            <p:txEl>
                                              <p:pRg st="0" end="0"/>
                                            </p:txEl>
                                          </p:spTgt>
                                        </p:tgtEl>
                                        <p:attrNameLst>
                                          <p:attrName>style.visibility</p:attrName>
                                        </p:attrNameLst>
                                      </p:cBhvr>
                                      <p:to>
                                        <p:strVal val="visible"/>
                                      </p:to>
                                    </p:set>
                                    <p:anim calcmode="lin" valueType="num">
                                      <p:cBhvr additive="base">
                                        <p:cTn id="7" dur="500" fill="hold"/>
                                        <p:tgtEl>
                                          <p:spTgt spid="2061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61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61314">
                                            <p:txEl>
                                              <p:pRg st="1" end="1"/>
                                            </p:txEl>
                                          </p:spTgt>
                                        </p:tgtEl>
                                        <p:attrNameLst>
                                          <p:attrName>style.visibility</p:attrName>
                                        </p:attrNameLst>
                                      </p:cBhvr>
                                      <p:to>
                                        <p:strVal val="visible"/>
                                      </p:to>
                                    </p:set>
                                    <p:anim calcmode="lin" valueType="num">
                                      <p:cBhvr additive="base">
                                        <p:cTn id="13" dur="500" fill="hold"/>
                                        <p:tgtEl>
                                          <p:spTgt spid="20613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613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61314">
                                            <p:txEl>
                                              <p:pRg st="2" end="2"/>
                                            </p:txEl>
                                          </p:spTgt>
                                        </p:tgtEl>
                                        <p:attrNameLst>
                                          <p:attrName>style.visibility</p:attrName>
                                        </p:attrNameLst>
                                      </p:cBhvr>
                                      <p:to>
                                        <p:strVal val="visible"/>
                                      </p:to>
                                    </p:set>
                                    <p:anim calcmode="lin" valueType="num">
                                      <p:cBhvr additive="base">
                                        <p:cTn id="19" dur="500" fill="hold"/>
                                        <p:tgtEl>
                                          <p:spTgt spid="20613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613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2061333"/>
                                        </p:tgtEl>
                                        <p:attrNameLst>
                                          <p:attrName>style.visibility</p:attrName>
                                        </p:attrNameLst>
                                      </p:cBhvr>
                                      <p:to>
                                        <p:strVal val="visible"/>
                                      </p:to>
                                    </p:set>
                                    <p:animEffect transition="in" filter="wipe(left)">
                                      <p:cBhvr>
                                        <p:cTn id="25" dur="2000"/>
                                        <p:tgtEl>
                                          <p:spTgt spid="20613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repeatCount="3000" fill="hold" grpId="0" nodeType="clickEffect">
                                  <p:stCondLst>
                                    <p:cond delay="0"/>
                                  </p:stCondLst>
                                  <p:childTnLst>
                                    <p:set>
                                      <p:cBhvr>
                                        <p:cTn id="29" dur="1" fill="hold">
                                          <p:stCondLst>
                                            <p:cond delay="0"/>
                                          </p:stCondLst>
                                        </p:cTn>
                                        <p:tgtEl>
                                          <p:spTgt spid="2061334"/>
                                        </p:tgtEl>
                                        <p:attrNameLst>
                                          <p:attrName>style.visibility</p:attrName>
                                        </p:attrNameLst>
                                      </p:cBhvr>
                                      <p:to>
                                        <p:strVal val="visible"/>
                                      </p:to>
                                    </p:set>
                                    <p:animEffect transition="in" filter="wipe(up)">
                                      <p:cBhvr>
                                        <p:cTn id="30" dur="2000"/>
                                        <p:tgtEl>
                                          <p:spTgt spid="20613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repeatCount="3000" fill="hold" grpId="0" nodeType="clickEffect">
                                  <p:stCondLst>
                                    <p:cond delay="0"/>
                                  </p:stCondLst>
                                  <p:childTnLst>
                                    <p:set>
                                      <p:cBhvr>
                                        <p:cTn id="34" dur="1" fill="hold">
                                          <p:stCondLst>
                                            <p:cond delay="0"/>
                                          </p:stCondLst>
                                        </p:cTn>
                                        <p:tgtEl>
                                          <p:spTgt spid="2061335"/>
                                        </p:tgtEl>
                                        <p:attrNameLst>
                                          <p:attrName>style.visibility</p:attrName>
                                        </p:attrNameLst>
                                      </p:cBhvr>
                                      <p:to>
                                        <p:strVal val="visible"/>
                                      </p:to>
                                    </p:set>
                                    <p:animEffect transition="in" filter="wipe(left)">
                                      <p:cBhvr>
                                        <p:cTn id="35" dur="2000"/>
                                        <p:tgtEl>
                                          <p:spTgt spid="20613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repeatCount="3000" fill="hold" grpId="0" nodeType="clickEffect">
                                  <p:stCondLst>
                                    <p:cond delay="0"/>
                                  </p:stCondLst>
                                  <p:childTnLst>
                                    <p:set>
                                      <p:cBhvr>
                                        <p:cTn id="39" dur="1" fill="hold">
                                          <p:stCondLst>
                                            <p:cond delay="0"/>
                                          </p:stCondLst>
                                        </p:cTn>
                                        <p:tgtEl>
                                          <p:spTgt spid="2061336"/>
                                        </p:tgtEl>
                                        <p:attrNameLst>
                                          <p:attrName>style.visibility</p:attrName>
                                        </p:attrNameLst>
                                      </p:cBhvr>
                                      <p:to>
                                        <p:strVal val="visible"/>
                                      </p:to>
                                    </p:set>
                                    <p:animEffect transition="in" filter="wipe(down)">
                                      <p:cBhvr>
                                        <p:cTn id="40" dur="2000"/>
                                        <p:tgtEl>
                                          <p:spTgt spid="20613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repeatCount="3000" fill="hold" grpId="0" nodeType="clickEffect">
                                  <p:stCondLst>
                                    <p:cond delay="0"/>
                                  </p:stCondLst>
                                  <p:childTnLst>
                                    <p:set>
                                      <p:cBhvr>
                                        <p:cTn id="44" dur="1" fill="hold">
                                          <p:stCondLst>
                                            <p:cond delay="0"/>
                                          </p:stCondLst>
                                        </p:cTn>
                                        <p:tgtEl>
                                          <p:spTgt spid="2061337"/>
                                        </p:tgtEl>
                                        <p:attrNameLst>
                                          <p:attrName>style.visibility</p:attrName>
                                        </p:attrNameLst>
                                      </p:cBhvr>
                                      <p:to>
                                        <p:strVal val="visible"/>
                                      </p:to>
                                    </p:set>
                                    <p:animEffect transition="in" filter="wipe(left)">
                                      <p:cBhvr>
                                        <p:cTn id="45" dur="2000"/>
                                        <p:tgtEl>
                                          <p:spTgt spid="2061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repeatCount="3000" fill="hold" grpId="0" nodeType="clickEffect">
                                  <p:stCondLst>
                                    <p:cond delay="0"/>
                                  </p:stCondLst>
                                  <p:childTnLst>
                                    <p:set>
                                      <p:cBhvr>
                                        <p:cTn id="49" dur="1" fill="hold">
                                          <p:stCondLst>
                                            <p:cond delay="0"/>
                                          </p:stCondLst>
                                        </p:cTn>
                                        <p:tgtEl>
                                          <p:spTgt spid="2061338"/>
                                        </p:tgtEl>
                                        <p:attrNameLst>
                                          <p:attrName>style.visibility</p:attrName>
                                        </p:attrNameLst>
                                      </p:cBhvr>
                                      <p:to>
                                        <p:strVal val="visible"/>
                                      </p:to>
                                    </p:set>
                                    <p:animEffect transition="in" filter="wipe(down)">
                                      <p:cBhvr>
                                        <p:cTn id="50" dur="2000"/>
                                        <p:tgtEl>
                                          <p:spTgt spid="206133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grpId="0" nodeType="clickEffect">
                                  <p:stCondLst>
                                    <p:cond delay="0"/>
                                  </p:stCondLst>
                                  <p:childTnLst>
                                    <p:set>
                                      <p:cBhvr>
                                        <p:cTn id="54" dur="1" fill="hold">
                                          <p:stCondLst>
                                            <p:cond delay="0"/>
                                          </p:stCondLst>
                                        </p:cTn>
                                        <p:tgtEl>
                                          <p:spTgt spid="2061339"/>
                                        </p:tgtEl>
                                        <p:attrNameLst>
                                          <p:attrName>style.visibility</p:attrName>
                                        </p:attrNameLst>
                                      </p:cBhvr>
                                      <p:to>
                                        <p:strVal val="visible"/>
                                      </p:to>
                                    </p:set>
                                    <p:animEffect transition="in" filter="wipe(left)">
                                      <p:cBhvr>
                                        <p:cTn id="55" dur="2000"/>
                                        <p:tgtEl>
                                          <p:spTgt spid="20613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repeatCount="3000" fill="hold" grpId="0" nodeType="clickEffect">
                                  <p:stCondLst>
                                    <p:cond delay="0"/>
                                  </p:stCondLst>
                                  <p:childTnLst>
                                    <p:set>
                                      <p:cBhvr>
                                        <p:cTn id="59" dur="1" fill="hold">
                                          <p:stCondLst>
                                            <p:cond delay="0"/>
                                          </p:stCondLst>
                                        </p:cTn>
                                        <p:tgtEl>
                                          <p:spTgt spid="2061340"/>
                                        </p:tgtEl>
                                        <p:attrNameLst>
                                          <p:attrName>style.visibility</p:attrName>
                                        </p:attrNameLst>
                                      </p:cBhvr>
                                      <p:to>
                                        <p:strVal val="visible"/>
                                      </p:to>
                                    </p:set>
                                    <p:animEffect transition="in" filter="wipe(up)">
                                      <p:cBhvr>
                                        <p:cTn id="60" dur="2000"/>
                                        <p:tgtEl>
                                          <p:spTgt spid="206134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2061341"/>
                                        </p:tgtEl>
                                        <p:attrNameLst>
                                          <p:attrName>style.visibility</p:attrName>
                                        </p:attrNameLst>
                                      </p:cBhvr>
                                      <p:to>
                                        <p:strVal val="visible"/>
                                      </p:to>
                                    </p:set>
                                    <p:animEffect transition="in" filter="wipe(left)">
                                      <p:cBhvr>
                                        <p:cTn id="65" dur="2000"/>
                                        <p:tgtEl>
                                          <p:spTgt spid="20613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repeatCount="3000" fill="hold" grpId="0" nodeType="clickEffect">
                                  <p:stCondLst>
                                    <p:cond delay="0"/>
                                  </p:stCondLst>
                                  <p:childTnLst>
                                    <p:set>
                                      <p:cBhvr>
                                        <p:cTn id="69" dur="1" fill="hold">
                                          <p:stCondLst>
                                            <p:cond delay="0"/>
                                          </p:stCondLst>
                                        </p:cTn>
                                        <p:tgtEl>
                                          <p:spTgt spid="2061342"/>
                                        </p:tgtEl>
                                        <p:attrNameLst>
                                          <p:attrName>style.visibility</p:attrName>
                                        </p:attrNameLst>
                                      </p:cBhvr>
                                      <p:to>
                                        <p:strVal val="visible"/>
                                      </p:to>
                                    </p:set>
                                    <p:animEffect transition="in" filter="wipe(up)">
                                      <p:cBhvr>
                                        <p:cTn id="70" dur="2000"/>
                                        <p:tgtEl>
                                          <p:spTgt spid="20613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grpId="0" nodeType="clickEffect">
                                  <p:stCondLst>
                                    <p:cond delay="0"/>
                                  </p:stCondLst>
                                  <p:childTnLst>
                                    <p:set>
                                      <p:cBhvr>
                                        <p:cTn id="74" dur="1" fill="hold">
                                          <p:stCondLst>
                                            <p:cond delay="0"/>
                                          </p:stCondLst>
                                        </p:cTn>
                                        <p:tgtEl>
                                          <p:spTgt spid="2061343"/>
                                        </p:tgtEl>
                                        <p:attrNameLst>
                                          <p:attrName>style.visibility</p:attrName>
                                        </p:attrNameLst>
                                      </p:cBhvr>
                                      <p:to>
                                        <p:strVal val="visible"/>
                                      </p:to>
                                    </p:set>
                                    <p:animEffect transition="in" filter="wipe(left)">
                                      <p:cBhvr>
                                        <p:cTn id="75" dur="2000"/>
                                        <p:tgtEl>
                                          <p:spTgt spid="206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333" grpId="0" animBg="1"/>
      <p:bldP spid="2061334" grpId="0" animBg="1"/>
      <p:bldP spid="2061335" grpId="0" animBg="1"/>
      <p:bldP spid="2061336" grpId="0" animBg="1"/>
      <p:bldP spid="2061337" grpId="0" animBg="1"/>
      <p:bldP spid="2061338" grpId="0" animBg="1"/>
      <p:bldP spid="2061339" grpId="0" animBg="1"/>
      <p:bldP spid="2061340" grpId="0" animBg="1"/>
      <p:bldP spid="2061341" grpId="0" animBg="1"/>
      <p:bldP spid="2061342" grpId="0" animBg="1"/>
      <p:bldP spid="2061343"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solidFill>
                  <a:srgbClr val="C00000"/>
                </a:solidFill>
                <a:effectLst>
                  <a:outerShdw blurRad="38100" dist="38100" dir="2700000" algn="tl">
                    <a:srgbClr val="000000">
                      <a:alpha val="43137"/>
                    </a:srgbClr>
                  </a:outerShdw>
                </a:effectLst>
              </a:rPr>
              <a:t>9.6 DMA</a:t>
            </a:r>
            <a:r>
              <a:rPr lang="zh-CN" altLang="en-US" b="1" dirty="0">
                <a:solidFill>
                  <a:srgbClr val="C00000"/>
                </a:solidFill>
                <a:effectLst>
                  <a:outerShdw blurRad="38100" dist="38100" dir="2700000" algn="tl">
                    <a:srgbClr val="000000">
                      <a:alpha val="43137"/>
                    </a:srgbClr>
                  </a:outerShdw>
                </a:effectLst>
              </a:rPr>
              <a:t>方式</a:t>
            </a:r>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504750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EF09C-09B0-4077-A83A-1637471CF85C}"/>
              </a:ext>
            </a:extLst>
          </p:cNvPr>
          <p:cNvSpPr>
            <a:spLocks noGrp="1"/>
          </p:cNvSpPr>
          <p:nvPr>
            <p:ph type="title"/>
          </p:nvPr>
        </p:nvSpPr>
        <p:spPr/>
        <p:txBody>
          <a:bodyPr/>
          <a:lstStyle/>
          <a:p>
            <a:r>
              <a:rPr lang="en-US" altLang="zh-CN" dirty="0"/>
              <a:t>DMA</a:t>
            </a:r>
            <a:r>
              <a:rPr lang="zh-CN" altLang="en-US" dirty="0"/>
              <a:t>基本概念</a:t>
            </a:r>
          </a:p>
        </p:txBody>
      </p:sp>
      <p:sp>
        <p:nvSpPr>
          <p:cNvPr id="3" name="内容占位符 2">
            <a:extLst>
              <a:ext uri="{FF2B5EF4-FFF2-40B4-BE49-F238E27FC236}">
                <a16:creationId xmlns:a16="http://schemas.microsoft.com/office/drawing/2014/main" id="{C52B9864-E66F-4D5D-AE15-B089AE632B7C}"/>
              </a:ext>
            </a:extLst>
          </p:cNvPr>
          <p:cNvSpPr>
            <a:spLocks noGrp="1"/>
          </p:cNvSpPr>
          <p:nvPr>
            <p:ph idx="1"/>
          </p:nvPr>
        </p:nvSpPr>
        <p:spPr/>
        <p:txBody>
          <a:bodyPr/>
          <a:lstStyle/>
          <a:p>
            <a:r>
              <a:rPr lang="zh-CN" altLang="en-US" b="1" dirty="0"/>
              <a:t>中断方式</a:t>
            </a:r>
            <a:endParaRPr lang="en-US" altLang="zh-CN" b="1" dirty="0"/>
          </a:p>
          <a:p>
            <a:pPr lvl="1"/>
            <a:r>
              <a:rPr lang="zh-CN" altLang="en-US" sz="2000" dirty="0"/>
              <a:t>传送一个数据执行一次中断服务子程序（几十条指令）</a:t>
            </a:r>
            <a:endParaRPr lang="en-US" altLang="zh-CN" sz="2000" dirty="0"/>
          </a:p>
          <a:p>
            <a:pPr lvl="1"/>
            <a:r>
              <a:rPr lang="zh-CN" altLang="en-US" sz="2000" dirty="0"/>
              <a:t>效率低下，不适合于高速传输的系统</a:t>
            </a:r>
          </a:p>
          <a:p>
            <a:r>
              <a:rPr lang="en-US" altLang="zh-CN" b="1" dirty="0"/>
              <a:t>DMA</a:t>
            </a:r>
            <a:r>
              <a:rPr lang="zh-CN" altLang="en-US" b="1" dirty="0"/>
              <a:t>方式</a:t>
            </a:r>
            <a:endParaRPr lang="en-US" altLang="zh-CN" b="1" dirty="0"/>
          </a:p>
          <a:p>
            <a:pPr lvl="1"/>
            <a:r>
              <a:rPr lang="zh-CN" altLang="en-US" sz="2000" dirty="0"/>
              <a:t>外设与主存间建立一个由硬件管理的数据通路（</a:t>
            </a:r>
            <a:r>
              <a:rPr lang="zh-CN" altLang="en-US" sz="2000" dirty="0">
                <a:solidFill>
                  <a:srgbClr val="00B050"/>
                </a:solidFill>
              </a:rPr>
              <a:t>虚拟通路，还是通过系统总线</a:t>
            </a:r>
            <a:r>
              <a:rPr lang="zh-CN" altLang="en-US" sz="2000" dirty="0"/>
              <a:t>）</a:t>
            </a:r>
            <a:endParaRPr lang="en-US" altLang="zh-CN" sz="2000" dirty="0"/>
          </a:p>
          <a:p>
            <a:pPr lvl="1"/>
            <a:r>
              <a:rPr lang="en-US" altLang="zh-CN" sz="2000" dirty="0"/>
              <a:t>CPU</a:t>
            </a:r>
            <a:r>
              <a:rPr lang="zh-CN" altLang="en-US" sz="2000" dirty="0"/>
              <a:t>不介入外设与主存的数据传送操作</a:t>
            </a:r>
            <a:endParaRPr lang="en-US" altLang="zh-CN" sz="2000" dirty="0"/>
          </a:p>
          <a:p>
            <a:pPr lvl="1"/>
            <a:r>
              <a:rPr lang="zh-CN" altLang="en-US" sz="2000" dirty="0"/>
              <a:t>减少</a:t>
            </a:r>
            <a:r>
              <a:rPr lang="en-US" altLang="zh-CN" sz="2000" dirty="0"/>
              <a:t>CPU</a:t>
            </a:r>
            <a:r>
              <a:rPr lang="zh-CN" altLang="en-US" sz="2000" dirty="0"/>
              <a:t>开销，提升效率</a:t>
            </a:r>
          </a:p>
          <a:p>
            <a:endParaRPr lang="zh-CN" altLang="en-US" dirty="0"/>
          </a:p>
        </p:txBody>
      </p:sp>
      <p:grpSp>
        <p:nvGrpSpPr>
          <p:cNvPr id="4" name="组合 3">
            <a:extLst>
              <a:ext uri="{FF2B5EF4-FFF2-40B4-BE49-F238E27FC236}">
                <a16:creationId xmlns:a16="http://schemas.microsoft.com/office/drawing/2014/main" id="{3AE27CEA-038A-4310-BD39-70E328631F5E}"/>
              </a:ext>
            </a:extLst>
          </p:cNvPr>
          <p:cNvGrpSpPr/>
          <p:nvPr/>
        </p:nvGrpSpPr>
        <p:grpSpPr>
          <a:xfrm>
            <a:off x="2870843" y="5211972"/>
            <a:ext cx="6947992" cy="1023728"/>
            <a:chOff x="3895725" y="8233092"/>
            <a:chExt cx="12420600" cy="1830070"/>
          </a:xfrm>
        </p:grpSpPr>
        <p:sp>
          <p:nvSpPr>
            <p:cNvPr id="5" name="直线 4">
              <a:extLst>
                <a:ext uri="{FF2B5EF4-FFF2-40B4-BE49-F238E27FC236}">
                  <a16:creationId xmlns:a16="http://schemas.microsoft.com/office/drawing/2014/main" id="{BEE4236F-7934-4555-9C40-5F0131FB3960}"/>
                </a:ext>
              </a:extLst>
            </p:cNvPr>
            <p:cNvSpPr>
              <a:spLocks noChangeShapeType="1"/>
            </p:cNvSpPr>
            <p:nvPr/>
          </p:nvSpPr>
          <p:spPr bwMode="auto">
            <a:xfrm>
              <a:off x="3895725" y="8233092"/>
              <a:ext cx="124206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6" name="矩形 5">
              <a:extLst>
                <a:ext uri="{FF2B5EF4-FFF2-40B4-BE49-F238E27FC236}">
                  <a16:creationId xmlns:a16="http://schemas.microsoft.com/office/drawing/2014/main" id="{33CE3A8D-CC72-4C0A-AD43-59B85D1EBC8D}"/>
                </a:ext>
              </a:extLst>
            </p:cNvPr>
            <p:cNvSpPr>
              <a:spLocks noChangeArrowheads="1"/>
            </p:cNvSpPr>
            <p:nvPr/>
          </p:nvSpPr>
          <p:spPr bwMode="auto">
            <a:xfrm>
              <a:off x="4048231" y="9300633"/>
              <a:ext cx="1830070" cy="762529"/>
            </a:xfrm>
            <a:prstGeom prst="rect">
              <a:avLst/>
            </a:prstGeom>
            <a:solidFill>
              <a:srgbClr val="92D05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2000" kern="0">
                  <a:solidFill>
                    <a:srgbClr val="000000"/>
                  </a:solidFill>
                  <a:latin typeface="+mn-ea"/>
                  <a:ea typeface="+mn-ea"/>
                </a:rPr>
                <a:t>CPU</a:t>
              </a:r>
            </a:p>
          </p:txBody>
        </p:sp>
        <p:sp>
          <p:nvSpPr>
            <p:cNvPr id="7" name="矩形 6">
              <a:extLst>
                <a:ext uri="{FF2B5EF4-FFF2-40B4-BE49-F238E27FC236}">
                  <a16:creationId xmlns:a16="http://schemas.microsoft.com/office/drawing/2014/main" id="{466F61F2-4FB6-4FBE-B485-79F5C59F2208}"/>
                </a:ext>
              </a:extLst>
            </p:cNvPr>
            <p:cNvSpPr>
              <a:spLocks noChangeArrowheads="1"/>
            </p:cNvSpPr>
            <p:nvPr/>
          </p:nvSpPr>
          <p:spPr bwMode="auto">
            <a:xfrm>
              <a:off x="6335818" y="9300633"/>
              <a:ext cx="1830070" cy="762529"/>
            </a:xfrm>
            <a:prstGeom prst="rect">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zh-CN" altLang="en-US" sz="2000" kern="0" dirty="0">
                  <a:solidFill>
                    <a:srgbClr val="000000"/>
                  </a:solidFill>
                  <a:latin typeface="+mn-ea"/>
                  <a:ea typeface="+mn-ea"/>
                </a:rPr>
                <a:t>主存</a:t>
              </a:r>
            </a:p>
          </p:txBody>
        </p:sp>
        <p:sp>
          <p:nvSpPr>
            <p:cNvPr id="8" name="矩形 7">
              <a:extLst>
                <a:ext uri="{FF2B5EF4-FFF2-40B4-BE49-F238E27FC236}">
                  <a16:creationId xmlns:a16="http://schemas.microsoft.com/office/drawing/2014/main" id="{47BFE031-D4B1-442F-9CCD-B5608E549C29}"/>
                </a:ext>
              </a:extLst>
            </p:cNvPr>
            <p:cNvSpPr>
              <a:spLocks noChangeArrowheads="1"/>
            </p:cNvSpPr>
            <p:nvPr/>
          </p:nvSpPr>
          <p:spPr bwMode="auto">
            <a:xfrm>
              <a:off x="9382125" y="9300633"/>
              <a:ext cx="1830070" cy="762529"/>
            </a:xfrm>
            <a:prstGeom prst="rect">
              <a:avLst/>
            </a:prstGeom>
            <a:solidFill>
              <a:srgbClr val="92D05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2000" kern="0" dirty="0">
                  <a:solidFill>
                    <a:srgbClr val="000000"/>
                  </a:solidFill>
                  <a:latin typeface="+mn-ea"/>
                  <a:ea typeface="+mn-ea"/>
                </a:rPr>
                <a:t>DMA</a:t>
              </a:r>
            </a:p>
          </p:txBody>
        </p:sp>
        <p:sp>
          <p:nvSpPr>
            <p:cNvPr id="9" name="矩形 8">
              <a:extLst>
                <a:ext uri="{FF2B5EF4-FFF2-40B4-BE49-F238E27FC236}">
                  <a16:creationId xmlns:a16="http://schemas.microsoft.com/office/drawing/2014/main" id="{92FCD5C6-E89C-4755-AA36-302467868DE2}"/>
                </a:ext>
              </a:extLst>
            </p:cNvPr>
            <p:cNvSpPr>
              <a:spLocks noChangeArrowheads="1"/>
            </p:cNvSpPr>
            <p:nvPr/>
          </p:nvSpPr>
          <p:spPr bwMode="auto">
            <a:xfrm>
              <a:off x="11820525" y="9300633"/>
              <a:ext cx="1830070" cy="76252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r>
                <a:rPr kumimoji="1" lang="zh-CN" altLang="en-US" sz="2000" dirty="0">
                  <a:latin typeface="+mn-ea"/>
                  <a:ea typeface="+mn-ea"/>
                </a:rPr>
                <a:t>接口</a:t>
              </a:r>
            </a:p>
          </p:txBody>
        </p:sp>
        <p:sp>
          <p:nvSpPr>
            <p:cNvPr id="10" name="矩形 9">
              <a:extLst>
                <a:ext uri="{FF2B5EF4-FFF2-40B4-BE49-F238E27FC236}">
                  <a16:creationId xmlns:a16="http://schemas.microsoft.com/office/drawing/2014/main" id="{54AB0D4A-C4C2-46BD-9AAC-DBFBE7D0679F}"/>
                </a:ext>
              </a:extLst>
            </p:cNvPr>
            <p:cNvSpPr>
              <a:spLocks noChangeArrowheads="1"/>
            </p:cNvSpPr>
            <p:nvPr/>
          </p:nvSpPr>
          <p:spPr bwMode="auto">
            <a:xfrm>
              <a:off x="14405610" y="9300633"/>
              <a:ext cx="1830070" cy="76252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r>
                <a:rPr kumimoji="1" lang="zh-CN" altLang="en-US" sz="2000" dirty="0">
                  <a:latin typeface="+mn-ea"/>
                  <a:ea typeface="+mn-ea"/>
                </a:rPr>
                <a:t>接口</a:t>
              </a:r>
            </a:p>
          </p:txBody>
        </p:sp>
        <p:sp>
          <p:nvSpPr>
            <p:cNvPr id="11" name="直线 10">
              <a:extLst>
                <a:ext uri="{FF2B5EF4-FFF2-40B4-BE49-F238E27FC236}">
                  <a16:creationId xmlns:a16="http://schemas.microsoft.com/office/drawing/2014/main" id="{2FA77B1C-9BFD-4561-8D99-558E1E8BD3DA}"/>
                </a:ext>
              </a:extLst>
            </p:cNvPr>
            <p:cNvSpPr>
              <a:spLocks noChangeShapeType="1"/>
            </p:cNvSpPr>
            <p:nvPr/>
          </p:nvSpPr>
          <p:spPr bwMode="auto">
            <a:xfrm>
              <a:off x="4963266"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2" name="直线 11">
              <a:extLst>
                <a:ext uri="{FF2B5EF4-FFF2-40B4-BE49-F238E27FC236}">
                  <a16:creationId xmlns:a16="http://schemas.microsoft.com/office/drawing/2014/main" id="{15ABD504-8EBA-496A-AEEE-78FC1ADFB3AF}"/>
                </a:ext>
              </a:extLst>
            </p:cNvPr>
            <p:cNvSpPr>
              <a:spLocks noChangeShapeType="1"/>
            </p:cNvSpPr>
            <p:nvPr/>
          </p:nvSpPr>
          <p:spPr bwMode="auto">
            <a:xfrm>
              <a:off x="7098347"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3" name="直线 12">
              <a:extLst>
                <a:ext uri="{FF2B5EF4-FFF2-40B4-BE49-F238E27FC236}">
                  <a16:creationId xmlns:a16="http://schemas.microsoft.com/office/drawing/2014/main" id="{52AFF525-00CC-4B9C-952C-679D59D41D91}"/>
                </a:ext>
              </a:extLst>
            </p:cNvPr>
            <p:cNvSpPr>
              <a:spLocks noChangeShapeType="1"/>
            </p:cNvSpPr>
            <p:nvPr/>
          </p:nvSpPr>
          <p:spPr bwMode="auto">
            <a:xfrm>
              <a:off x="10220325"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4" name="直线 13">
              <a:extLst>
                <a:ext uri="{FF2B5EF4-FFF2-40B4-BE49-F238E27FC236}">
                  <a16:creationId xmlns:a16="http://schemas.microsoft.com/office/drawing/2014/main" id="{EF69B7FD-2338-4ED0-A852-065C4A7CDD74}"/>
                </a:ext>
              </a:extLst>
            </p:cNvPr>
            <p:cNvSpPr>
              <a:spLocks noChangeShapeType="1"/>
            </p:cNvSpPr>
            <p:nvPr/>
          </p:nvSpPr>
          <p:spPr bwMode="auto">
            <a:xfrm>
              <a:off x="12583054"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5" name="直线 14">
              <a:extLst>
                <a:ext uri="{FF2B5EF4-FFF2-40B4-BE49-F238E27FC236}">
                  <a16:creationId xmlns:a16="http://schemas.microsoft.com/office/drawing/2014/main" id="{17D21076-7AAA-4FF7-B734-5B0E91F289EE}"/>
                </a:ext>
              </a:extLst>
            </p:cNvPr>
            <p:cNvSpPr>
              <a:spLocks noChangeShapeType="1"/>
            </p:cNvSpPr>
            <p:nvPr/>
          </p:nvSpPr>
          <p:spPr bwMode="auto">
            <a:xfrm>
              <a:off x="15320010"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6" name="直线 15">
              <a:extLst>
                <a:ext uri="{FF2B5EF4-FFF2-40B4-BE49-F238E27FC236}">
                  <a16:creationId xmlns:a16="http://schemas.microsoft.com/office/drawing/2014/main" id="{A65FCAC9-DAAF-4CC1-AB30-4FA2279B698E}"/>
                </a:ext>
              </a:extLst>
            </p:cNvPr>
            <p:cNvSpPr>
              <a:spLocks noChangeShapeType="1"/>
            </p:cNvSpPr>
            <p:nvPr/>
          </p:nvSpPr>
          <p:spPr bwMode="auto">
            <a:xfrm>
              <a:off x="8165888" y="9605644"/>
              <a:ext cx="1216237" cy="317"/>
            </a:xfrm>
            <a:prstGeom prst="line">
              <a:avLst/>
            </a:prstGeom>
            <a:noFill/>
            <a:ln w="38100">
              <a:solidFill>
                <a:srgbClr val="00B05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grpSp>
    </p:spTree>
    <p:extLst>
      <p:ext uri="{BB962C8B-B14F-4D97-AF65-F5344CB8AC3E}">
        <p14:creationId xmlns:p14="http://schemas.microsoft.com/office/powerpoint/2010/main" val="1091547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矩形 2"/>
          <p:cNvSpPr>
            <a:spLocks noGrp="1" noChangeArrowheads="1"/>
          </p:cNvSpPr>
          <p:nvPr>
            <p:ph type="title"/>
          </p:nvPr>
        </p:nvSpPr>
        <p:spPr/>
        <p:txBody>
          <a:bodyPr/>
          <a:lstStyle/>
          <a:p>
            <a:pPr eaLnBrk="1" hangingPunct="1"/>
            <a:r>
              <a:rPr lang="en-US" altLang="zh-CN"/>
              <a:t>DMA</a:t>
            </a:r>
            <a:r>
              <a:rPr lang="zh-CN" altLang="en-US"/>
              <a:t>方式</a:t>
            </a:r>
          </a:p>
        </p:txBody>
      </p:sp>
      <p:sp>
        <p:nvSpPr>
          <p:cNvPr id="78852" name="矩形 3"/>
          <p:cNvSpPr>
            <a:spLocks noGrp="1" noChangeArrowheads="1"/>
          </p:cNvSpPr>
          <p:nvPr>
            <p:ph type="body" idx="1"/>
          </p:nvPr>
        </p:nvSpPr>
        <p:spPr/>
        <p:txBody>
          <a:bodyPr/>
          <a:lstStyle/>
          <a:p>
            <a:pPr eaLnBrk="1" hangingPunct="1"/>
            <a:r>
              <a:rPr lang="en-US" altLang="zh-CN"/>
              <a:t>DMA</a:t>
            </a:r>
            <a:r>
              <a:rPr lang="zh-CN" altLang="en-US"/>
              <a:t>基本概念</a:t>
            </a:r>
          </a:p>
          <a:p>
            <a:pPr eaLnBrk="1" hangingPunct="1"/>
            <a:r>
              <a:rPr lang="en-US" altLang="zh-CN"/>
              <a:t>DMA</a:t>
            </a:r>
            <a:r>
              <a:rPr lang="zh-CN" altLang="en-US"/>
              <a:t>传输方式</a:t>
            </a:r>
          </a:p>
          <a:p>
            <a:pPr eaLnBrk="1" hangingPunct="1"/>
            <a:r>
              <a:rPr lang="zh-CN" altLang="en-US"/>
              <a:t>基本</a:t>
            </a:r>
            <a:r>
              <a:rPr lang="en-US" altLang="zh-CN"/>
              <a:t>DMA</a:t>
            </a:r>
            <a:r>
              <a:rPr lang="zh-CN" altLang="en-US"/>
              <a:t>控制器</a:t>
            </a:r>
          </a:p>
          <a:p>
            <a:pPr eaLnBrk="1" hangingPunct="1">
              <a:buFont typeface="Wingdings" panose="05000000000000000000" pitchFamily="2" charset="2"/>
              <a:buNone/>
            </a:pPr>
            <a:endParaRPr lang="zh-CN" altLang="en-US"/>
          </a:p>
          <a:p>
            <a:pPr eaLnBrk="1" hangingPunct="1"/>
            <a:endParaRPr lang="en-US" altLang="zh-CN"/>
          </a:p>
        </p:txBody>
      </p:sp>
    </p:spTree>
    <p:extLst>
      <p:ext uri="{BB962C8B-B14F-4D97-AF65-F5344CB8AC3E}">
        <p14:creationId xmlns:p14="http://schemas.microsoft.com/office/powerpoint/2010/main" val="2546186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矩形 2"/>
          <p:cNvSpPr>
            <a:spLocks noGrp="1" noChangeArrowheads="1"/>
          </p:cNvSpPr>
          <p:nvPr>
            <p:ph type="title"/>
          </p:nvPr>
        </p:nvSpPr>
        <p:spPr/>
        <p:txBody>
          <a:bodyPr/>
          <a:lstStyle/>
          <a:p>
            <a:r>
              <a:rPr lang="zh-CN" altLang="en-US"/>
              <a:t>内存争用</a:t>
            </a:r>
          </a:p>
        </p:txBody>
      </p:sp>
      <p:sp>
        <p:nvSpPr>
          <p:cNvPr id="80900" name="矩形 3"/>
          <p:cNvSpPr>
            <a:spLocks noGrp="1" noChangeArrowheads="1"/>
          </p:cNvSpPr>
          <p:nvPr>
            <p:ph type="body" idx="1"/>
          </p:nvPr>
        </p:nvSpPr>
        <p:spPr/>
        <p:txBody>
          <a:bodyPr/>
          <a:lstStyle/>
          <a:p>
            <a:r>
              <a:rPr lang="zh-CN" altLang="en-US" b="1" dirty="0"/>
              <a:t>访存冲突</a:t>
            </a:r>
            <a:endParaRPr lang="en-US" altLang="zh-CN" b="1" dirty="0"/>
          </a:p>
          <a:p>
            <a:pPr lvl="1"/>
            <a:r>
              <a:rPr lang="en-US" altLang="zh-CN" sz="2400" dirty="0"/>
              <a:t>DMA</a:t>
            </a:r>
            <a:r>
              <a:rPr lang="zh-CN" altLang="en-US" sz="2400" dirty="0"/>
              <a:t>控制器直接访问内存</a:t>
            </a:r>
            <a:endParaRPr lang="en-US" altLang="zh-CN" sz="2400" dirty="0"/>
          </a:p>
          <a:p>
            <a:pPr lvl="1"/>
            <a:r>
              <a:rPr lang="en-US" altLang="zh-CN" sz="2400" dirty="0"/>
              <a:t>CPU</a:t>
            </a:r>
            <a:r>
              <a:rPr lang="zh-CN" altLang="en-US" sz="2400" dirty="0"/>
              <a:t>执行主程序   </a:t>
            </a:r>
            <a:r>
              <a:rPr lang="en-US" altLang="zh-CN" sz="2400" dirty="0"/>
              <a:t>(</a:t>
            </a:r>
            <a:r>
              <a:rPr lang="zh-CN" altLang="en-US" sz="2400" dirty="0"/>
              <a:t>需要访内</a:t>
            </a:r>
            <a:r>
              <a:rPr lang="en-US" altLang="zh-CN" sz="2400" dirty="0"/>
              <a:t>)</a:t>
            </a:r>
          </a:p>
          <a:p>
            <a:r>
              <a:rPr lang="zh-CN" altLang="en-US" b="1" dirty="0"/>
              <a:t>如何处理这种冲突？</a:t>
            </a:r>
          </a:p>
          <a:p>
            <a:pPr lvl="1"/>
            <a:r>
              <a:rPr lang="zh-CN" altLang="en-US" sz="2400" dirty="0"/>
              <a:t>停止</a:t>
            </a:r>
            <a:r>
              <a:rPr lang="en-US" altLang="zh-CN" sz="2400" dirty="0"/>
              <a:t>CPU</a:t>
            </a:r>
            <a:r>
              <a:rPr lang="zh-CN" altLang="en-US" sz="2400" dirty="0"/>
              <a:t>使用主存</a:t>
            </a:r>
          </a:p>
          <a:p>
            <a:pPr lvl="1"/>
            <a:r>
              <a:rPr lang="en-US" altLang="zh-CN" sz="2400" dirty="0"/>
              <a:t>DMA</a:t>
            </a:r>
            <a:r>
              <a:rPr lang="zh-CN" altLang="en-US" sz="2400" dirty="0"/>
              <a:t>与</a:t>
            </a:r>
            <a:r>
              <a:rPr lang="en-US" altLang="zh-CN" sz="2400" dirty="0"/>
              <a:t>CPU</a:t>
            </a:r>
            <a:r>
              <a:rPr lang="zh-CN" altLang="en-US" sz="2400" dirty="0"/>
              <a:t>交替使用主存</a:t>
            </a:r>
          </a:p>
          <a:p>
            <a:pPr lvl="1"/>
            <a:r>
              <a:rPr lang="zh-CN" altLang="en-US" sz="2400" dirty="0"/>
              <a:t>周期挪用法</a:t>
            </a:r>
          </a:p>
        </p:txBody>
      </p:sp>
    </p:spTree>
    <p:extLst>
      <p:ext uri="{BB962C8B-B14F-4D97-AF65-F5344CB8AC3E}">
        <p14:creationId xmlns:p14="http://schemas.microsoft.com/office/powerpoint/2010/main" val="630738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矩形 2"/>
          <p:cNvSpPr>
            <a:spLocks noGrp="1" noChangeArrowheads="1"/>
          </p:cNvSpPr>
          <p:nvPr>
            <p:ph type="title"/>
          </p:nvPr>
        </p:nvSpPr>
        <p:spPr/>
        <p:txBody>
          <a:bodyPr/>
          <a:lstStyle/>
          <a:p>
            <a:r>
              <a:rPr lang="zh-CN" altLang="en-US"/>
              <a:t>停止</a:t>
            </a:r>
            <a:r>
              <a:rPr lang="en-US" altLang="zh-CN"/>
              <a:t>CPU</a:t>
            </a:r>
            <a:r>
              <a:rPr lang="zh-CN" altLang="en-US"/>
              <a:t>使用主存</a:t>
            </a:r>
          </a:p>
        </p:txBody>
      </p:sp>
      <p:sp>
        <p:nvSpPr>
          <p:cNvPr id="81924" name="矩形 3"/>
          <p:cNvSpPr>
            <a:spLocks noGrp="1" noChangeArrowheads="1"/>
          </p:cNvSpPr>
          <p:nvPr>
            <p:ph type="body" idx="1"/>
          </p:nvPr>
        </p:nvSpPr>
        <p:spPr/>
        <p:txBody>
          <a:bodyPr/>
          <a:lstStyle/>
          <a:p>
            <a:r>
              <a:rPr lang="en-US" altLang="zh-CN" dirty="0"/>
              <a:t>DMA</a:t>
            </a:r>
            <a:r>
              <a:rPr lang="zh-CN" altLang="en-US" dirty="0"/>
              <a:t>传送数据时，</a:t>
            </a:r>
            <a:r>
              <a:rPr lang="en-US" altLang="zh-CN" dirty="0"/>
              <a:t>CPU</a:t>
            </a:r>
            <a:r>
              <a:rPr lang="zh-CN" altLang="en-US" dirty="0"/>
              <a:t>停止使用主存</a:t>
            </a:r>
            <a:endParaRPr lang="en-US" altLang="zh-CN" dirty="0"/>
          </a:p>
          <a:p>
            <a:r>
              <a:rPr lang="zh-CN" altLang="en-US" dirty="0"/>
              <a:t>一批数据传送结束后，</a:t>
            </a:r>
            <a:r>
              <a:rPr lang="en-US" altLang="zh-CN" dirty="0"/>
              <a:t>DMA</a:t>
            </a:r>
            <a:r>
              <a:rPr lang="zh-CN" altLang="en-US" dirty="0"/>
              <a:t>再交还主存使用权</a:t>
            </a:r>
          </a:p>
          <a:p>
            <a:r>
              <a:rPr lang="en-US" altLang="zh-CN" dirty="0"/>
              <a:t>DMA</a:t>
            </a:r>
            <a:r>
              <a:rPr lang="zh-CN" altLang="en-US" dirty="0"/>
              <a:t>传送过程中，</a:t>
            </a:r>
            <a:r>
              <a:rPr lang="en-US" altLang="zh-CN" dirty="0"/>
              <a:t>CPU</a:t>
            </a:r>
            <a:r>
              <a:rPr lang="zh-CN" altLang="en-US" dirty="0"/>
              <a:t>处于等待状态</a:t>
            </a:r>
          </a:p>
          <a:p>
            <a:pPr marL="0" indent="0">
              <a:buNone/>
            </a:pPr>
            <a:endParaRPr lang="zh-CN" altLang="en-US" dirty="0"/>
          </a:p>
          <a:p>
            <a:endParaRPr lang="en-US" altLang="zh-CN" dirty="0"/>
          </a:p>
        </p:txBody>
      </p:sp>
    </p:spTree>
    <p:extLst>
      <p:ext uri="{BB962C8B-B14F-4D97-AF65-F5344CB8AC3E}">
        <p14:creationId xmlns:p14="http://schemas.microsoft.com/office/powerpoint/2010/main" val="2646394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矩形 2"/>
          <p:cNvSpPr>
            <a:spLocks noGrp="1" noChangeArrowheads="1"/>
          </p:cNvSpPr>
          <p:nvPr>
            <p:ph type="title"/>
          </p:nvPr>
        </p:nvSpPr>
        <p:spPr/>
        <p:txBody>
          <a:bodyPr/>
          <a:lstStyle/>
          <a:p>
            <a:r>
              <a:rPr lang="zh-CN" altLang="en-US"/>
              <a:t>停止</a:t>
            </a:r>
            <a:r>
              <a:rPr lang="en-US" altLang="zh-CN"/>
              <a:t>CPU</a:t>
            </a:r>
            <a:r>
              <a:rPr lang="zh-CN" altLang="en-US"/>
              <a:t>访内</a:t>
            </a:r>
          </a:p>
        </p:txBody>
      </p:sp>
      <p:sp>
        <p:nvSpPr>
          <p:cNvPr id="82948" name="矩形 4"/>
          <p:cNvSpPr>
            <a:spLocks noChangeArrowheads="1"/>
          </p:cNvSpPr>
          <p:nvPr/>
        </p:nvSpPr>
        <p:spPr bwMode="auto">
          <a:xfrm>
            <a:off x="2341181" y="3762972"/>
            <a:ext cx="7772400"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nSpc>
                <a:spcPct val="150000"/>
              </a:lnSpc>
              <a:spcBef>
                <a:spcPct val="20000"/>
              </a:spcBef>
              <a:buClr>
                <a:schemeClr val="accent2"/>
              </a:buClr>
            </a:pPr>
            <a:r>
              <a:rPr lang="en-US" altLang="zh-CN" sz="2100" dirty="0">
                <a:latin typeface="+mn-ea"/>
              </a:rPr>
              <a:t>1. DMA</a:t>
            </a:r>
            <a:r>
              <a:rPr lang="zh-CN" altLang="en-US" sz="2100" dirty="0">
                <a:latin typeface="+mn-ea"/>
              </a:rPr>
              <a:t>批量数据传输周期过长，</a:t>
            </a:r>
            <a:r>
              <a:rPr lang="en-US" altLang="zh-CN" sz="2100" dirty="0">
                <a:latin typeface="+mn-ea"/>
              </a:rPr>
              <a:t>CPU</a:t>
            </a:r>
            <a:r>
              <a:rPr lang="zh-CN" altLang="en-US" sz="2100" dirty="0">
                <a:latin typeface="+mn-ea"/>
              </a:rPr>
              <a:t>长期无法访内</a:t>
            </a:r>
            <a:r>
              <a:rPr lang="en-US" altLang="zh-CN" sz="2100" dirty="0">
                <a:latin typeface="+mn-ea"/>
              </a:rPr>
              <a:t>      </a:t>
            </a:r>
          </a:p>
          <a:p>
            <a:pPr marL="469900" indent="-469900">
              <a:lnSpc>
                <a:spcPct val="150000"/>
              </a:lnSpc>
              <a:spcBef>
                <a:spcPct val="20000"/>
              </a:spcBef>
              <a:buClr>
                <a:schemeClr val="accent2"/>
              </a:buClr>
            </a:pPr>
            <a:r>
              <a:rPr lang="en-US" altLang="zh-CN" sz="2100" dirty="0">
                <a:latin typeface="+mn-ea"/>
              </a:rPr>
              <a:t>2. </a:t>
            </a:r>
            <a:r>
              <a:rPr lang="zh-CN" altLang="en-US" sz="2100" dirty="0">
                <a:latin typeface="+mn-ea"/>
              </a:rPr>
              <a:t>外设传送两个数据的时间间隔大于存储周期，内存未充分利用</a:t>
            </a:r>
          </a:p>
        </p:txBody>
      </p:sp>
      <p:sp>
        <p:nvSpPr>
          <p:cNvPr id="82949" name="直线 5"/>
          <p:cNvSpPr>
            <a:spLocks noChangeShapeType="1"/>
          </p:cNvSpPr>
          <p:nvPr/>
        </p:nvSpPr>
        <p:spPr bwMode="auto">
          <a:xfrm>
            <a:off x="3657600" y="1709639"/>
            <a:ext cx="5943600" cy="0"/>
          </a:xfrm>
          <a:prstGeom prst="line">
            <a:avLst/>
          </a:prstGeom>
          <a:noFill/>
          <a:ln w="38100">
            <a:solidFill>
              <a:srgbClr val="FF99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0" name="直线 6"/>
          <p:cNvSpPr>
            <a:spLocks noChangeShapeType="1"/>
          </p:cNvSpPr>
          <p:nvPr/>
        </p:nvSpPr>
        <p:spPr bwMode="auto">
          <a:xfrm>
            <a:off x="3657600" y="2547839"/>
            <a:ext cx="1828800"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1" name="直线 7"/>
          <p:cNvSpPr>
            <a:spLocks noChangeShapeType="1"/>
          </p:cNvSpPr>
          <p:nvPr/>
        </p:nvSpPr>
        <p:spPr bwMode="auto">
          <a:xfrm>
            <a:off x="7467600" y="2547839"/>
            <a:ext cx="2133600"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2" name="直线 8"/>
          <p:cNvSpPr>
            <a:spLocks noChangeShapeType="1"/>
          </p:cNvSpPr>
          <p:nvPr/>
        </p:nvSpPr>
        <p:spPr bwMode="auto">
          <a:xfrm>
            <a:off x="5486400" y="3309839"/>
            <a:ext cx="1981200" cy="0"/>
          </a:xfrm>
          <a:prstGeom prst="line">
            <a:avLst/>
          </a:prstGeom>
          <a:noFill/>
          <a:ln w="3810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3" name="直线 9"/>
          <p:cNvSpPr>
            <a:spLocks noChangeShapeType="1"/>
          </p:cNvSpPr>
          <p:nvPr/>
        </p:nvSpPr>
        <p:spPr bwMode="auto">
          <a:xfrm>
            <a:off x="5486400" y="1557239"/>
            <a:ext cx="0" cy="19050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4" name="直线 10"/>
          <p:cNvSpPr>
            <a:spLocks noChangeShapeType="1"/>
          </p:cNvSpPr>
          <p:nvPr/>
        </p:nvSpPr>
        <p:spPr bwMode="auto">
          <a:xfrm>
            <a:off x="7467600" y="1557239"/>
            <a:ext cx="0" cy="19050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9" name="直线 12"/>
          <p:cNvSpPr>
            <a:spLocks noChangeShapeType="1"/>
          </p:cNvSpPr>
          <p:nvPr/>
        </p:nvSpPr>
        <p:spPr bwMode="auto">
          <a:xfrm>
            <a:off x="3431704" y="5488719"/>
            <a:ext cx="57912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0" name="直线 13"/>
          <p:cNvSpPr>
            <a:spLocks noChangeShapeType="1"/>
          </p:cNvSpPr>
          <p:nvPr/>
        </p:nvSpPr>
        <p:spPr bwMode="auto">
          <a:xfrm>
            <a:off x="3431704"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1" name="直线 14"/>
          <p:cNvSpPr>
            <a:spLocks noChangeShapeType="1"/>
          </p:cNvSpPr>
          <p:nvPr/>
        </p:nvSpPr>
        <p:spPr bwMode="auto">
          <a:xfrm>
            <a:off x="4269904" y="5336319"/>
            <a:ext cx="0" cy="685800"/>
          </a:xfrm>
          <a:prstGeom prst="line">
            <a:avLst/>
          </a:prstGeom>
          <a:noFill/>
          <a:ln w="9525">
            <a:solidFill>
              <a:srgbClr val="FF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2" name="直线 15"/>
          <p:cNvSpPr>
            <a:spLocks noChangeShapeType="1"/>
          </p:cNvSpPr>
          <p:nvPr/>
        </p:nvSpPr>
        <p:spPr bwMode="auto">
          <a:xfrm>
            <a:off x="4969024"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3" name="直线 16"/>
          <p:cNvSpPr>
            <a:spLocks noChangeShapeType="1"/>
          </p:cNvSpPr>
          <p:nvPr/>
        </p:nvSpPr>
        <p:spPr bwMode="auto">
          <a:xfrm>
            <a:off x="5883424" y="5336319"/>
            <a:ext cx="0" cy="685800"/>
          </a:xfrm>
          <a:prstGeom prst="line">
            <a:avLst/>
          </a:prstGeom>
          <a:noFill/>
          <a:ln w="9525">
            <a:solidFill>
              <a:srgbClr val="FF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4" name="直线 17"/>
          <p:cNvSpPr>
            <a:spLocks noChangeShapeType="1"/>
          </p:cNvSpPr>
          <p:nvPr/>
        </p:nvSpPr>
        <p:spPr bwMode="auto">
          <a:xfrm>
            <a:off x="6616080"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5" name="直线 18"/>
          <p:cNvSpPr>
            <a:spLocks noChangeShapeType="1"/>
          </p:cNvSpPr>
          <p:nvPr/>
        </p:nvSpPr>
        <p:spPr bwMode="auto">
          <a:xfrm>
            <a:off x="7454280" y="5336319"/>
            <a:ext cx="0" cy="685800"/>
          </a:xfrm>
          <a:prstGeom prst="line">
            <a:avLst/>
          </a:prstGeom>
          <a:noFill/>
          <a:ln w="9525">
            <a:solidFill>
              <a:srgbClr val="FF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6" name="直线 19"/>
          <p:cNvSpPr>
            <a:spLocks noChangeShapeType="1"/>
          </p:cNvSpPr>
          <p:nvPr/>
        </p:nvSpPr>
        <p:spPr bwMode="auto">
          <a:xfrm>
            <a:off x="8258944"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7" name="直线 20"/>
          <p:cNvSpPr>
            <a:spLocks noChangeShapeType="1"/>
          </p:cNvSpPr>
          <p:nvPr/>
        </p:nvSpPr>
        <p:spPr bwMode="auto">
          <a:xfrm>
            <a:off x="3431704" y="5869719"/>
            <a:ext cx="838200"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8" name="直线 21"/>
          <p:cNvSpPr>
            <a:spLocks noChangeShapeType="1"/>
          </p:cNvSpPr>
          <p:nvPr/>
        </p:nvSpPr>
        <p:spPr bwMode="auto">
          <a:xfrm>
            <a:off x="5045224" y="5869719"/>
            <a:ext cx="838200"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9" name="直线 22"/>
          <p:cNvSpPr>
            <a:spLocks noChangeShapeType="1"/>
          </p:cNvSpPr>
          <p:nvPr/>
        </p:nvSpPr>
        <p:spPr bwMode="auto">
          <a:xfrm>
            <a:off x="6616080" y="5869719"/>
            <a:ext cx="838200"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6" name="矩形 23"/>
          <p:cNvSpPr>
            <a:spLocks noChangeArrowheads="1"/>
          </p:cNvSpPr>
          <p:nvPr/>
        </p:nvSpPr>
        <p:spPr bwMode="auto">
          <a:xfrm>
            <a:off x="2303964" y="1412777"/>
            <a:ext cx="1415772" cy="535531"/>
          </a:xfrm>
          <a:prstGeom prst="rect">
            <a:avLst/>
          </a:prstGeom>
          <a:noFill/>
          <a:ln>
            <a:noFill/>
          </a:ln>
          <a:effectLst/>
          <a:extLst>
            <a:ext uri="{909E8E84-426E-40DD-AFC4-6F175D3DCCD1}">
              <a14:hiddenFill xmlns:a14="http://schemas.microsoft.com/office/drawing/2010/main">
                <a:solidFill>
                  <a:srgbClr val="9966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spcBef>
                <a:spcPct val="20000"/>
              </a:spcBef>
              <a:buClr>
                <a:schemeClr val="folHlink"/>
              </a:buClr>
              <a:buSzPct val="90000"/>
              <a:buFont typeface="Wingdings" panose="05000000000000000000" pitchFamily="2" charset="2"/>
              <a:buNone/>
            </a:pPr>
            <a:r>
              <a:rPr lang="zh-CN" altLang="en-US" sz="2400" b="1" dirty="0">
                <a:latin typeface="+mn-ea"/>
              </a:rPr>
              <a:t>内存工作</a:t>
            </a:r>
          </a:p>
        </p:txBody>
      </p:sp>
      <p:sp>
        <p:nvSpPr>
          <p:cNvPr id="82957" name="矩形 24"/>
          <p:cNvSpPr>
            <a:spLocks noChangeArrowheads="1"/>
          </p:cNvSpPr>
          <p:nvPr/>
        </p:nvSpPr>
        <p:spPr bwMode="auto">
          <a:xfrm>
            <a:off x="2279650" y="2133502"/>
            <a:ext cx="1447832" cy="535531"/>
          </a:xfrm>
          <a:prstGeom prst="rect">
            <a:avLst/>
          </a:prstGeom>
          <a:noFill/>
          <a:ln>
            <a:noFill/>
          </a:ln>
          <a:effectLst/>
          <a:extLst>
            <a:ext uri="{909E8E84-426E-40DD-AFC4-6F175D3DCCD1}">
              <a14:hiddenFill xmlns:a14="http://schemas.microsoft.com/office/drawing/2010/main">
                <a:solidFill>
                  <a:srgbClr val="9966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spcBef>
                <a:spcPct val="20000"/>
              </a:spcBef>
              <a:buClr>
                <a:schemeClr val="folHlink"/>
              </a:buClr>
              <a:buSzPct val="90000"/>
              <a:buFont typeface="Wingdings" panose="05000000000000000000" pitchFamily="2" charset="2"/>
              <a:buNone/>
            </a:pPr>
            <a:r>
              <a:rPr lang="en-US" altLang="zh-CN" sz="2400" b="1">
                <a:latin typeface="+mn-ea"/>
              </a:rPr>
              <a:t>CPU</a:t>
            </a:r>
            <a:r>
              <a:rPr lang="zh-CN" altLang="en-US" sz="2400" b="1">
                <a:latin typeface="+mn-ea"/>
              </a:rPr>
              <a:t>访内</a:t>
            </a:r>
          </a:p>
        </p:txBody>
      </p:sp>
      <p:sp>
        <p:nvSpPr>
          <p:cNvPr id="82958" name="矩形 25"/>
          <p:cNvSpPr>
            <a:spLocks noChangeArrowheads="1"/>
          </p:cNvSpPr>
          <p:nvPr/>
        </p:nvSpPr>
        <p:spPr bwMode="auto">
          <a:xfrm>
            <a:off x="2279650" y="2924077"/>
            <a:ext cx="1590500" cy="535531"/>
          </a:xfrm>
          <a:prstGeom prst="rect">
            <a:avLst/>
          </a:prstGeom>
          <a:noFill/>
          <a:ln>
            <a:noFill/>
          </a:ln>
          <a:effectLst/>
          <a:extLst>
            <a:ext uri="{909E8E84-426E-40DD-AFC4-6F175D3DCCD1}">
              <a14:hiddenFill xmlns:a14="http://schemas.microsoft.com/office/drawing/2010/main">
                <a:solidFill>
                  <a:srgbClr val="9966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spcBef>
                <a:spcPct val="20000"/>
              </a:spcBef>
              <a:buClr>
                <a:schemeClr val="folHlink"/>
              </a:buClr>
              <a:buSzPct val="90000"/>
              <a:buFont typeface="Wingdings" panose="05000000000000000000" pitchFamily="2" charset="2"/>
              <a:buNone/>
            </a:pPr>
            <a:r>
              <a:rPr lang="en-US" altLang="zh-CN" sz="2400" b="1">
                <a:latin typeface="+mn-ea"/>
              </a:rPr>
              <a:t>DMA</a:t>
            </a:r>
            <a:r>
              <a:rPr lang="zh-CN" altLang="en-US" sz="2400" b="1">
                <a:latin typeface="+mn-ea"/>
              </a:rPr>
              <a:t>访内</a:t>
            </a:r>
          </a:p>
        </p:txBody>
      </p:sp>
    </p:spTree>
    <p:extLst>
      <p:ext uri="{BB962C8B-B14F-4D97-AF65-F5344CB8AC3E}">
        <p14:creationId xmlns:p14="http://schemas.microsoft.com/office/powerpoint/2010/main" val="918120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CE8B8-F8D1-4D33-91EC-64437A470D0B}"/>
              </a:ext>
            </a:extLst>
          </p:cNvPr>
          <p:cNvSpPr>
            <a:spLocks noGrp="1"/>
          </p:cNvSpPr>
          <p:nvPr>
            <p:ph type="title"/>
          </p:nvPr>
        </p:nvSpPr>
        <p:spPr/>
        <p:txBody>
          <a:bodyPr/>
          <a:lstStyle/>
          <a:p>
            <a:r>
              <a:rPr lang="en-US" altLang="zh-CN" dirty="0"/>
              <a:t>DMA</a:t>
            </a:r>
            <a:r>
              <a:rPr lang="zh-CN" altLang="en-US" dirty="0"/>
              <a:t>与</a:t>
            </a:r>
            <a:r>
              <a:rPr lang="en-US" altLang="zh-CN" dirty="0"/>
              <a:t>CPU</a:t>
            </a:r>
            <a:r>
              <a:rPr lang="zh-CN" altLang="en-US" dirty="0"/>
              <a:t>交替使用主存</a:t>
            </a:r>
          </a:p>
        </p:txBody>
      </p:sp>
      <p:sp>
        <p:nvSpPr>
          <p:cNvPr id="3" name="内容占位符 2">
            <a:extLst>
              <a:ext uri="{FF2B5EF4-FFF2-40B4-BE49-F238E27FC236}">
                <a16:creationId xmlns:a16="http://schemas.microsoft.com/office/drawing/2014/main" id="{20197F0C-9CD7-4E21-AA13-A01AA2D822B0}"/>
              </a:ext>
            </a:extLst>
          </p:cNvPr>
          <p:cNvSpPr>
            <a:spLocks noGrp="1"/>
          </p:cNvSpPr>
          <p:nvPr>
            <p:ph idx="1"/>
          </p:nvPr>
        </p:nvSpPr>
        <p:spPr/>
        <p:txBody>
          <a:bodyPr/>
          <a:lstStyle/>
          <a:p>
            <a:r>
              <a:rPr lang="zh-CN" altLang="en-US" b="1" dirty="0"/>
              <a:t>每个存储周期分成两段</a:t>
            </a:r>
          </a:p>
          <a:p>
            <a:pPr lvl="1"/>
            <a:r>
              <a:rPr lang="zh-CN" altLang="en-US" sz="2400" dirty="0"/>
              <a:t>一段用于</a:t>
            </a:r>
            <a:r>
              <a:rPr lang="en-US" altLang="zh-CN" sz="2400" dirty="0"/>
              <a:t>DMA</a:t>
            </a:r>
            <a:r>
              <a:rPr lang="zh-CN" altLang="en-US" sz="2400" dirty="0"/>
              <a:t>访问主存</a:t>
            </a:r>
          </a:p>
          <a:p>
            <a:pPr lvl="1"/>
            <a:r>
              <a:rPr lang="zh-CN" altLang="en-US" sz="2400" dirty="0"/>
              <a:t>一段用于</a:t>
            </a:r>
            <a:r>
              <a:rPr lang="en-US" altLang="zh-CN" sz="2400" dirty="0"/>
              <a:t>CPU</a:t>
            </a:r>
            <a:r>
              <a:rPr lang="zh-CN" altLang="en-US" sz="2400" dirty="0"/>
              <a:t>访问主存</a:t>
            </a:r>
          </a:p>
          <a:p>
            <a:r>
              <a:rPr lang="zh-CN" altLang="en-US" b="1" dirty="0"/>
              <a:t>无主存使用权移交过程</a:t>
            </a:r>
          </a:p>
          <a:p>
            <a:endParaRPr lang="zh-CN" altLang="en-US" dirty="0"/>
          </a:p>
          <a:p>
            <a:endParaRPr lang="zh-CN" altLang="en-US" dirty="0"/>
          </a:p>
        </p:txBody>
      </p:sp>
      <p:sp>
        <p:nvSpPr>
          <p:cNvPr id="4" name="直线 7">
            <a:extLst>
              <a:ext uri="{FF2B5EF4-FFF2-40B4-BE49-F238E27FC236}">
                <a16:creationId xmlns:a16="http://schemas.microsoft.com/office/drawing/2014/main" id="{D8EBD6AC-3303-49B1-88B8-78DC85FABCA6}"/>
              </a:ext>
            </a:extLst>
          </p:cNvPr>
          <p:cNvSpPr>
            <a:spLocks noChangeShapeType="1"/>
          </p:cNvSpPr>
          <p:nvPr/>
        </p:nvSpPr>
        <p:spPr bwMode="auto">
          <a:xfrm>
            <a:off x="6295832" y="3543300"/>
            <a:ext cx="0" cy="2693988"/>
          </a:xfrm>
          <a:prstGeom prst="line">
            <a:avLst/>
          </a:prstGeom>
          <a:noFill/>
          <a:ln w="38100" cap="rnd">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 name="组合 8">
            <a:extLst>
              <a:ext uri="{FF2B5EF4-FFF2-40B4-BE49-F238E27FC236}">
                <a16:creationId xmlns:a16="http://schemas.microsoft.com/office/drawing/2014/main" id="{BD485C10-B850-4D64-A2DB-79F20FC80D94}"/>
              </a:ext>
            </a:extLst>
          </p:cNvPr>
          <p:cNvGrpSpPr/>
          <p:nvPr/>
        </p:nvGrpSpPr>
        <p:grpSpPr bwMode="auto">
          <a:xfrm>
            <a:off x="3432723" y="3759492"/>
            <a:ext cx="5596974" cy="1974558"/>
            <a:chOff x="1247" y="2931"/>
            <a:chExt cx="3118" cy="1100"/>
          </a:xfrm>
        </p:grpSpPr>
        <p:sp>
          <p:nvSpPr>
            <p:cNvPr id="6" name="直线 9">
              <a:extLst>
                <a:ext uri="{FF2B5EF4-FFF2-40B4-BE49-F238E27FC236}">
                  <a16:creationId xmlns:a16="http://schemas.microsoft.com/office/drawing/2014/main" id="{2F4718E9-F579-4C86-93BB-AF596E37261C}"/>
                </a:ext>
              </a:extLst>
            </p:cNvPr>
            <p:cNvSpPr>
              <a:spLocks noChangeShapeType="1"/>
            </p:cNvSpPr>
            <p:nvPr/>
          </p:nvSpPr>
          <p:spPr bwMode="auto">
            <a:xfrm>
              <a:off x="1247" y="3164"/>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直线 10">
              <a:extLst>
                <a:ext uri="{FF2B5EF4-FFF2-40B4-BE49-F238E27FC236}">
                  <a16:creationId xmlns:a16="http://schemas.microsoft.com/office/drawing/2014/main" id="{D7D9C421-C342-4060-9C22-BC550B967E83}"/>
                </a:ext>
              </a:extLst>
            </p:cNvPr>
            <p:cNvSpPr>
              <a:spLocks noChangeShapeType="1"/>
            </p:cNvSpPr>
            <p:nvPr/>
          </p:nvSpPr>
          <p:spPr bwMode="auto">
            <a:xfrm>
              <a:off x="3785" y="3164"/>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直线 11">
              <a:extLst>
                <a:ext uri="{FF2B5EF4-FFF2-40B4-BE49-F238E27FC236}">
                  <a16:creationId xmlns:a16="http://schemas.microsoft.com/office/drawing/2014/main" id="{CAEB3DD3-A991-41E3-A23D-753346CEF52B}"/>
                </a:ext>
              </a:extLst>
            </p:cNvPr>
            <p:cNvSpPr>
              <a:spLocks noChangeShapeType="1"/>
            </p:cNvSpPr>
            <p:nvPr/>
          </p:nvSpPr>
          <p:spPr bwMode="auto">
            <a:xfrm>
              <a:off x="1827" y="2933"/>
              <a:ext cx="195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直线 12">
              <a:extLst>
                <a:ext uri="{FF2B5EF4-FFF2-40B4-BE49-F238E27FC236}">
                  <a16:creationId xmlns:a16="http://schemas.microsoft.com/office/drawing/2014/main" id="{46103D5B-BF59-452A-AF5D-17748FABEAA0}"/>
                </a:ext>
              </a:extLst>
            </p:cNvPr>
            <p:cNvSpPr>
              <a:spLocks noChangeShapeType="1"/>
            </p:cNvSpPr>
            <p:nvPr/>
          </p:nvSpPr>
          <p:spPr bwMode="auto">
            <a:xfrm>
              <a:off x="1827" y="2933"/>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直线 13">
              <a:extLst>
                <a:ext uri="{FF2B5EF4-FFF2-40B4-BE49-F238E27FC236}">
                  <a16:creationId xmlns:a16="http://schemas.microsoft.com/office/drawing/2014/main" id="{BF7BD953-D1FF-4929-9051-B576CD9F136E}"/>
                </a:ext>
              </a:extLst>
            </p:cNvPr>
            <p:cNvSpPr>
              <a:spLocks noChangeShapeType="1"/>
            </p:cNvSpPr>
            <p:nvPr/>
          </p:nvSpPr>
          <p:spPr bwMode="auto">
            <a:xfrm>
              <a:off x="3785" y="2933"/>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直线 14">
              <a:extLst>
                <a:ext uri="{FF2B5EF4-FFF2-40B4-BE49-F238E27FC236}">
                  <a16:creationId xmlns:a16="http://schemas.microsoft.com/office/drawing/2014/main" id="{0E11DA51-431C-4D4E-A88A-8C2BDD96D28A}"/>
                </a:ext>
              </a:extLst>
            </p:cNvPr>
            <p:cNvSpPr>
              <a:spLocks noChangeShapeType="1"/>
            </p:cNvSpPr>
            <p:nvPr/>
          </p:nvSpPr>
          <p:spPr bwMode="auto">
            <a:xfrm>
              <a:off x="1247" y="3626"/>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直线 15">
              <a:extLst>
                <a:ext uri="{FF2B5EF4-FFF2-40B4-BE49-F238E27FC236}">
                  <a16:creationId xmlns:a16="http://schemas.microsoft.com/office/drawing/2014/main" id="{F5BB5114-E34C-4449-84E3-DA182E65E091}"/>
                </a:ext>
              </a:extLst>
            </p:cNvPr>
            <p:cNvSpPr>
              <a:spLocks noChangeShapeType="1"/>
            </p:cNvSpPr>
            <p:nvPr/>
          </p:nvSpPr>
          <p:spPr bwMode="auto">
            <a:xfrm>
              <a:off x="1827" y="3395"/>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直线 16">
              <a:extLst>
                <a:ext uri="{FF2B5EF4-FFF2-40B4-BE49-F238E27FC236}">
                  <a16:creationId xmlns:a16="http://schemas.microsoft.com/office/drawing/2014/main" id="{08502B54-BE60-4959-96B7-94CEFACE6A4B}"/>
                </a:ext>
              </a:extLst>
            </p:cNvPr>
            <p:cNvSpPr>
              <a:spLocks noChangeShapeType="1"/>
            </p:cNvSpPr>
            <p:nvPr/>
          </p:nvSpPr>
          <p:spPr bwMode="auto">
            <a:xfrm>
              <a:off x="1827" y="3395"/>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直线 17">
              <a:extLst>
                <a:ext uri="{FF2B5EF4-FFF2-40B4-BE49-F238E27FC236}">
                  <a16:creationId xmlns:a16="http://schemas.microsoft.com/office/drawing/2014/main" id="{474BB0A2-124A-4A0E-8E16-9FC244924BF3}"/>
                </a:ext>
              </a:extLst>
            </p:cNvPr>
            <p:cNvSpPr>
              <a:spLocks noChangeShapeType="1"/>
            </p:cNvSpPr>
            <p:nvPr/>
          </p:nvSpPr>
          <p:spPr bwMode="auto">
            <a:xfrm>
              <a:off x="2842" y="3626"/>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直线 18">
              <a:extLst>
                <a:ext uri="{FF2B5EF4-FFF2-40B4-BE49-F238E27FC236}">
                  <a16:creationId xmlns:a16="http://schemas.microsoft.com/office/drawing/2014/main" id="{A7505679-5754-43CA-9119-0FA2A1D9DCFD}"/>
                </a:ext>
              </a:extLst>
            </p:cNvPr>
            <p:cNvSpPr>
              <a:spLocks noChangeShapeType="1"/>
            </p:cNvSpPr>
            <p:nvPr/>
          </p:nvSpPr>
          <p:spPr bwMode="auto">
            <a:xfrm>
              <a:off x="2842" y="3395"/>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直线 19">
              <a:extLst>
                <a:ext uri="{FF2B5EF4-FFF2-40B4-BE49-F238E27FC236}">
                  <a16:creationId xmlns:a16="http://schemas.microsoft.com/office/drawing/2014/main" id="{BC5575BF-7E16-4739-B40B-6E706C9ACB45}"/>
                </a:ext>
              </a:extLst>
            </p:cNvPr>
            <p:cNvSpPr>
              <a:spLocks noChangeShapeType="1"/>
            </p:cNvSpPr>
            <p:nvPr/>
          </p:nvSpPr>
          <p:spPr bwMode="auto">
            <a:xfrm>
              <a:off x="3857" y="3395"/>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直线 20">
              <a:extLst>
                <a:ext uri="{FF2B5EF4-FFF2-40B4-BE49-F238E27FC236}">
                  <a16:creationId xmlns:a16="http://schemas.microsoft.com/office/drawing/2014/main" id="{2E82385A-9D36-466E-A8FE-E4D5D0AB6C03}"/>
                </a:ext>
              </a:extLst>
            </p:cNvPr>
            <p:cNvSpPr>
              <a:spLocks noChangeShapeType="1"/>
            </p:cNvSpPr>
            <p:nvPr/>
          </p:nvSpPr>
          <p:spPr bwMode="auto">
            <a:xfrm>
              <a:off x="3857" y="3395"/>
              <a:ext cx="50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直线 21">
              <a:extLst>
                <a:ext uri="{FF2B5EF4-FFF2-40B4-BE49-F238E27FC236}">
                  <a16:creationId xmlns:a16="http://schemas.microsoft.com/office/drawing/2014/main" id="{4829E470-90A0-4A60-9E57-91C1367984DF}"/>
                </a:ext>
              </a:extLst>
            </p:cNvPr>
            <p:cNvSpPr>
              <a:spLocks noChangeShapeType="1"/>
            </p:cNvSpPr>
            <p:nvPr/>
          </p:nvSpPr>
          <p:spPr bwMode="auto">
            <a:xfrm>
              <a:off x="1247" y="3800"/>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直线 22">
              <a:extLst>
                <a:ext uri="{FF2B5EF4-FFF2-40B4-BE49-F238E27FC236}">
                  <a16:creationId xmlns:a16="http://schemas.microsoft.com/office/drawing/2014/main" id="{23F200AC-E6ED-49DF-A271-0AA4AD7EB28C}"/>
                </a:ext>
              </a:extLst>
            </p:cNvPr>
            <p:cNvSpPr>
              <a:spLocks noChangeShapeType="1"/>
            </p:cNvSpPr>
            <p:nvPr/>
          </p:nvSpPr>
          <p:spPr bwMode="auto">
            <a:xfrm>
              <a:off x="1827" y="4031"/>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直线 23">
              <a:extLst>
                <a:ext uri="{FF2B5EF4-FFF2-40B4-BE49-F238E27FC236}">
                  <a16:creationId xmlns:a16="http://schemas.microsoft.com/office/drawing/2014/main" id="{A4528439-B7CC-4F5C-8A9E-653E6E7C4616}"/>
                </a:ext>
              </a:extLst>
            </p:cNvPr>
            <p:cNvSpPr>
              <a:spLocks noChangeShapeType="1"/>
            </p:cNvSpPr>
            <p:nvPr/>
          </p:nvSpPr>
          <p:spPr bwMode="auto">
            <a:xfrm>
              <a:off x="2842" y="3800"/>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直线 24">
              <a:extLst>
                <a:ext uri="{FF2B5EF4-FFF2-40B4-BE49-F238E27FC236}">
                  <a16:creationId xmlns:a16="http://schemas.microsoft.com/office/drawing/2014/main" id="{884B6F7D-36E3-4473-8A53-3A7674831F4B}"/>
                </a:ext>
              </a:extLst>
            </p:cNvPr>
            <p:cNvSpPr>
              <a:spLocks noChangeShapeType="1"/>
            </p:cNvSpPr>
            <p:nvPr/>
          </p:nvSpPr>
          <p:spPr bwMode="auto">
            <a:xfrm>
              <a:off x="3857" y="4031"/>
              <a:ext cx="50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直线 25">
              <a:extLst>
                <a:ext uri="{FF2B5EF4-FFF2-40B4-BE49-F238E27FC236}">
                  <a16:creationId xmlns:a16="http://schemas.microsoft.com/office/drawing/2014/main" id="{08008CD1-2453-4E32-8411-007FC420B662}"/>
                </a:ext>
              </a:extLst>
            </p:cNvPr>
            <p:cNvSpPr>
              <a:spLocks noChangeShapeType="1"/>
            </p:cNvSpPr>
            <p:nvPr/>
          </p:nvSpPr>
          <p:spPr bwMode="auto">
            <a:xfrm>
              <a:off x="1827" y="3800"/>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直线 26">
              <a:extLst>
                <a:ext uri="{FF2B5EF4-FFF2-40B4-BE49-F238E27FC236}">
                  <a16:creationId xmlns:a16="http://schemas.microsoft.com/office/drawing/2014/main" id="{57EAD47D-5B5C-47B8-9E0E-C2DFBE33D993}"/>
                </a:ext>
              </a:extLst>
            </p:cNvPr>
            <p:cNvSpPr>
              <a:spLocks noChangeShapeType="1"/>
            </p:cNvSpPr>
            <p:nvPr/>
          </p:nvSpPr>
          <p:spPr bwMode="auto">
            <a:xfrm>
              <a:off x="2842" y="3800"/>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直线 27">
              <a:extLst>
                <a:ext uri="{FF2B5EF4-FFF2-40B4-BE49-F238E27FC236}">
                  <a16:creationId xmlns:a16="http://schemas.microsoft.com/office/drawing/2014/main" id="{27EBA09B-4BCE-4639-920B-80A7898262A9}"/>
                </a:ext>
              </a:extLst>
            </p:cNvPr>
            <p:cNvSpPr>
              <a:spLocks noChangeShapeType="1"/>
            </p:cNvSpPr>
            <p:nvPr/>
          </p:nvSpPr>
          <p:spPr bwMode="auto">
            <a:xfrm>
              <a:off x="3857" y="3800"/>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文本框 28">
              <a:extLst>
                <a:ext uri="{FF2B5EF4-FFF2-40B4-BE49-F238E27FC236}">
                  <a16:creationId xmlns:a16="http://schemas.microsoft.com/office/drawing/2014/main" id="{73DE3F32-5E76-4407-9846-677BA1795ACD}"/>
                </a:ext>
              </a:extLst>
            </p:cNvPr>
            <p:cNvSpPr txBox="1">
              <a:spLocks noChangeArrowheads="1"/>
            </p:cNvSpPr>
            <p:nvPr/>
          </p:nvSpPr>
          <p:spPr bwMode="auto">
            <a:xfrm>
              <a:off x="2506" y="2931"/>
              <a:ext cx="674"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zh-CN" altLang="en-US" sz="2000" dirty="0">
                  <a:solidFill>
                    <a:schemeClr val="tx1"/>
                  </a:solidFill>
                  <a:latin typeface="Times New Roman" panose="02020603050405020304" pitchFamily="18" charset="0"/>
                  <a:ea typeface="宋体" panose="02010600030101010101" pitchFamily="2" charset="-122"/>
                </a:rPr>
                <a:t>存储周期</a:t>
              </a:r>
            </a:p>
          </p:txBody>
        </p:sp>
        <p:sp>
          <p:nvSpPr>
            <p:cNvPr id="26" name="文本框 29">
              <a:extLst>
                <a:ext uri="{FF2B5EF4-FFF2-40B4-BE49-F238E27FC236}">
                  <a16:creationId xmlns:a16="http://schemas.microsoft.com/office/drawing/2014/main" id="{B0253297-1A30-4346-A389-21894FF0C310}"/>
                </a:ext>
              </a:extLst>
            </p:cNvPr>
            <p:cNvSpPr txBox="1">
              <a:spLocks noChangeArrowheads="1"/>
            </p:cNvSpPr>
            <p:nvPr/>
          </p:nvSpPr>
          <p:spPr bwMode="auto">
            <a:xfrm>
              <a:off x="1900" y="3365"/>
              <a:ext cx="8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a:solidFill>
                    <a:schemeClr val="tx1"/>
                  </a:solidFill>
                  <a:latin typeface="Times New Roman" panose="02020603050405020304" pitchFamily="18" charset="0"/>
                  <a:ea typeface="宋体" panose="02010600030101010101" pitchFamily="2" charset="-122"/>
                </a:rPr>
                <a:t>DMA</a:t>
              </a:r>
              <a:r>
                <a:rPr kumimoji="1" lang="zh-CN" altLang="en-US" sz="2000">
                  <a:solidFill>
                    <a:schemeClr val="tx1"/>
                  </a:solidFill>
                  <a:latin typeface="Times New Roman" panose="02020603050405020304" pitchFamily="18" charset="0"/>
                  <a:ea typeface="宋体" panose="02010600030101010101" pitchFamily="2" charset="-122"/>
                </a:rPr>
                <a:t>访内</a:t>
              </a:r>
            </a:p>
          </p:txBody>
        </p:sp>
        <p:sp>
          <p:nvSpPr>
            <p:cNvPr id="27" name="文本框 30">
              <a:extLst>
                <a:ext uri="{FF2B5EF4-FFF2-40B4-BE49-F238E27FC236}">
                  <a16:creationId xmlns:a16="http://schemas.microsoft.com/office/drawing/2014/main" id="{F82A1B9F-8946-4A83-9E94-A56473AB8800}"/>
                </a:ext>
              </a:extLst>
            </p:cNvPr>
            <p:cNvSpPr txBox="1">
              <a:spLocks noChangeArrowheads="1"/>
            </p:cNvSpPr>
            <p:nvPr/>
          </p:nvSpPr>
          <p:spPr bwMode="auto">
            <a:xfrm>
              <a:off x="2827" y="3759"/>
              <a:ext cx="7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a:solidFill>
                    <a:schemeClr val="tx1"/>
                  </a:solidFill>
                  <a:latin typeface="Times New Roman" panose="02020603050405020304" pitchFamily="18" charset="0"/>
                  <a:ea typeface="宋体" panose="02010600030101010101" pitchFamily="2" charset="-122"/>
                </a:rPr>
                <a:t>CPU</a:t>
              </a:r>
              <a:r>
                <a:rPr kumimoji="1" lang="zh-CN" altLang="en-US" sz="2000">
                  <a:solidFill>
                    <a:schemeClr val="tx1"/>
                  </a:solidFill>
                  <a:latin typeface="Times New Roman" panose="02020603050405020304" pitchFamily="18" charset="0"/>
                  <a:ea typeface="宋体" panose="02010600030101010101" pitchFamily="2" charset="-122"/>
                </a:rPr>
                <a:t>访内</a:t>
              </a:r>
            </a:p>
          </p:txBody>
        </p:sp>
      </p:grpSp>
    </p:spTree>
    <p:extLst>
      <p:ext uri="{BB962C8B-B14F-4D97-AF65-F5344CB8AC3E}">
        <p14:creationId xmlns:p14="http://schemas.microsoft.com/office/powerpoint/2010/main" val="218787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44985-DDFB-4E78-91BB-69BB232B29DC}"/>
              </a:ext>
            </a:extLst>
          </p:cNvPr>
          <p:cNvSpPr>
            <a:spLocks noGrp="1"/>
          </p:cNvSpPr>
          <p:nvPr>
            <p:ph type="title"/>
          </p:nvPr>
        </p:nvSpPr>
        <p:spPr/>
        <p:txBody>
          <a:bodyPr/>
          <a:lstStyle/>
          <a:p>
            <a:r>
              <a:rPr lang="zh-CN" altLang="en-US" dirty="0"/>
              <a:t>周期挪用法</a:t>
            </a:r>
          </a:p>
        </p:txBody>
      </p:sp>
      <p:sp>
        <p:nvSpPr>
          <p:cNvPr id="3" name="内容占位符 2">
            <a:extLst>
              <a:ext uri="{FF2B5EF4-FFF2-40B4-BE49-F238E27FC236}">
                <a16:creationId xmlns:a16="http://schemas.microsoft.com/office/drawing/2014/main" id="{78674864-0746-4E84-A70C-D32C10B8704D}"/>
              </a:ext>
            </a:extLst>
          </p:cNvPr>
          <p:cNvSpPr>
            <a:spLocks noGrp="1"/>
          </p:cNvSpPr>
          <p:nvPr>
            <p:ph idx="1"/>
          </p:nvPr>
        </p:nvSpPr>
        <p:spPr>
          <a:xfrm>
            <a:off x="487822" y="942764"/>
            <a:ext cx="11031078" cy="3366477"/>
          </a:xfrm>
        </p:spPr>
        <p:txBody>
          <a:bodyPr/>
          <a:lstStyle/>
          <a:p>
            <a:r>
              <a:rPr lang="en-US" altLang="zh-CN" dirty="0"/>
              <a:t>DMA</a:t>
            </a:r>
            <a:r>
              <a:rPr lang="zh-CN" altLang="en-US" dirty="0"/>
              <a:t>要求访问主存时，</a:t>
            </a:r>
            <a:r>
              <a:rPr lang="en-US" altLang="zh-CN" dirty="0"/>
              <a:t>CPU</a:t>
            </a:r>
            <a:r>
              <a:rPr lang="zh-CN" altLang="en-US" dirty="0"/>
              <a:t>暂停</a:t>
            </a:r>
            <a:r>
              <a:rPr lang="zh-CN" altLang="en-US" b="1" dirty="0">
                <a:solidFill>
                  <a:srgbClr val="3333CC"/>
                </a:solidFill>
              </a:rPr>
              <a:t>一个或多个存储周期</a:t>
            </a:r>
            <a:r>
              <a:rPr lang="zh-CN" altLang="en-US" dirty="0"/>
              <a:t>。</a:t>
            </a:r>
            <a:r>
              <a:rPr lang="zh-CN" altLang="en-US" dirty="0">
                <a:solidFill>
                  <a:srgbClr val="149C99"/>
                </a:solidFill>
              </a:rPr>
              <a:t>一个数据</a:t>
            </a:r>
            <a:r>
              <a:rPr lang="zh-CN" altLang="en-US" dirty="0"/>
              <a:t>传送结束后，</a:t>
            </a:r>
            <a:r>
              <a:rPr lang="en-US" altLang="zh-CN" dirty="0"/>
              <a:t>CPU</a:t>
            </a:r>
            <a:r>
              <a:rPr lang="zh-CN" altLang="en-US" dirty="0"/>
              <a:t>继续运行。</a:t>
            </a:r>
          </a:p>
          <a:p>
            <a:r>
              <a:rPr lang="en-US" altLang="zh-CN" dirty="0"/>
              <a:t>CPU</a:t>
            </a:r>
            <a:r>
              <a:rPr lang="zh-CN" altLang="en-US" dirty="0"/>
              <a:t>现场没有变动，仅延缓了指令的执行</a:t>
            </a:r>
            <a:endParaRPr lang="en-US" altLang="zh-CN" dirty="0"/>
          </a:p>
          <a:p>
            <a:pPr lvl="1"/>
            <a:r>
              <a:rPr lang="zh-CN" altLang="en-US" b="1" u="sng" dirty="0">
                <a:solidFill>
                  <a:srgbClr val="FF3300"/>
                </a:solidFill>
              </a:rPr>
              <a:t>周期挪用</a:t>
            </a:r>
            <a:r>
              <a:rPr lang="zh-CN" altLang="en-US" dirty="0"/>
              <a:t>，或称</a:t>
            </a:r>
            <a:r>
              <a:rPr lang="zh-CN" altLang="en-US" b="1" u="sng" dirty="0">
                <a:solidFill>
                  <a:srgbClr val="FF3300"/>
                </a:solidFill>
              </a:rPr>
              <a:t>周期窃取</a:t>
            </a:r>
            <a:r>
              <a:rPr lang="zh-CN" altLang="en-US" dirty="0"/>
              <a:t>。</a:t>
            </a:r>
          </a:p>
          <a:p>
            <a:r>
              <a:rPr lang="zh-CN" altLang="en-US" dirty="0"/>
              <a:t>如发生访存冲突，则</a:t>
            </a:r>
            <a:r>
              <a:rPr lang="en-US" altLang="zh-CN" dirty="0"/>
              <a:t>DMA</a:t>
            </a:r>
            <a:r>
              <a:rPr lang="zh-CN" altLang="en-US" dirty="0"/>
              <a:t>优先访问。</a:t>
            </a:r>
          </a:p>
          <a:p>
            <a:endParaRPr lang="zh-CN" altLang="en-US" dirty="0"/>
          </a:p>
        </p:txBody>
      </p:sp>
      <p:grpSp>
        <p:nvGrpSpPr>
          <p:cNvPr id="4" name="组合 6">
            <a:extLst>
              <a:ext uri="{FF2B5EF4-FFF2-40B4-BE49-F238E27FC236}">
                <a16:creationId xmlns:a16="http://schemas.microsoft.com/office/drawing/2014/main" id="{CD334DBD-33D5-488B-99D8-753B45E75314}"/>
              </a:ext>
            </a:extLst>
          </p:cNvPr>
          <p:cNvGrpSpPr/>
          <p:nvPr/>
        </p:nvGrpSpPr>
        <p:grpSpPr bwMode="auto">
          <a:xfrm>
            <a:off x="3129022" y="4254500"/>
            <a:ext cx="5791200" cy="2198687"/>
            <a:chOff x="1182" y="2862"/>
            <a:chExt cx="3648" cy="1385"/>
          </a:xfrm>
        </p:grpSpPr>
        <p:sp>
          <p:nvSpPr>
            <p:cNvPr id="5" name="直线 7">
              <a:extLst>
                <a:ext uri="{FF2B5EF4-FFF2-40B4-BE49-F238E27FC236}">
                  <a16:creationId xmlns:a16="http://schemas.microsoft.com/office/drawing/2014/main" id="{9F32673E-AC50-4A14-8AEE-25EF93701580}"/>
                </a:ext>
              </a:extLst>
            </p:cNvPr>
            <p:cNvSpPr>
              <a:spLocks noChangeShapeType="1"/>
            </p:cNvSpPr>
            <p:nvPr/>
          </p:nvSpPr>
          <p:spPr bwMode="auto">
            <a:xfrm>
              <a:off x="1182" y="3124"/>
              <a:ext cx="3648" cy="0"/>
            </a:xfrm>
            <a:prstGeom prst="line">
              <a:avLst/>
            </a:prstGeom>
            <a:noFill/>
            <a:ln w="38100">
              <a:solidFill>
                <a:srgbClr val="FF99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直线 8">
              <a:extLst>
                <a:ext uri="{FF2B5EF4-FFF2-40B4-BE49-F238E27FC236}">
                  <a16:creationId xmlns:a16="http://schemas.microsoft.com/office/drawing/2014/main" id="{22390756-79E6-40CF-8367-23EF6C89E129}"/>
                </a:ext>
              </a:extLst>
            </p:cNvPr>
            <p:cNvSpPr>
              <a:spLocks noChangeShapeType="1"/>
            </p:cNvSpPr>
            <p:nvPr/>
          </p:nvSpPr>
          <p:spPr bwMode="auto">
            <a:xfrm>
              <a:off x="1662"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直线 9">
              <a:extLst>
                <a:ext uri="{FF2B5EF4-FFF2-40B4-BE49-F238E27FC236}">
                  <a16:creationId xmlns:a16="http://schemas.microsoft.com/office/drawing/2014/main" id="{06D2BB5D-06F7-4F5B-9D8D-2067375C5D2A}"/>
                </a:ext>
              </a:extLst>
            </p:cNvPr>
            <p:cNvSpPr>
              <a:spLocks noChangeShapeType="1"/>
            </p:cNvSpPr>
            <p:nvPr/>
          </p:nvSpPr>
          <p:spPr bwMode="auto">
            <a:xfrm>
              <a:off x="233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直线 10">
              <a:extLst>
                <a:ext uri="{FF2B5EF4-FFF2-40B4-BE49-F238E27FC236}">
                  <a16:creationId xmlns:a16="http://schemas.microsoft.com/office/drawing/2014/main" id="{EE8E73BA-BCEA-4D7F-8327-6C00B0453189}"/>
                </a:ext>
              </a:extLst>
            </p:cNvPr>
            <p:cNvSpPr>
              <a:spLocks noChangeShapeType="1"/>
            </p:cNvSpPr>
            <p:nvPr/>
          </p:nvSpPr>
          <p:spPr bwMode="auto">
            <a:xfrm>
              <a:off x="305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直线 11">
              <a:extLst>
                <a:ext uri="{FF2B5EF4-FFF2-40B4-BE49-F238E27FC236}">
                  <a16:creationId xmlns:a16="http://schemas.microsoft.com/office/drawing/2014/main" id="{E7636794-D957-4252-ABB5-97CE220DDB49}"/>
                </a:ext>
              </a:extLst>
            </p:cNvPr>
            <p:cNvSpPr>
              <a:spLocks noChangeShapeType="1"/>
            </p:cNvSpPr>
            <p:nvPr/>
          </p:nvSpPr>
          <p:spPr bwMode="auto">
            <a:xfrm>
              <a:off x="377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直线 12">
              <a:extLst>
                <a:ext uri="{FF2B5EF4-FFF2-40B4-BE49-F238E27FC236}">
                  <a16:creationId xmlns:a16="http://schemas.microsoft.com/office/drawing/2014/main" id="{933BBD72-96CF-4A20-8870-882B1F769272}"/>
                </a:ext>
              </a:extLst>
            </p:cNvPr>
            <p:cNvSpPr>
              <a:spLocks noChangeShapeType="1"/>
            </p:cNvSpPr>
            <p:nvPr/>
          </p:nvSpPr>
          <p:spPr bwMode="auto">
            <a:xfrm>
              <a:off x="449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直线 13">
              <a:extLst>
                <a:ext uri="{FF2B5EF4-FFF2-40B4-BE49-F238E27FC236}">
                  <a16:creationId xmlns:a16="http://schemas.microsoft.com/office/drawing/2014/main" id="{946BB157-F234-4318-ABF9-A67BD868747C}"/>
                </a:ext>
              </a:extLst>
            </p:cNvPr>
            <p:cNvSpPr>
              <a:spLocks noChangeShapeType="1"/>
            </p:cNvSpPr>
            <p:nvPr/>
          </p:nvSpPr>
          <p:spPr bwMode="auto">
            <a:xfrm>
              <a:off x="1182" y="3652"/>
              <a:ext cx="187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直线 14">
              <a:extLst>
                <a:ext uri="{FF2B5EF4-FFF2-40B4-BE49-F238E27FC236}">
                  <a16:creationId xmlns:a16="http://schemas.microsoft.com/office/drawing/2014/main" id="{1A973A73-4E65-4C45-8609-5C354EC0D646}"/>
                </a:ext>
              </a:extLst>
            </p:cNvPr>
            <p:cNvSpPr>
              <a:spLocks noChangeShapeType="1"/>
            </p:cNvSpPr>
            <p:nvPr/>
          </p:nvSpPr>
          <p:spPr bwMode="auto">
            <a:xfrm>
              <a:off x="3774" y="3652"/>
              <a:ext cx="105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直线 15">
              <a:extLst>
                <a:ext uri="{FF2B5EF4-FFF2-40B4-BE49-F238E27FC236}">
                  <a16:creationId xmlns:a16="http://schemas.microsoft.com/office/drawing/2014/main" id="{ECCC8114-7DA8-4B9B-8BA9-07F6E05AB593}"/>
                </a:ext>
              </a:extLst>
            </p:cNvPr>
            <p:cNvSpPr>
              <a:spLocks noChangeShapeType="1"/>
            </p:cNvSpPr>
            <p:nvPr/>
          </p:nvSpPr>
          <p:spPr bwMode="auto">
            <a:xfrm>
              <a:off x="3054" y="3412"/>
              <a:ext cx="720"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直线 16">
              <a:extLst>
                <a:ext uri="{FF2B5EF4-FFF2-40B4-BE49-F238E27FC236}">
                  <a16:creationId xmlns:a16="http://schemas.microsoft.com/office/drawing/2014/main" id="{4C599BF2-926E-444F-8665-37E08C10CA12}"/>
                </a:ext>
              </a:extLst>
            </p:cNvPr>
            <p:cNvSpPr>
              <a:spLocks noChangeShapeType="1"/>
            </p:cNvSpPr>
            <p:nvPr/>
          </p:nvSpPr>
          <p:spPr bwMode="auto">
            <a:xfrm>
              <a:off x="3054" y="3412"/>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直线 17">
              <a:extLst>
                <a:ext uri="{FF2B5EF4-FFF2-40B4-BE49-F238E27FC236}">
                  <a16:creationId xmlns:a16="http://schemas.microsoft.com/office/drawing/2014/main" id="{F1CB8313-46B5-474F-8170-F52863E06BDA}"/>
                </a:ext>
              </a:extLst>
            </p:cNvPr>
            <p:cNvSpPr>
              <a:spLocks noChangeShapeType="1"/>
            </p:cNvSpPr>
            <p:nvPr/>
          </p:nvSpPr>
          <p:spPr bwMode="auto">
            <a:xfrm>
              <a:off x="3774" y="3412"/>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文本框 18">
              <a:extLst>
                <a:ext uri="{FF2B5EF4-FFF2-40B4-BE49-F238E27FC236}">
                  <a16:creationId xmlns:a16="http://schemas.microsoft.com/office/drawing/2014/main" id="{370A1EEC-B133-40EA-8D11-F8C6F4B128F6}"/>
                </a:ext>
              </a:extLst>
            </p:cNvPr>
            <p:cNvSpPr txBox="1">
              <a:spLocks noChangeArrowheads="1"/>
            </p:cNvSpPr>
            <p:nvPr/>
          </p:nvSpPr>
          <p:spPr bwMode="auto">
            <a:xfrm>
              <a:off x="1796" y="2862"/>
              <a:ext cx="25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dirty="0">
                  <a:solidFill>
                    <a:schemeClr val="tx1"/>
                  </a:solidFill>
                  <a:latin typeface="Times New Roman" panose="02020603050405020304" pitchFamily="18" charset="0"/>
                  <a:ea typeface="宋体" panose="02010600030101010101" pitchFamily="2" charset="-122"/>
                </a:rPr>
                <a:t>M1           M2</a:t>
              </a:r>
              <a:r>
                <a:rPr kumimoji="1" lang="en-US" altLang="zh-CN" sz="2400" dirty="0">
                  <a:solidFill>
                    <a:schemeClr val="tx1"/>
                  </a:solidFill>
                  <a:latin typeface="Times New Roman" panose="02020603050405020304" pitchFamily="18" charset="0"/>
                  <a:ea typeface="宋体" panose="02010600030101010101" pitchFamily="2" charset="-122"/>
                </a:rPr>
                <a:t>       </a:t>
              </a:r>
              <a:r>
                <a:rPr kumimoji="1" lang="zh-CN" altLang="en-US" sz="1800" dirty="0">
                  <a:solidFill>
                    <a:schemeClr val="tx1"/>
                  </a:solidFill>
                  <a:latin typeface="Times New Roman" panose="02020603050405020304" pitchFamily="18" charset="0"/>
                  <a:ea typeface="宋体" panose="02010600030101010101" pitchFamily="2" charset="-122"/>
                </a:rPr>
                <a:t>存储周期           </a:t>
              </a:r>
              <a:r>
                <a:rPr kumimoji="1" lang="en-US" altLang="zh-CN" sz="1800" dirty="0">
                  <a:solidFill>
                    <a:schemeClr val="tx1"/>
                  </a:solidFill>
                  <a:latin typeface="Times New Roman" panose="02020603050405020304" pitchFamily="18" charset="0"/>
                  <a:ea typeface="宋体" panose="02010600030101010101" pitchFamily="2" charset="-122"/>
                </a:rPr>
                <a:t>M3</a:t>
              </a:r>
            </a:p>
          </p:txBody>
        </p:sp>
        <p:sp>
          <p:nvSpPr>
            <p:cNvPr id="17" name="文本框 19">
              <a:extLst>
                <a:ext uri="{FF2B5EF4-FFF2-40B4-BE49-F238E27FC236}">
                  <a16:creationId xmlns:a16="http://schemas.microsoft.com/office/drawing/2014/main" id="{D3917234-46CD-4F1A-9C16-42047A8A8240}"/>
                </a:ext>
              </a:extLst>
            </p:cNvPr>
            <p:cNvSpPr txBox="1">
              <a:spLocks noChangeArrowheads="1"/>
            </p:cNvSpPr>
            <p:nvPr/>
          </p:nvSpPr>
          <p:spPr bwMode="auto">
            <a:xfrm>
              <a:off x="3092" y="3421"/>
              <a:ext cx="49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a:solidFill>
                    <a:srgbClr val="FF3300"/>
                  </a:solidFill>
                  <a:latin typeface="Times New Roman" panose="02020603050405020304" pitchFamily="18" charset="0"/>
                  <a:ea typeface="宋体" panose="02010600030101010101" pitchFamily="2" charset="-122"/>
                </a:rPr>
                <a:t>DMA</a:t>
              </a:r>
            </a:p>
            <a:p>
              <a:pPr algn="l" eaLnBrk="1" hangingPunct="1"/>
              <a:r>
                <a:rPr kumimoji="1" lang="zh-CN" altLang="en-US" sz="2000">
                  <a:solidFill>
                    <a:srgbClr val="FF3300"/>
                  </a:solidFill>
                  <a:latin typeface="Times New Roman" panose="02020603050405020304" pitchFamily="18" charset="0"/>
                  <a:ea typeface="宋体" panose="02010600030101010101" pitchFamily="2" charset="-122"/>
                </a:rPr>
                <a:t>挪用</a:t>
              </a:r>
            </a:p>
            <a:p>
              <a:pPr algn="l" eaLnBrk="1" hangingPunct="1"/>
              <a:r>
                <a:rPr kumimoji="1" lang="zh-CN" altLang="en-US" sz="2000">
                  <a:solidFill>
                    <a:srgbClr val="FF3300"/>
                  </a:solidFill>
                  <a:latin typeface="Times New Roman" panose="02020603050405020304" pitchFamily="18" charset="0"/>
                  <a:ea typeface="宋体" panose="02010600030101010101" pitchFamily="2" charset="-122"/>
                </a:rPr>
                <a:t>传送</a:t>
              </a:r>
            </a:p>
            <a:p>
              <a:pPr algn="l" eaLnBrk="1" hangingPunct="1"/>
              <a:r>
                <a:rPr kumimoji="1" lang="zh-CN" altLang="en-US" sz="2000">
                  <a:solidFill>
                    <a:srgbClr val="FF3300"/>
                  </a:solidFill>
                  <a:latin typeface="Times New Roman" panose="02020603050405020304" pitchFamily="18" charset="0"/>
                  <a:ea typeface="宋体" panose="02010600030101010101" pitchFamily="2" charset="-122"/>
                </a:rPr>
                <a:t>数据</a:t>
              </a:r>
            </a:p>
          </p:txBody>
        </p:sp>
        <p:sp>
          <p:nvSpPr>
            <p:cNvPr id="18" name="直线 20">
              <a:extLst>
                <a:ext uri="{FF2B5EF4-FFF2-40B4-BE49-F238E27FC236}">
                  <a16:creationId xmlns:a16="http://schemas.microsoft.com/office/drawing/2014/main" id="{A2B80350-9078-452A-A067-8D67BFE957BF}"/>
                </a:ext>
              </a:extLst>
            </p:cNvPr>
            <p:cNvSpPr>
              <a:spLocks noChangeShapeType="1"/>
            </p:cNvSpPr>
            <p:nvPr/>
          </p:nvSpPr>
          <p:spPr bwMode="auto">
            <a:xfrm>
              <a:off x="1230" y="3412"/>
              <a:ext cx="1824"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文本框 21">
              <a:extLst>
                <a:ext uri="{FF2B5EF4-FFF2-40B4-BE49-F238E27FC236}">
                  <a16:creationId xmlns:a16="http://schemas.microsoft.com/office/drawing/2014/main" id="{68C382E9-58D6-47B9-A6C7-AF70036C2E1A}"/>
                </a:ext>
              </a:extLst>
            </p:cNvPr>
            <p:cNvSpPr txBox="1">
              <a:spLocks noChangeArrowheads="1"/>
            </p:cNvSpPr>
            <p:nvPr/>
          </p:nvSpPr>
          <p:spPr bwMode="auto">
            <a:xfrm>
              <a:off x="1182" y="3940"/>
              <a:ext cx="1104" cy="237"/>
            </a:xfrm>
            <a:prstGeom prst="rect">
              <a:avLst/>
            </a:prstGeom>
            <a:noFill/>
            <a:ln w="9525">
              <a:solidFill>
                <a:srgbClr val="99663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zh-CN" altLang="en-US" sz="1800">
                  <a:solidFill>
                    <a:schemeClr val="tx1"/>
                  </a:solidFill>
                  <a:latin typeface="Times New Roman" panose="02020603050405020304" pitchFamily="18" charset="0"/>
                  <a:ea typeface="宋体" panose="02010600030101010101" pitchFamily="2" charset="-122"/>
                </a:rPr>
                <a:t>外设准备数据</a:t>
              </a:r>
            </a:p>
          </p:txBody>
        </p:sp>
        <p:sp>
          <p:nvSpPr>
            <p:cNvPr id="20" name="直线 22">
              <a:extLst>
                <a:ext uri="{FF2B5EF4-FFF2-40B4-BE49-F238E27FC236}">
                  <a16:creationId xmlns:a16="http://schemas.microsoft.com/office/drawing/2014/main" id="{6FCCD479-1D49-4782-AB38-AD19780E9F9A}"/>
                </a:ext>
              </a:extLst>
            </p:cNvPr>
            <p:cNvSpPr>
              <a:spLocks noChangeShapeType="1"/>
            </p:cNvSpPr>
            <p:nvPr/>
          </p:nvSpPr>
          <p:spPr bwMode="auto">
            <a:xfrm flipV="1">
              <a:off x="1854" y="3412"/>
              <a:ext cx="288" cy="528"/>
            </a:xfrm>
            <a:prstGeom prst="line">
              <a:avLst/>
            </a:prstGeom>
            <a:noFill/>
            <a:ln w="9525">
              <a:solidFill>
                <a:srgbClr val="9966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41228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dirty="0"/>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pPr>
              <a:lnSpc>
                <a:spcPct val="160000"/>
              </a:lnSpc>
            </a:pPr>
            <a:r>
              <a:rPr lang="en-US" altLang="zh-CN" b="1" dirty="0">
                <a:solidFill>
                  <a:srgbClr val="C00000"/>
                </a:solidFill>
                <a:effectLst>
                  <a:outerShdw blurRad="38100" dist="38100" dir="2700000" algn="tl">
                    <a:srgbClr val="000000">
                      <a:alpha val="43137"/>
                    </a:srgbClr>
                  </a:outerShdw>
                </a:effectLst>
              </a:rPr>
              <a:t>9.2 I/O</a:t>
            </a:r>
            <a:r>
              <a:rPr lang="zh-CN" altLang="en-US" b="1" dirty="0">
                <a:solidFill>
                  <a:srgbClr val="C00000"/>
                </a:solidFill>
                <a:effectLst>
                  <a:outerShdw blurRad="38100" dist="38100" dir="2700000" algn="tl">
                    <a:srgbClr val="000000">
                      <a:alpha val="43137"/>
                    </a:srgbClr>
                  </a:outerShdw>
                </a:effectLst>
              </a:rPr>
              <a:t>接口</a:t>
            </a:r>
            <a:endParaRPr lang="en-US" altLang="zh-CN" b="1" dirty="0">
              <a:solidFill>
                <a:srgbClr val="C00000"/>
              </a:solidFill>
              <a:effectLst>
                <a:outerShdw blurRad="38100" dist="38100" dir="2700000" algn="tl">
                  <a:srgbClr val="000000">
                    <a:alpha val="43137"/>
                  </a:srgbClr>
                </a:outerShdw>
              </a:effectLst>
            </a:endParaRPr>
          </a:p>
          <a:p>
            <a:pPr>
              <a:lnSpc>
                <a:spcPct val="160000"/>
              </a:lnSpc>
            </a:pPr>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t>9.6 DMA</a:t>
            </a:r>
            <a:r>
              <a:rPr lang="zh-CN" altLang="en-US" b="1" dirty="0"/>
              <a:t>方式</a:t>
            </a:r>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278661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矩形 2"/>
          <p:cNvSpPr>
            <a:spLocks noGrp="1" noChangeArrowheads="1"/>
          </p:cNvSpPr>
          <p:nvPr>
            <p:ph type="title"/>
          </p:nvPr>
        </p:nvSpPr>
        <p:spPr/>
        <p:txBody>
          <a:bodyPr/>
          <a:lstStyle/>
          <a:p>
            <a:r>
              <a:rPr lang="en-US" altLang="zh-CN"/>
              <a:t>DMA</a:t>
            </a:r>
            <a:r>
              <a:rPr lang="zh-CN" altLang="en-US"/>
              <a:t>控制器</a:t>
            </a:r>
          </a:p>
        </p:txBody>
      </p:sp>
      <p:sp>
        <p:nvSpPr>
          <p:cNvPr id="4" name="文本框 4">
            <a:extLst>
              <a:ext uri="{FF2B5EF4-FFF2-40B4-BE49-F238E27FC236}">
                <a16:creationId xmlns:a16="http://schemas.microsoft.com/office/drawing/2014/main" id="{43FEC421-DE69-417C-B3E0-09CB23A1969F}"/>
              </a:ext>
            </a:extLst>
          </p:cNvPr>
          <p:cNvSpPr txBox="1"/>
          <p:nvPr/>
        </p:nvSpPr>
        <p:spPr>
          <a:xfrm>
            <a:off x="2369721" y="1675645"/>
            <a:ext cx="1069898"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b="1">
                <a:latin typeface="微软雅黑" panose="020B0503020204020204" pitchFamily="34" charset="-122"/>
                <a:ea typeface="微软雅黑" panose="020B0503020204020204" pitchFamily="34" charset="-122"/>
                <a:cs typeface="宋体" panose="02010600030101010101" pitchFamily="2" charset="-122"/>
              </a:rPr>
              <a:t>系统总线</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矩形 4">
            <a:extLst>
              <a:ext uri="{FF2B5EF4-FFF2-40B4-BE49-F238E27FC236}">
                <a16:creationId xmlns:a16="http://schemas.microsoft.com/office/drawing/2014/main" id="{6F44C227-E036-44C8-85E7-CB9FDBE37AC5}"/>
              </a:ext>
            </a:extLst>
          </p:cNvPr>
          <p:cNvSpPr/>
          <p:nvPr/>
        </p:nvSpPr>
        <p:spPr>
          <a:xfrm>
            <a:off x="3225414" y="2356265"/>
            <a:ext cx="2189019" cy="3073564"/>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4">
            <a:extLst>
              <a:ext uri="{FF2B5EF4-FFF2-40B4-BE49-F238E27FC236}">
                <a16:creationId xmlns:a16="http://schemas.microsoft.com/office/drawing/2014/main" id="{F89690C3-8157-4015-9FEC-DD2696E1C06E}"/>
              </a:ext>
            </a:extLst>
          </p:cNvPr>
          <p:cNvSpPr txBox="1"/>
          <p:nvPr/>
        </p:nvSpPr>
        <p:spPr>
          <a:xfrm>
            <a:off x="3698670" y="2453970"/>
            <a:ext cx="1293829"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defPPr>
              <a:defRPr lang="zh-CN"/>
            </a:defPPr>
            <a:lvl1pPr algn="ctr">
              <a:spcAft>
                <a:spcPts val="0"/>
              </a:spcAft>
              <a:defRPr b="1">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1600"/>
              <a:t>DMA</a:t>
            </a:r>
            <a:r>
              <a:rPr lang="zh-CN" altLang="en-US" sz="1600"/>
              <a:t>控制器</a:t>
            </a:r>
            <a:endParaRPr lang="zh-CN" sz="1600" dirty="0"/>
          </a:p>
        </p:txBody>
      </p:sp>
      <p:cxnSp>
        <p:nvCxnSpPr>
          <p:cNvPr id="7" name="直接箭头连接符 6">
            <a:extLst>
              <a:ext uri="{FF2B5EF4-FFF2-40B4-BE49-F238E27FC236}">
                <a16:creationId xmlns:a16="http://schemas.microsoft.com/office/drawing/2014/main" id="{168CBB7B-ACE9-4498-872A-DBF3685AB9AF}"/>
              </a:ext>
            </a:extLst>
          </p:cNvPr>
          <p:cNvCxnSpPr>
            <a:cxnSpLocks/>
          </p:cNvCxnSpPr>
          <p:nvPr/>
        </p:nvCxnSpPr>
        <p:spPr>
          <a:xfrm flipH="1">
            <a:off x="1151547" y="1561645"/>
            <a:ext cx="10047406" cy="0"/>
          </a:xfrm>
          <a:prstGeom prst="straightConnector1">
            <a:avLst/>
          </a:prstGeom>
          <a:ln w="6985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F37F0D2B-56E7-4144-AE10-1D2EC08D496D}"/>
              </a:ext>
            </a:extLst>
          </p:cNvPr>
          <p:cNvGrpSpPr/>
          <p:nvPr/>
        </p:nvGrpSpPr>
        <p:grpSpPr>
          <a:xfrm>
            <a:off x="1151547" y="2356265"/>
            <a:ext cx="1021498" cy="3073564"/>
            <a:chOff x="4429527" y="4006873"/>
            <a:chExt cx="1125139" cy="517588"/>
          </a:xfrm>
        </p:grpSpPr>
        <p:sp>
          <p:nvSpPr>
            <p:cNvPr id="9" name="矩形 8">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4">
              <a:extLst>
                <a:ext uri="{FF2B5EF4-FFF2-40B4-BE49-F238E27FC236}">
                  <a16:creationId xmlns:a16="http://schemas.microsoft.com/office/drawing/2014/main" id="{E8AECC1A-63C3-4D5E-B247-CD848EE7C179}"/>
                </a:ext>
              </a:extLst>
            </p:cNvPr>
            <p:cNvSpPr txBox="1"/>
            <p:nvPr/>
          </p:nvSpPr>
          <p:spPr>
            <a:xfrm>
              <a:off x="4506833" y="4240075"/>
              <a:ext cx="978208" cy="46647"/>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a:effectLst/>
                  <a:latin typeface="宋体" panose="02010600030101010101" pitchFamily="2" charset="-122"/>
                  <a:ea typeface="宋体" panose="02010600030101010101" pitchFamily="2" charset="-122"/>
                  <a:cs typeface="宋体" panose="02010600030101010101" pitchFamily="2" charset="-122"/>
                </a:rPr>
                <a:t>CPU</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11" name="组合 10"/>
          <p:cNvGrpSpPr/>
          <p:nvPr/>
        </p:nvGrpSpPr>
        <p:grpSpPr>
          <a:xfrm flipV="1">
            <a:off x="2178823" y="3009040"/>
            <a:ext cx="1043127" cy="1885664"/>
            <a:chOff x="2104407" y="1536501"/>
            <a:chExt cx="1686977" cy="1885664"/>
          </a:xfrm>
        </p:grpSpPr>
        <p:cxnSp>
          <p:nvCxnSpPr>
            <p:cNvPr id="12" name="直接箭头连接符 11">
              <a:extLst>
                <a:ext uri="{FF2B5EF4-FFF2-40B4-BE49-F238E27FC236}">
                  <a16:creationId xmlns:a16="http://schemas.microsoft.com/office/drawing/2014/main" id="{BF7ED4E3-1D11-4DDD-AACE-4BD7A6AD01EB}"/>
                </a:ext>
              </a:extLst>
            </p:cNvPr>
            <p:cNvCxnSpPr>
              <a:cxnSpLocks/>
            </p:cNvCxnSpPr>
            <p:nvPr/>
          </p:nvCxnSpPr>
          <p:spPr>
            <a:xfrm>
              <a:off x="2104407" y="3422165"/>
              <a:ext cx="1686977" cy="0"/>
            </a:xfrm>
            <a:prstGeom prst="straightConnector1">
              <a:avLst/>
            </a:prstGeom>
            <a:ln w="22225">
              <a:solidFill>
                <a:schemeClr val="tx1"/>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ED374FC-7749-44A5-9659-64427D31671B}"/>
                </a:ext>
              </a:extLst>
            </p:cNvPr>
            <p:cNvCxnSpPr>
              <a:cxnSpLocks/>
            </p:cNvCxnSpPr>
            <p:nvPr/>
          </p:nvCxnSpPr>
          <p:spPr>
            <a:xfrm flipH="1">
              <a:off x="2104407" y="2990602"/>
              <a:ext cx="1686977" cy="0"/>
            </a:xfrm>
            <a:prstGeom prst="straightConnector1">
              <a:avLst/>
            </a:prstGeom>
            <a:ln w="22225">
              <a:solidFill>
                <a:schemeClr val="tx1"/>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F7ED4E3-1D11-4DDD-AACE-4BD7A6AD01EB}"/>
                </a:ext>
              </a:extLst>
            </p:cNvPr>
            <p:cNvCxnSpPr>
              <a:cxnSpLocks/>
            </p:cNvCxnSpPr>
            <p:nvPr/>
          </p:nvCxnSpPr>
          <p:spPr>
            <a:xfrm>
              <a:off x="2104407" y="1536501"/>
              <a:ext cx="1686977" cy="0"/>
            </a:xfrm>
            <a:prstGeom prst="straightConnector1">
              <a:avLst/>
            </a:prstGeom>
            <a:ln w="22225">
              <a:solidFill>
                <a:schemeClr val="tx1"/>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grpSp>
      <p:sp>
        <p:nvSpPr>
          <p:cNvPr id="15" name="文本框 4">
            <a:extLst>
              <a:ext uri="{FF2B5EF4-FFF2-40B4-BE49-F238E27FC236}">
                <a16:creationId xmlns:a16="http://schemas.microsoft.com/office/drawing/2014/main" id="{2FC12EEC-0CDF-4679-BB1C-836B6D7AE34D}"/>
              </a:ext>
            </a:extLst>
          </p:cNvPr>
          <p:cNvSpPr txBox="1"/>
          <p:nvPr/>
        </p:nvSpPr>
        <p:spPr>
          <a:xfrm>
            <a:off x="1961631" y="2473941"/>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HOLD</a:t>
            </a:r>
          </a:p>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总线请求</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文本框 4">
            <a:extLst>
              <a:ext uri="{FF2B5EF4-FFF2-40B4-BE49-F238E27FC236}">
                <a16:creationId xmlns:a16="http://schemas.microsoft.com/office/drawing/2014/main" id="{2FC12EEC-0CDF-4679-BB1C-836B6D7AE34D}"/>
              </a:ext>
            </a:extLst>
          </p:cNvPr>
          <p:cNvSpPr txBox="1"/>
          <p:nvPr/>
        </p:nvSpPr>
        <p:spPr>
          <a:xfrm>
            <a:off x="1979087" y="3444269"/>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HLDA</a:t>
            </a:r>
          </a:p>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总线响应</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文本框 4">
            <a:extLst>
              <a:ext uri="{FF2B5EF4-FFF2-40B4-BE49-F238E27FC236}">
                <a16:creationId xmlns:a16="http://schemas.microsoft.com/office/drawing/2014/main" id="{2FC12EEC-0CDF-4679-BB1C-836B6D7AE34D}"/>
              </a:ext>
            </a:extLst>
          </p:cNvPr>
          <p:cNvSpPr txBox="1"/>
          <p:nvPr/>
        </p:nvSpPr>
        <p:spPr>
          <a:xfrm>
            <a:off x="2010506" y="4946669"/>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INTR</a:t>
            </a:r>
          </a:p>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中断请求</a:t>
            </a:r>
            <a:endParaRPr lang="en-US" altLang="zh-CN" sz="1600">
              <a:latin typeface="宋体" panose="02010600030101010101" pitchFamily="2" charset="-122"/>
              <a:ea typeface="宋体" panose="02010600030101010101" pitchFamily="2" charset="-122"/>
              <a:cs typeface="宋体" panose="02010600030101010101" pitchFamily="2" charset="-122"/>
            </a:endParaRPr>
          </a:p>
        </p:txBody>
      </p:sp>
      <p:grpSp>
        <p:nvGrpSpPr>
          <p:cNvPr id="18" name="组合 17"/>
          <p:cNvGrpSpPr/>
          <p:nvPr/>
        </p:nvGrpSpPr>
        <p:grpSpPr>
          <a:xfrm>
            <a:off x="6457753" y="2368218"/>
            <a:ext cx="1021498" cy="2563804"/>
            <a:chOff x="7044262" y="2083046"/>
            <a:chExt cx="1021498" cy="3098554"/>
          </a:xfrm>
        </p:grpSpPr>
        <p:grpSp>
          <p:nvGrpSpPr>
            <p:cNvPr id="19" name="组合 18">
              <a:extLst>
                <a:ext uri="{FF2B5EF4-FFF2-40B4-BE49-F238E27FC236}">
                  <a16:creationId xmlns:a16="http://schemas.microsoft.com/office/drawing/2014/main" id="{F37F0D2B-56E7-4144-AE10-1D2EC08D496D}"/>
                </a:ext>
              </a:extLst>
            </p:cNvPr>
            <p:cNvGrpSpPr/>
            <p:nvPr/>
          </p:nvGrpSpPr>
          <p:grpSpPr>
            <a:xfrm>
              <a:off x="7044262" y="2083046"/>
              <a:ext cx="1021498" cy="2038349"/>
              <a:chOff x="4429527" y="4006873"/>
              <a:chExt cx="1125139" cy="517588"/>
            </a:xfrm>
          </p:grpSpPr>
          <p:sp>
            <p:nvSpPr>
              <p:cNvPr id="23" name="矩形 22">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文本框 4">
                <a:extLst>
                  <a:ext uri="{FF2B5EF4-FFF2-40B4-BE49-F238E27FC236}">
                    <a16:creationId xmlns:a16="http://schemas.microsoft.com/office/drawing/2014/main" id="{E8AECC1A-63C3-4D5E-B247-CD848EE7C179}"/>
                  </a:ext>
                </a:extLst>
              </p:cNvPr>
              <p:cNvSpPr txBox="1"/>
              <p:nvPr/>
            </p:nvSpPr>
            <p:spPr>
              <a:xfrm>
                <a:off x="4506833" y="4220895"/>
                <a:ext cx="978208" cy="85008"/>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a:effectLst/>
                    <a:latin typeface="宋体" panose="02010600030101010101" pitchFamily="2" charset="-122"/>
                    <a:ea typeface="宋体" panose="02010600030101010101" pitchFamily="2" charset="-122"/>
                    <a:cs typeface="宋体" panose="02010600030101010101" pitchFamily="2" charset="-122"/>
                  </a:rPr>
                  <a:t>I/O</a:t>
                </a:r>
                <a:r>
                  <a:rPr lang="zh-CN" altLang="en-US">
                    <a:effectLst/>
                    <a:latin typeface="宋体" panose="02010600030101010101" pitchFamily="2" charset="-122"/>
                    <a:ea typeface="宋体" panose="02010600030101010101" pitchFamily="2" charset="-122"/>
                    <a:cs typeface="宋体" panose="02010600030101010101" pitchFamily="2" charset="-122"/>
                  </a:rPr>
                  <a:t>接口</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20" name="组合 19">
              <a:extLst>
                <a:ext uri="{FF2B5EF4-FFF2-40B4-BE49-F238E27FC236}">
                  <a16:creationId xmlns:a16="http://schemas.microsoft.com/office/drawing/2014/main" id="{F37F0D2B-56E7-4144-AE10-1D2EC08D496D}"/>
                </a:ext>
              </a:extLst>
            </p:cNvPr>
            <p:cNvGrpSpPr/>
            <p:nvPr/>
          </p:nvGrpSpPr>
          <p:grpSpPr>
            <a:xfrm>
              <a:off x="7044262" y="4121395"/>
              <a:ext cx="1021498" cy="1060205"/>
              <a:chOff x="4429527" y="4006873"/>
              <a:chExt cx="1125139" cy="517588"/>
            </a:xfrm>
          </p:grpSpPr>
          <p:sp>
            <p:nvSpPr>
              <p:cNvPr id="21" name="矩形 20">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4">
                <a:extLst>
                  <a:ext uri="{FF2B5EF4-FFF2-40B4-BE49-F238E27FC236}">
                    <a16:creationId xmlns:a16="http://schemas.microsoft.com/office/drawing/2014/main" id="{E8AECC1A-63C3-4D5E-B247-CD848EE7C179}"/>
                  </a:ext>
                </a:extLst>
              </p:cNvPr>
              <p:cNvSpPr txBox="1"/>
              <p:nvPr/>
            </p:nvSpPr>
            <p:spPr>
              <a:xfrm>
                <a:off x="4506833" y="4181680"/>
                <a:ext cx="978208" cy="163436"/>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设备</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5" name="组合 24"/>
          <p:cNvGrpSpPr/>
          <p:nvPr/>
        </p:nvGrpSpPr>
        <p:grpSpPr>
          <a:xfrm>
            <a:off x="8251589" y="2370960"/>
            <a:ext cx="1021498" cy="2534556"/>
            <a:chOff x="7044262" y="2083046"/>
            <a:chExt cx="1021498" cy="3098554"/>
          </a:xfrm>
        </p:grpSpPr>
        <p:grpSp>
          <p:nvGrpSpPr>
            <p:cNvPr id="26" name="组合 25">
              <a:extLst>
                <a:ext uri="{FF2B5EF4-FFF2-40B4-BE49-F238E27FC236}">
                  <a16:creationId xmlns:a16="http://schemas.microsoft.com/office/drawing/2014/main" id="{F37F0D2B-56E7-4144-AE10-1D2EC08D496D}"/>
                </a:ext>
              </a:extLst>
            </p:cNvPr>
            <p:cNvGrpSpPr/>
            <p:nvPr/>
          </p:nvGrpSpPr>
          <p:grpSpPr>
            <a:xfrm>
              <a:off x="7044262" y="2083046"/>
              <a:ext cx="1021498" cy="2038349"/>
              <a:chOff x="4429527" y="4006873"/>
              <a:chExt cx="1125139" cy="517588"/>
            </a:xfrm>
          </p:grpSpPr>
          <p:sp>
            <p:nvSpPr>
              <p:cNvPr id="30" name="矩形 29">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文本框 4">
                <a:extLst>
                  <a:ext uri="{FF2B5EF4-FFF2-40B4-BE49-F238E27FC236}">
                    <a16:creationId xmlns:a16="http://schemas.microsoft.com/office/drawing/2014/main" id="{E8AECC1A-63C3-4D5E-B247-CD848EE7C179}"/>
                  </a:ext>
                </a:extLst>
              </p:cNvPr>
              <p:cNvSpPr txBox="1"/>
              <p:nvPr/>
            </p:nvSpPr>
            <p:spPr>
              <a:xfrm>
                <a:off x="4506833" y="4220404"/>
                <a:ext cx="978208" cy="8598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a:effectLst/>
                    <a:latin typeface="宋体" panose="02010600030101010101" pitchFamily="2" charset="-122"/>
                    <a:ea typeface="宋体" panose="02010600030101010101" pitchFamily="2" charset="-122"/>
                    <a:cs typeface="宋体" panose="02010600030101010101" pitchFamily="2" charset="-122"/>
                  </a:rPr>
                  <a:t>I/O</a:t>
                </a:r>
                <a:r>
                  <a:rPr lang="zh-CN" altLang="en-US">
                    <a:effectLst/>
                    <a:latin typeface="宋体" panose="02010600030101010101" pitchFamily="2" charset="-122"/>
                    <a:ea typeface="宋体" panose="02010600030101010101" pitchFamily="2" charset="-122"/>
                    <a:cs typeface="宋体" panose="02010600030101010101" pitchFamily="2" charset="-122"/>
                  </a:rPr>
                  <a:t>接口</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27" name="组合 26">
              <a:extLst>
                <a:ext uri="{FF2B5EF4-FFF2-40B4-BE49-F238E27FC236}">
                  <a16:creationId xmlns:a16="http://schemas.microsoft.com/office/drawing/2014/main" id="{F37F0D2B-56E7-4144-AE10-1D2EC08D496D}"/>
                </a:ext>
              </a:extLst>
            </p:cNvPr>
            <p:cNvGrpSpPr/>
            <p:nvPr/>
          </p:nvGrpSpPr>
          <p:grpSpPr>
            <a:xfrm>
              <a:off x="7044262" y="4121395"/>
              <a:ext cx="1021498" cy="1060205"/>
              <a:chOff x="4429527" y="4006873"/>
              <a:chExt cx="1125139" cy="517588"/>
            </a:xfrm>
          </p:grpSpPr>
          <p:sp>
            <p:nvSpPr>
              <p:cNvPr id="28" name="矩形 27">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文本框 4">
                <a:extLst>
                  <a:ext uri="{FF2B5EF4-FFF2-40B4-BE49-F238E27FC236}">
                    <a16:creationId xmlns:a16="http://schemas.microsoft.com/office/drawing/2014/main" id="{E8AECC1A-63C3-4D5E-B247-CD848EE7C179}"/>
                  </a:ext>
                </a:extLst>
              </p:cNvPr>
              <p:cNvSpPr txBox="1"/>
              <p:nvPr/>
            </p:nvSpPr>
            <p:spPr>
              <a:xfrm>
                <a:off x="4506833" y="4180738"/>
                <a:ext cx="978208" cy="165322"/>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设备</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32" name="组合 31"/>
          <p:cNvGrpSpPr/>
          <p:nvPr/>
        </p:nvGrpSpPr>
        <p:grpSpPr>
          <a:xfrm flipV="1">
            <a:off x="5425437" y="2985508"/>
            <a:ext cx="1043127" cy="431563"/>
            <a:chOff x="2114677" y="2990602"/>
            <a:chExt cx="1686977" cy="431563"/>
          </a:xfrm>
        </p:grpSpPr>
        <p:cxnSp>
          <p:nvCxnSpPr>
            <p:cNvPr id="33" name="直接箭头连接符 32">
              <a:extLst>
                <a:ext uri="{FF2B5EF4-FFF2-40B4-BE49-F238E27FC236}">
                  <a16:creationId xmlns:a16="http://schemas.microsoft.com/office/drawing/2014/main" id="{BF7ED4E3-1D11-4DDD-AACE-4BD7A6AD01EB}"/>
                </a:ext>
              </a:extLst>
            </p:cNvPr>
            <p:cNvCxnSpPr>
              <a:cxnSpLocks/>
            </p:cNvCxnSpPr>
            <p:nvPr/>
          </p:nvCxnSpPr>
          <p:spPr>
            <a:xfrm>
              <a:off x="2114677" y="3422165"/>
              <a:ext cx="1686977" cy="0"/>
            </a:xfrm>
            <a:prstGeom prst="straightConnector1">
              <a:avLst/>
            </a:prstGeom>
            <a:ln w="22225">
              <a:solidFill>
                <a:schemeClr val="tx1"/>
              </a:solidFill>
              <a:headEnd type="triangle" w="med" len="lg"/>
              <a:tailEnd type="none" w="sm"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ED374FC-7749-44A5-9659-64427D31671B}"/>
                </a:ext>
              </a:extLst>
            </p:cNvPr>
            <p:cNvCxnSpPr>
              <a:cxnSpLocks/>
            </p:cNvCxnSpPr>
            <p:nvPr/>
          </p:nvCxnSpPr>
          <p:spPr>
            <a:xfrm flipH="1">
              <a:off x="2114677" y="2990602"/>
              <a:ext cx="1686977" cy="0"/>
            </a:xfrm>
            <a:prstGeom prst="straightConnector1">
              <a:avLst/>
            </a:prstGeom>
            <a:ln w="22225">
              <a:solidFill>
                <a:schemeClr val="tx1"/>
              </a:solidFill>
              <a:headEnd type="triangle" w="med" len="lg"/>
              <a:tailEnd type="none" w="sm" len="lg"/>
            </a:ln>
          </p:spPr>
          <p:style>
            <a:lnRef idx="1">
              <a:schemeClr val="accent1"/>
            </a:lnRef>
            <a:fillRef idx="0">
              <a:schemeClr val="accent1"/>
            </a:fillRef>
            <a:effectRef idx="0">
              <a:schemeClr val="accent1"/>
            </a:effectRef>
            <a:fontRef idx="minor">
              <a:schemeClr val="tx1"/>
            </a:fontRef>
          </p:style>
        </p:cxnSp>
      </p:grpSp>
      <p:sp>
        <p:nvSpPr>
          <p:cNvPr id="35" name="文本框 4">
            <a:extLst>
              <a:ext uri="{FF2B5EF4-FFF2-40B4-BE49-F238E27FC236}">
                <a16:creationId xmlns:a16="http://schemas.microsoft.com/office/drawing/2014/main" id="{2FC12EEC-0CDF-4679-BB1C-836B6D7AE34D}"/>
              </a:ext>
            </a:extLst>
          </p:cNvPr>
          <p:cNvSpPr txBox="1"/>
          <p:nvPr/>
        </p:nvSpPr>
        <p:spPr>
          <a:xfrm>
            <a:off x="5201894" y="2450409"/>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DREQ</a:t>
            </a:r>
          </a:p>
          <a:p>
            <a:pPr algn="ctr">
              <a:spcAft>
                <a:spcPts val="0"/>
              </a:spcAft>
            </a:pPr>
            <a:r>
              <a:rPr lang="en-US" altLang="zh-CN" sz="1600">
                <a:effectLst/>
                <a:latin typeface="宋体" panose="02010600030101010101" pitchFamily="2" charset="-122"/>
                <a:ea typeface="宋体" panose="02010600030101010101" pitchFamily="2" charset="-122"/>
                <a:cs typeface="宋体" panose="02010600030101010101" pitchFamily="2" charset="-122"/>
              </a:rPr>
              <a:t>DMA</a:t>
            </a:r>
            <a:r>
              <a:rPr lang="zh-CN" altLang="en-US" sz="1600">
                <a:effectLst/>
                <a:latin typeface="宋体" panose="02010600030101010101" pitchFamily="2" charset="-122"/>
                <a:ea typeface="宋体" panose="02010600030101010101" pitchFamily="2" charset="-122"/>
                <a:cs typeface="宋体" panose="02010600030101010101" pitchFamily="2" charset="-122"/>
              </a:rPr>
              <a:t>请求</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6" name="文本框 4">
            <a:extLst>
              <a:ext uri="{FF2B5EF4-FFF2-40B4-BE49-F238E27FC236}">
                <a16:creationId xmlns:a16="http://schemas.microsoft.com/office/drawing/2014/main" id="{2FC12EEC-0CDF-4679-BB1C-836B6D7AE34D}"/>
              </a:ext>
            </a:extLst>
          </p:cNvPr>
          <p:cNvSpPr txBox="1"/>
          <p:nvPr/>
        </p:nvSpPr>
        <p:spPr>
          <a:xfrm>
            <a:off x="5219350" y="3429978"/>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DACK</a:t>
            </a:r>
          </a:p>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DMA</a:t>
            </a:r>
            <a:r>
              <a:rPr lang="zh-CN" altLang="en-US" sz="1600">
                <a:latin typeface="宋体" panose="02010600030101010101" pitchFamily="2" charset="-122"/>
                <a:ea typeface="宋体" panose="02010600030101010101" pitchFamily="2" charset="-122"/>
                <a:cs typeface="宋体" panose="02010600030101010101" pitchFamily="2" charset="-122"/>
              </a:rPr>
              <a:t>响应</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37" name="直接箭头连接符 36">
            <a:extLst>
              <a:ext uri="{FF2B5EF4-FFF2-40B4-BE49-F238E27FC236}">
                <a16:creationId xmlns:a16="http://schemas.microsoft.com/office/drawing/2014/main" id="{168CBB7B-ACE9-4498-872A-DBF3685AB9AF}"/>
              </a:ext>
            </a:extLst>
          </p:cNvPr>
          <p:cNvCxnSpPr>
            <a:cxnSpLocks/>
          </p:cNvCxnSpPr>
          <p:nvPr/>
        </p:nvCxnSpPr>
        <p:spPr>
          <a:xfrm>
            <a:off x="4319786" y="1573869"/>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68CBB7B-ACE9-4498-872A-DBF3685AB9AF}"/>
              </a:ext>
            </a:extLst>
          </p:cNvPr>
          <p:cNvCxnSpPr>
            <a:cxnSpLocks/>
          </p:cNvCxnSpPr>
          <p:nvPr/>
        </p:nvCxnSpPr>
        <p:spPr>
          <a:xfrm>
            <a:off x="1662296" y="158688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10177455" y="2365555"/>
            <a:ext cx="1021498" cy="3073509"/>
            <a:chOff x="7044262" y="2083046"/>
            <a:chExt cx="1021498" cy="3098555"/>
          </a:xfrm>
        </p:grpSpPr>
        <p:grpSp>
          <p:nvGrpSpPr>
            <p:cNvPr id="40" name="组合 39">
              <a:extLst>
                <a:ext uri="{FF2B5EF4-FFF2-40B4-BE49-F238E27FC236}">
                  <a16:creationId xmlns:a16="http://schemas.microsoft.com/office/drawing/2014/main" id="{F37F0D2B-56E7-4144-AE10-1D2EC08D496D}"/>
                </a:ext>
              </a:extLst>
            </p:cNvPr>
            <p:cNvGrpSpPr/>
            <p:nvPr/>
          </p:nvGrpSpPr>
          <p:grpSpPr>
            <a:xfrm>
              <a:off x="7044262" y="2083046"/>
              <a:ext cx="1021498" cy="2038349"/>
              <a:chOff x="4429527" y="4006873"/>
              <a:chExt cx="1125139" cy="517588"/>
            </a:xfrm>
          </p:grpSpPr>
          <p:sp>
            <p:nvSpPr>
              <p:cNvPr id="44" name="矩形 43">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文本框 4">
                <a:extLst>
                  <a:ext uri="{FF2B5EF4-FFF2-40B4-BE49-F238E27FC236}">
                    <a16:creationId xmlns:a16="http://schemas.microsoft.com/office/drawing/2014/main" id="{E8AECC1A-63C3-4D5E-B247-CD848EE7C179}"/>
                  </a:ext>
                </a:extLst>
              </p:cNvPr>
              <p:cNvSpPr txBox="1"/>
              <p:nvPr/>
            </p:nvSpPr>
            <p:spPr>
              <a:xfrm>
                <a:off x="4506833" y="4192488"/>
                <a:ext cx="978208" cy="14182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a:latin typeface="宋体" panose="02010600030101010101" pitchFamily="2" charset="-122"/>
                    <a:ea typeface="宋体" panose="02010600030101010101" pitchFamily="2" charset="-122"/>
                    <a:cs typeface="宋体" panose="02010600030101010101" pitchFamily="2" charset="-122"/>
                  </a:rPr>
                  <a:t>内存</a:t>
                </a:r>
                <a:endParaRPr lang="en-US" altLang="zh-CN">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控制器</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41" name="组合 40">
              <a:extLst>
                <a:ext uri="{FF2B5EF4-FFF2-40B4-BE49-F238E27FC236}">
                  <a16:creationId xmlns:a16="http://schemas.microsoft.com/office/drawing/2014/main" id="{F37F0D2B-56E7-4144-AE10-1D2EC08D496D}"/>
                </a:ext>
              </a:extLst>
            </p:cNvPr>
            <p:cNvGrpSpPr/>
            <p:nvPr/>
          </p:nvGrpSpPr>
          <p:grpSpPr>
            <a:xfrm>
              <a:off x="7044262" y="4121395"/>
              <a:ext cx="1021498" cy="1060205"/>
              <a:chOff x="4429527" y="4006873"/>
              <a:chExt cx="1125139" cy="517588"/>
            </a:xfrm>
          </p:grpSpPr>
          <p:sp>
            <p:nvSpPr>
              <p:cNvPr id="42" name="矩形 41">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文本框 4">
                <a:extLst>
                  <a:ext uri="{FF2B5EF4-FFF2-40B4-BE49-F238E27FC236}">
                    <a16:creationId xmlns:a16="http://schemas.microsoft.com/office/drawing/2014/main" id="{E8AECC1A-63C3-4D5E-B247-CD848EE7C179}"/>
                  </a:ext>
                </a:extLst>
              </p:cNvPr>
              <p:cNvSpPr txBox="1"/>
              <p:nvPr/>
            </p:nvSpPr>
            <p:spPr>
              <a:xfrm>
                <a:off x="4506833" y="4195233"/>
                <a:ext cx="978208" cy="136332"/>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内存</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cxnSp>
        <p:nvCxnSpPr>
          <p:cNvPr id="46" name="直接箭头连接符 45">
            <a:extLst>
              <a:ext uri="{FF2B5EF4-FFF2-40B4-BE49-F238E27FC236}">
                <a16:creationId xmlns:a16="http://schemas.microsoft.com/office/drawing/2014/main" id="{BF7ED4E3-1D11-4DDD-AACE-4BD7A6AD01EB}"/>
              </a:ext>
            </a:extLst>
          </p:cNvPr>
          <p:cNvCxnSpPr>
            <a:cxnSpLocks/>
          </p:cNvCxnSpPr>
          <p:nvPr/>
        </p:nvCxnSpPr>
        <p:spPr>
          <a:xfrm>
            <a:off x="5414433" y="4359087"/>
            <a:ext cx="779992" cy="0"/>
          </a:xfrm>
          <a:prstGeom prst="straightConnector1">
            <a:avLst/>
          </a:prstGeom>
          <a:ln w="22225" cap="sq">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196156" y="4361486"/>
            <a:ext cx="0" cy="796361"/>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箭头连接符 47">
            <a:extLst>
              <a:ext uri="{FF2B5EF4-FFF2-40B4-BE49-F238E27FC236}">
                <a16:creationId xmlns:a16="http://schemas.microsoft.com/office/drawing/2014/main" id="{BF7ED4E3-1D11-4DDD-AACE-4BD7A6AD01EB}"/>
              </a:ext>
            </a:extLst>
          </p:cNvPr>
          <p:cNvCxnSpPr>
            <a:cxnSpLocks/>
          </p:cNvCxnSpPr>
          <p:nvPr/>
        </p:nvCxnSpPr>
        <p:spPr>
          <a:xfrm flipV="1">
            <a:off x="6197600" y="5164197"/>
            <a:ext cx="1520825" cy="1"/>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p:cNvCxnSpPr/>
          <p:nvPr/>
        </p:nvCxnSpPr>
        <p:spPr>
          <a:xfrm>
            <a:off x="7717559" y="2966384"/>
            <a:ext cx="0" cy="218906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直接箭头连接符 49">
            <a:extLst>
              <a:ext uri="{FF2B5EF4-FFF2-40B4-BE49-F238E27FC236}">
                <a16:creationId xmlns:a16="http://schemas.microsoft.com/office/drawing/2014/main" id="{BF7ED4E3-1D11-4DDD-AACE-4BD7A6AD01EB}"/>
              </a:ext>
            </a:extLst>
          </p:cNvPr>
          <p:cNvCxnSpPr>
            <a:cxnSpLocks/>
          </p:cNvCxnSpPr>
          <p:nvPr/>
        </p:nvCxnSpPr>
        <p:spPr>
          <a:xfrm>
            <a:off x="7717559" y="2966384"/>
            <a:ext cx="534030"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1" name="直接箭头连接符 50">
            <a:extLst>
              <a:ext uri="{FF2B5EF4-FFF2-40B4-BE49-F238E27FC236}">
                <a16:creationId xmlns:a16="http://schemas.microsoft.com/office/drawing/2014/main" id="{BF7ED4E3-1D11-4DDD-AACE-4BD7A6AD01EB}"/>
              </a:ext>
            </a:extLst>
          </p:cNvPr>
          <p:cNvCxnSpPr>
            <a:cxnSpLocks/>
          </p:cNvCxnSpPr>
          <p:nvPr/>
        </p:nvCxnSpPr>
        <p:spPr>
          <a:xfrm>
            <a:off x="7999268" y="3440603"/>
            <a:ext cx="252321"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p:cNvCxnSpPr/>
          <p:nvPr/>
        </p:nvCxnSpPr>
        <p:spPr>
          <a:xfrm>
            <a:off x="7999268" y="3453558"/>
            <a:ext cx="0" cy="198204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3" name="直接箭头连接符 52">
            <a:extLst>
              <a:ext uri="{FF2B5EF4-FFF2-40B4-BE49-F238E27FC236}">
                <a16:creationId xmlns:a16="http://schemas.microsoft.com/office/drawing/2014/main" id="{BF7ED4E3-1D11-4DDD-AACE-4BD7A6AD01EB}"/>
              </a:ext>
            </a:extLst>
          </p:cNvPr>
          <p:cNvCxnSpPr>
            <a:cxnSpLocks/>
          </p:cNvCxnSpPr>
          <p:nvPr/>
        </p:nvCxnSpPr>
        <p:spPr>
          <a:xfrm>
            <a:off x="5952836" y="5439063"/>
            <a:ext cx="2041617"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4" name="直接箭头连接符 53">
            <a:extLst>
              <a:ext uri="{FF2B5EF4-FFF2-40B4-BE49-F238E27FC236}">
                <a16:creationId xmlns:a16="http://schemas.microsoft.com/office/drawing/2014/main" id="{BF7ED4E3-1D11-4DDD-AACE-4BD7A6AD01EB}"/>
              </a:ext>
            </a:extLst>
          </p:cNvPr>
          <p:cNvCxnSpPr>
            <a:cxnSpLocks/>
          </p:cNvCxnSpPr>
          <p:nvPr/>
        </p:nvCxnSpPr>
        <p:spPr>
          <a:xfrm>
            <a:off x="5428611" y="4752877"/>
            <a:ext cx="521050"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p:nvPr/>
        </p:nvCxnSpPr>
        <p:spPr>
          <a:xfrm>
            <a:off x="5952836" y="4752877"/>
            <a:ext cx="0" cy="67695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56" name="文本框 4">
            <a:extLst>
              <a:ext uri="{FF2B5EF4-FFF2-40B4-BE49-F238E27FC236}">
                <a16:creationId xmlns:a16="http://schemas.microsoft.com/office/drawing/2014/main" id="{2FC12EEC-0CDF-4679-BB1C-836B6D7AE34D}"/>
              </a:ext>
            </a:extLst>
          </p:cNvPr>
          <p:cNvSpPr txBox="1"/>
          <p:nvPr/>
        </p:nvSpPr>
        <p:spPr>
          <a:xfrm>
            <a:off x="4989381" y="4780543"/>
            <a:ext cx="140516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DACK</a:t>
            </a:r>
          </a:p>
        </p:txBody>
      </p:sp>
      <p:sp>
        <p:nvSpPr>
          <p:cNvPr id="57" name="文本框 4">
            <a:extLst>
              <a:ext uri="{FF2B5EF4-FFF2-40B4-BE49-F238E27FC236}">
                <a16:creationId xmlns:a16="http://schemas.microsoft.com/office/drawing/2014/main" id="{2FC12EEC-0CDF-4679-BB1C-836B6D7AE34D}"/>
              </a:ext>
            </a:extLst>
          </p:cNvPr>
          <p:cNvSpPr txBox="1"/>
          <p:nvPr/>
        </p:nvSpPr>
        <p:spPr>
          <a:xfrm>
            <a:off x="4992499" y="4378124"/>
            <a:ext cx="140516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DREQ</a:t>
            </a:r>
          </a:p>
        </p:txBody>
      </p:sp>
      <p:sp>
        <p:nvSpPr>
          <p:cNvPr id="58" name="文本框 4">
            <a:extLst>
              <a:ext uri="{FF2B5EF4-FFF2-40B4-BE49-F238E27FC236}">
                <a16:creationId xmlns:a16="http://schemas.microsoft.com/office/drawing/2014/main" id="{2FC12EEC-0CDF-4679-BB1C-836B6D7AE34D}"/>
              </a:ext>
            </a:extLst>
          </p:cNvPr>
          <p:cNvSpPr txBox="1"/>
          <p:nvPr/>
        </p:nvSpPr>
        <p:spPr>
          <a:xfrm>
            <a:off x="7253231" y="2683906"/>
            <a:ext cx="140516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DREQ</a:t>
            </a:r>
          </a:p>
        </p:txBody>
      </p:sp>
      <p:sp>
        <p:nvSpPr>
          <p:cNvPr id="59" name="文本框 4">
            <a:extLst>
              <a:ext uri="{FF2B5EF4-FFF2-40B4-BE49-F238E27FC236}">
                <a16:creationId xmlns:a16="http://schemas.microsoft.com/office/drawing/2014/main" id="{2FC12EEC-0CDF-4679-BB1C-836B6D7AE34D}"/>
              </a:ext>
            </a:extLst>
          </p:cNvPr>
          <p:cNvSpPr txBox="1"/>
          <p:nvPr/>
        </p:nvSpPr>
        <p:spPr>
          <a:xfrm>
            <a:off x="7279974" y="3173495"/>
            <a:ext cx="140516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DACK</a:t>
            </a:r>
          </a:p>
        </p:txBody>
      </p:sp>
      <p:cxnSp>
        <p:nvCxnSpPr>
          <p:cNvPr id="60" name="直接箭头连接符 59">
            <a:extLst>
              <a:ext uri="{FF2B5EF4-FFF2-40B4-BE49-F238E27FC236}">
                <a16:creationId xmlns:a16="http://schemas.microsoft.com/office/drawing/2014/main" id="{168CBB7B-ACE9-4498-872A-DBF3685AB9AF}"/>
              </a:ext>
            </a:extLst>
          </p:cNvPr>
          <p:cNvCxnSpPr>
            <a:cxnSpLocks/>
          </p:cNvCxnSpPr>
          <p:nvPr/>
        </p:nvCxnSpPr>
        <p:spPr>
          <a:xfrm>
            <a:off x="6936707" y="159617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168CBB7B-ACE9-4498-872A-DBF3685AB9AF}"/>
              </a:ext>
            </a:extLst>
          </p:cNvPr>
          <p:cNvCxnSpPr>
            <a:cxnSpLocks/>
          </p:cNvCxnSpPr>
          <p:nvPr/>
        </p:nvCxnSpPr>
        <p:spPr>
          <a:xfrm>
            <a:off x="8762338" y="159617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168CBB7B-ACE9-4498-872A-DBF3685AB9AF}"/>
              </a:ext>
            </a:extLst>
          </p:cNvPr>
          <p:cNvCxnSpPr>
            <a:cxnSpLocks/>
          </p:cNvCxnSpPr>
          <p:nvPr/>
        </p:nvCxnSpPr>
        <p:spPr>
          <a:xfrm>
            <a:off x="10587969" y="159617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9E1F4968-FE12-4A5B-9124-80F081F9374D}"/>
              </a:ext>
            </a:extLst>
          </p:cNvPr>
          <p:cNvGrpSpPr/>
          <p:nvPr/>
        </p:nvGrpSpPr>
        <p:grpSpPr>
          <a:xfrm>
            <a:off x="3433642" y="3190886"/>
            <a:ext cx="1768252" cy="359780"/>
            <a:chOff x="4429527" y="4006873"/>
            <a:chExt cx="1125139" cy="517588"/>
          </a:xfrm>
        </p:grpSpPr>
        <p:sp>
          <p:nvSpPr>
            <p:cNvPr id="64" name="矩形 63">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65"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字计数器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66" name="组合 65">
            <a:extLst>
              <a:ext uri="{FF2B5EF4-FFF2-40B4-BE49-F238E27FC236}">
                <a16:creationId xmlns:a16="http://schemas.microsoft.com/office/drawing/2014/main" id="{9E1F4968-FE12-4A5B-9124-80F081F9374D}"/>
              </a:ext>
            </a:extLst>
          </p:cNvPr>
          <p:cNvGrpSpPr/>
          <p:nvPr/>
        </p:nvGrpSpPr>
        <p:grpSpPr>
          <a:xfrm>
            <a:off x="3433642" y="4518860"/>
            <a:ext cx="1768252" cy="359780"/>
            <a:chOff x="4429527" y="4006873"/>
            <a:chExt cx="1125139" cy="517588"/>
          </a:xfrm>
        </p:grpSpPr>
        <p:sp>
          <p:nvSpPr>
            <p:cNvPr id="67" name="矩形 66">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68"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状态寄存器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69" name="组合 68">
            <a:extLst>
              <a:ext uri="{FF2B5EF4-FFF2-40B4-BE49-F238E27FC236}">
                <a16:creationId xmlns:a16="http://schemas.microsoft.com/office/drawing/2014/main" id="{9E1F4968-FE12-4A5B-9124-80F081F9374D}"/>
              </a:ext>
            </a:extLst>
          </p:cNvPr>
          <p:cNvGrpSpPr/>
          <p:nvPr/>
        </p:nvGrpSpPr>
        <p:grpSpPr>
          <a:xfrm>
            <a:off x="3433642" y="3633544"/>
            <a:ext cx="1768252" cy="359780"/>
            <a:chOff x="4429527" y="4006873"/>
            <a:chExt cx="1125139" cy="517588"/>
          </a:xfrm>
        </p:grpSpPr>
        <p:sp>
          <p:nvSpPr>
            <p:cNvPr id="70" name="矩形 69">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71"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数据缓冲寄存器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72" name="组合 71">
            <a:extLst>
              <a:ext uri="{FF2B5EF4-FFF2-40B4-BE49-F238E27FC236}">
                <a16:creationId xmlns:a16="http://schemas.microsoft.com/office/drawing/2014/main" id="{9E1F4968-FE12-4A5B-9124-80F081F9374D}"/>
              </a:ext>
            </a:extLst>
          </p:cNvPr>
          <p:cNvGrpSpPr/>
          <p:nvPr/>
        </p:nvGrpSpPr>
        <p:grpSpPr>
          <a:xfrm>
            <a:off x="3433642" y="4961520"/>
            <a:ext cx="1768252" cy="359780"/>
            <a:chOff x="4429527" y="4006873"/>
            <a:chExt cx="1125139" cy="517588"/>
          </a:xfrm>
        </p:grpSpPr>
        <p:sp>
          <p:nvSpPr>
            <p:cNvPr id="73" name="矩形 72">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74"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DMA</a:t>
              </a:r>
              <a:r>
                <a:rPr lang="zh-CN" altLang="en-US" sz="1600">
                  <a:latin typeface="宋体" panose="02010600030101010101" pitchFamily="2" charset="-122"/>
                  <a:ea typeface="宋体" panose="02010600030101010101" pitchFamily="2" charset="-122"/>
                  <a:cs typeface="宋体" panose="02010600030101010101" pitchFamily="2" charset="-122"/>
                </a:rPr>
                <a:t>控制逻辑</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75" name="组合 74">
            <a:extLst>
              <a:ext uri="{FF2B5EF4-FFF2-40B4-BE49-F238E27FC236}">
                <a16:creationId xmlns:a16="http://schemas.microsoft.com/office/drawing/2014/main" id="{9E1F4968-FE12-4A5B-9124-80F081F9374D}"/>
              </a:ext>
            </a:extLst>
          </p:cNvPr>
          <p:cNvGrpSpPr/>
          <p:nvPr/>
        </p:nvGrpSpPr>
        <p:grpSpPr>
          <a:xfrm>
            <a:off x="3433642" y="2748228"/>
            <a:ext cx="1768252" cy="359780"/>
            <a:chOff x="4429527" y="4006873"/>
            <a:chExt cx="1125139" cy="517588"/>
          </a:xfrm>
        </p:grpSpPr>
        <p:sp>
          <p:nvSpPr>
            <p:cNvPr id="76" name="矩形 75">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77"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地址寄存器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78" name="组合 77">
            <a:extLst>
              <a:ext uri="{FF2B5EF4-FFF2-40B4-BE49-F238E27FC236}">
                <a16:creationId xmlns:a16="http://schemas.microsoft.com/office/drawing/2014/main" id="{9E1F4968-FE12-4A5B-9124-80F081F9374D}"/>
              </a:ext>
            </a:extLst>
          </p:cNvPr>
          <p:cNvGrpSpPr/>
          <p:nvPr/>
        </p:nvGrpSpPr>
        <p:grpSpPr>
          <a:xfrm>
            <a:off x="3433642" y="4076202"/>
            <a:ext cx="1768252" cy="359780"/>
            <a:chOff x="4429527" y="4006873"/>
            <a:chExt cx="1125139" cy="517588"/>
          </a:xfrm>
        </p:grpSpPr>
        <p:sp>
          <p:nvSpPr>
            <p:cNvPr id="79" name="矩形 78">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80" name="文本框 4">
              <a:extLst>
                <a:ext uri="{FF2B5EF4-FFF2-40B4-BE49-F238E27FC236}">
                  <a16:creationId xmlns:a16="http://schemas.microsoft.com/office/drawing/2014/main" id="{BDA2DD9A-B997-4F6E-A07D-8F8FCF582A19}"/>
                </a:ext>
              </a:extLst>
            </p:cNvPr>
            <p:cNvSpPr txBox="1"/>
            <p:nvPr/>
          </p:nvSpPr>
          <p:spPr>
            <a:xfrm>
              <a:off x="4506833" y="4086290"/>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命令寄存器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spTree>
    <p:extLst>
      <p:ext uri="{BB962C8B-B14F-4D97-AF65-F5344CB8AC3E}">
        <p14:creationId xmlns:p14="http://schemas.microsoft.com/office/powerpoint/2010/main" val="4162588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传输流程</a:t>
            </a:r>
          </a:p>
        </p:txBody>
      </p:sp>
      <p:pic>
        <p:nvPicPr>
          <p:cNvPr id="8" name="图片 7"/>
          <p:cNvPicPr>
            <a:picLocks noChangeAspect="1"/>
          </p:cNvPicPr>
          <p:nvPr/>
        </p:nvPicPr>
        <p:blipFill>
          <a:blip r:embed="rId2"/>
          <a:stretch>
            <a:fillRect/>
          </a:stretch>
        </p:blipFill>
        <p:spPr>
          <a:xfrm>
            <a:off x="4163650" y="639991"/>
            <a:ext cx="6537870" cy="5944301"/>
          </a:xfrm>
          <a:prstGeom prst="rect">
            <a:avLst/>
          </a:prstGeom>
        </p:spPr>
      </p:pic>
      <p:sp>
        <p:nvSpPr>
          <p:cNvPr id="4" name="内容占位符 2"/>
          <p:cNvSpPr>
            <a:spLocks noGrp="1"/>
          </p:cNvSpPr>
          <p:nvPr>
            <p:ph idx="1"/>
          </p:nvPr>
        </p:nvSpPr>
        <p:spPr>
          <a:xfrm>
            <a:off x="487822" y="942764"/>
            <a:ext cx="4635721" cy="5637024"/>
          </a:xfrm>
        </p:spPr>
        <p:txBody>
          <a:bodyPr/>
          <a:lstStyle/>
          <a:p>
            <a:r>
              <a:rPr lang="zh-CN" altLang="en-US" b="1" dirty="0"/>
              <a:t>准备阶段 </a:t>
            </a:r>
            <a:endParaRPr lang="en-US" altLang="zh-CN" b="1" dirty="0"/>
          </a:p>
          <a:p>
            <a:pPr lvl="1"/>
            <a:r>
              <a:rPr lang="en-US" altLang="zh-CN" dirty="0"/>
              <a:t>CPU</a:t>
            </a:r>
            <a:r>
              <a:rPr lang="zh-CN" altLang="en-US" dirty="0"/>
              <a:t>干预</a:t>
            </a:r>
            <a:endParaRPr lang="en-US" altLang="zh-CN" dirty="0"/>
          </a:p>
          <a:p>
            <a:r>
              <a:rPr lang="zh-CN" altLang="en-US" b="1" dirty="0"/>
              <a:t>传送阶段</a:t>
            </a:r>
            <a:endParaRPr lang="en-US" altLang="zh-CN" b="1" dirty="0"/>
          </a:p>
          <a:p>
            <a:pPr lvl="1"/>
            <a:r>
              <a:rPr lang="en-US" altLang="zh-CN" dirty="0"/>
              <a:t>CPU</a:t>
            </a:r>
            <a:r>
              <a:rPr lang="zh-CN" altLang="en-US" dirty="0"/>
              <a:t>不参与</a:t>
            </a:r>
            <a:endParaRPr lang="en-US" altLang="zh-CN" dirty="0"/>
          </a:p>
          <a:p>
            <a:r>
              <a:rPr lang="zh-CN" altLang="en-US" b="1" dirty="0"/>
              <a:t>结束阶段</a:t>
            </a:r>
            <a:endParaRPr lang="en-US" altLang="zh-CN" b="1" dirty="0"/>
          </a:p>
          <a:p>
            <a:pPr lvl="1"/>
            <a:r>
              <a:rPr lang="en-US" altLang="zh-CN" dirty="0"/>
              <a:t>CPU</a:t>
            </a:r>
            <a:r>
              <a:rPr lang="zh-CN" altLang="en-US" dirty="0"/>
              <a:t>干预</a:t>
            </a:r>
            <a:endParaRPr lang="en-US" altLang="zh-CN" dirty="0"/>
          </a:p>
          <a:p>
            <a:endParaRPr lang="zh-CN" altLang="en-US" dirty="0"/>
          </a:p>
        </p:txBody>
      </p:sp>
    </p:spTree>
    <p:extLst>
      <p:ext uri="{BB962C8B-B14F-4D97-AF65-F5344CB8AC3E}">
        <p14:creationId xmlns:p14="http://schemas.microsoft.com/office/powerpoint/2010/main" val="4066627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矩形 2"/>
          <p:cNvSpPr>
            <a:spLocks noGrp="1" noChangeArrowheads="1"/>
          </p:cNvSpPr>
          <p:nvPr>
            <p:ph type="title"/>
          </p:nvPr>
        </p:nvSpPr>
        <p:spPr/>
        <p:txBody>
          <a:bodyPr/>
          <a:lstStyle/>
          <a:p>
            <a:r>
              <a:rPr lang="en-US" altLang="zh-CN" dirty="0"/>
              <a:t>DMA</a:t>
            </a:r>
            <a:r>
              <a:rPr lang="zh-CN" altLang="en-US" dirty="0"/>
              <a:t>主要操作过程（准备阶段）</a:t>
            </a:r>
          </a:p>
        </p:txBody>
      </p:sp>
      <p:sp>
        <p:nvSpPr>
          <p:cNvPr id="86020" name="矩形 3"/>
          <p:cNvSpPr>
            <a:spLocks noGrp="1" noChangeArrowheads="1"/>
          </p:cNvSpPr>
          <p:nvPr>
            <p:ph type="body" idx="1"/>
          </p:nvPr>
        </p:nvSpPr>
        <p:spPr/>
        <p:txBody>
          <a:bodyPr/>
          <a:lstStyle/>
          <a:p>
            <a:r>
              <a:rPr lang="zh-CN" altLang="en-US" dirty="0"/>
              <a:t>主机通过</a:t>
            </a:r>
            <a:r>
              <a:rPr lang="en-US" altLang="zh-CN" dirty="0">
                <a:solidFill>
                  <a:srgbClr val="FF0000"/>
                </a:solidFill>
              </a:rPr>
              <a:t>CPU</a:t>
            </a:r>
            <a:r>
              <a:rPr lang="zh-CN" altLang="en-US" dirty="0">
                <a:solidFill>
                  <a:srgbClr val="FF0000"/>
                </a:solidFill>
              </a:rPr>
              <a:t>指令</a:t>
            </a:r>
            <a:r>
              <a:rPr lang="zh-CN" altLang="en-US" dirty="0"/>
              <a:t>向</a:t>
            </a:r>
            <a:r>
              <a:rPr lang="en-US" altLang="zh-CN" dirty="0"/>
              <a:t>DMA</a:t>
            </a:r>
            <a:r>
              <a:rPr lang="zh-CN" altLang="en-US" dirty="0"/>
              <a:t>接口发送必要的传送参数，并启动</a:t>
            </a:r>
            <a:r>
              <a:rPr lang="en-US" altLang="zh-CN" dirty="0"/>
              <a:t>DMA</a:t>
            </a:r>
            <a:r>
              <a:rPr lang="zh-CN" altLang="en-US" dirty="0"/>
              <a:t>工作。</a:t>
            </a:r>
          </a:p>
          <a:p>
            <a:pPr marL="914400" lvl="1" indent="-457200">
              <a:buFont typeface="+mj-lt"/>
              <a:buAutoNum type="arabicPeriod"/>
            </a:pPr>
            <a:r>
              <a:rPr lang="zh-CN" altLang="en-US" dirty="0"/>
              <a:t>数据传送的方向</a:t>
            </a:r>
          </a:p>
          <a:p>
            <a:pPr marL="914400" lvl="1" indent="-457200">
              <a:buFont typeface="+mj-lt"/>
              <a:buAutoNum type="arabicPeriod"/>
            </a:pPr>
            <a:r>
              <a:rPr lang="zh-CN" altLang="en-US" dirty="0"/>
              <a:t>数据块在主存的首地址</a:t>
            </a:r>
          </a:p>
          <a:p>
            <a:pPr marL="914400" lvl="1" indent="-457200">
              <a:buFont typeface="+mj-lt"/>
              <a:buAutoNum type="arabicPeriod"/>
            </a:pPr>
            <a:r>
              <a:rPr lang="zh-CN" altLang="en-US" dirty="0"/>
              <a:t>数据在外设存储介质上的地址</a:t>
            </a:r>
          </a:p>
          <a:p>
            <a:pPr marL="914400" lvl="1" indent="-457200">
              <a:buFont typeface="+mj-lt"/>
              <a:buAutoNum type="arabicPeriod"/>
            </a:pPr>
            <a:r>
              <a:rPr lang="zh-CN" altLang="en-US" dirty="0"/>
              <a:t>数据的传送量</a:t>
            </a:r>
            <a:endParaRPr lang="en-US" altLang="zh-CN" dirty="0"/>
          </a:p>
        </p:txBody>
      </p:sp>
    </p:spTree>
    <p:extLst>
      <p:ext uri="{BB962C8B-B14F-4D97-AF65-F5344CB8AC3E}">
        <p14:creationId xmlns:p14="http://schemas.microsoft.com/office/powerpoint/2010/main" val="3015994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矩形 2"/>
          <p:cNvSpPr>
            <a:spLocks noGrp="1" noChangeArrowheads="1"/>
          </p:cNvSpPr>
          <p:nvPr>
            <p:ph type="title"/>
          </p:nvPr>
        </p:nvSpPr>
        <p:spPr/>
        <p:txBody>
          <a:bodyPr/>
          <a:lstStyle/>
          <a:p>
            <a:r>
              <a:rPr lang="en-US" altLang="zh-CN" dirty="0"/>
              <a:t>DMA</a:t>
            </a:r>
            <a:r>
              <a:rPr lang="zh-CN" altLang="en-US" dirty="0"/>
              <a:t>主要操作过程（传送阶段）</a:t>
            </a:r>
          </a:p>
        </p:txBody>
      </p:sp>
      <p:sp>
        <p:nvSpPr>
          <p:cNvPr id="87044" name="矩形 3"/>
          <p:cNvSpPr>
            <a:spLocks noGrp="1" noChangeArrowheads="1"/>
          </p:cNvSpPr>
          <p:nvPr>
            <p:ph type="body" idx="1"/>
          </p:nvPr>
        </p:nvSpPr>
        <p:spPr>
          <a:xfrm>
            <a:off x="487822" y="942763"/>
            <a:ext cx="11031078" cy="8230265"/>
          </a:xfrm>
        </p:spPr>
        <p:txBody>
          <a:bodyPr>
            <a:normAutofit/>
          </a:bodyPr>
          <a:lstStyle/>
          <a:p>
            <a:pPr marL="342900" lvl="1" indent="-342900">
              <a:buFont typeface="Wingdings" panose="05000000000000000000" pitchFamily="2" charset="2"/>
              <a:buChar char="n"/>
            </a:pPr>
            <a:r>
              <a:rPr lang="zh-CN" altLang="en-US" b="1">
                <a:solidFill>
                  <a:schemeClr val="tx1"/>
                </a:solidFill>
              </a:rPr>
              <a:t>宏观 </a:t>
            </a:r>
            <a:r>
              <a:rPr lang="en-US" altLang="zh-CN"/>
              <a:t>DMA</a:t>
            </a:r>
            <a:r>
              <a:rPr lang="zh-CN" altLang="en-US"/>
              <a:t>是连续传送一批数据    </a:t>
            </a:r>
            <a:r>
              <a:rPr lang="zh-CN" altLang="en-US" b="1">
                <a:solidFill>
                  <a:schemeClr val="tx1"/>
                </a:solidFill>
              </a:rPr>
              <a:t>微观 </a:t>
            </a:r>
            <a:r>
              <a:rPr lang="zh-CN" altLang="en-US"/>
              <a:t>每传送一个数据，发一次</a:t>
            </a:r>
            <a:r>
              <a:rPr lang="en-US" altLang="zh-CN"/>
              <a:t>DMA</a:t>
            </a:r>
            <a:r>
              <a:rPr lang="zh-CN" altLang="en-US"/>
              <a:t>请求</a:t>
            </a:r>
            <a:endParaRPr lang="en-US" altLang="zh-CN"/>
          </a:p>
          <a:p>
            <a:pPr marL="342900" lvl="1" indent="-342900">
              <a:buFont typeface="Wingdings" panose="05000000000000000000" pitchFamily="2" charset="2"/>
              <a:buChar char="n"/>
            </a:pPr>
            <a:r>
              <a:rPr lang="zh-CN" altLang="en-US" b="1">
                <a:solidFill>
                  <a:schemeClr val="tx1"/>
                </a:solidFill>
                <a:cs typeface="+mn-cs"/>
              </a:rPr>
              <a:t>传输过程（周期挪用）</a:t>
            </a:r>
          </a:p>
          <a:p>
            <a:pPr lvl="1">
              <a:buFont typeface="+mj-lt"/>
              <a:buAutoNum type="arabicPeriod"/>
            </a:pPr>
            <a:r>
              <a:rPr lang="zh-CN" altLang="en-US" sz="2000"/>
              <a:t>设备准备数据：当设备接收到 </a:t>
            </a:r>
            <a:r>
              <a:rPr lang="en-US" altLang="zh-CN" sz="2000"/>
              <a:t>CPU </a:t>
            </a:r>
            <a:r>
              <a:rPr lang="zh-CN" altLang="en-US" sz="2000"/>
              <a:t>的 </a:t>
            </a:r>
            <a:r>
              <a:rPr lang="en-US" altLang="zh-CN" sz="2000"/>
              <a:t>DMA </a:t>
            </a:r>
            <a:r>
              <a:rPr lang="zh-CN" altLang="en-US" sz="2000"/>
              <a:t>命令后就可以开始准备数据</a:t>
            </a:r>
          </a:p>
          <a:p>
            <a:pPr lvl="1">
              <a:buFont typeface="+mj-lt"/>
              <a:buAutoNum type="arabicPeriod"/>
            </a:pPr>
            <a:r>
              <a:rPr lang="zh-CN" altLang="en-US" sz="2000"/>
              <a:t>设备发送 </a:t>
            </a:r>
            <a:r>
              <a:rPr lang="en-US" altLang="zh-CN" sz="2000"/>
              <a:t>DMA </a:t>
            </a:r>
            <a:r>
              <a:rPr lang="zh-CN" altLang="en-US" sz="2000"/>
              <a:t>请求：数据准备好后就通过 </a:t>
            </a:r>
            <a:r>
              <a:rPr lang="en-US" altLang="zh-CN" sz="2000"/>
              <a:t>DREQ </a:t>
            </a:r>
            <a:r>
              <a:rPr lang="zh-CN" altLang="en-US" sz="2000"/>
              <a:t>控制线向 </a:t>
            </a:r>
            <a:r>
              <a:rPr lang="en-US" altLang="zh-CN" sz="2000"/>
              <a:t>DMAC </a:t>
            </a:r>
            <a:r>
              <a:rPr lang="zh-CN" altLang="en-US" sz="2000"/>
              <a:t>发出 </a:t>
            </a:r>
            <a:r>
              <a:rPr lang="en-US" altLang="zh-CN" sz="2000"/>
              <a:t>DMA </a:t>
            </a:r>
            <a:r>
              <a:rPr lang="zh-CN" altLang="en-US" sz="2000"/>
              <a:t>请求。</a:t>
            </a:r>
          </a:p>
          <a:p>
            <a:pPr lvl="1">
              <a:buFont typeface="+mj-lt"/>
              <a:buAutoNum type="arabicPeriod"/>
            </a:pPr>
            <a:r>
              <a:rPr lang="en-US" altLang="zh-CN" sz="2000"/>
              <a:t>DMAC </a:t>
            </a:r>
            <a:r>
              <a:rPr lang="zh-CN" altLang="en-US" sz="2000"/>
              <a:t>申请总线：</a:t>
            </a:r>
            <a:r>
              <a:rPr lang="en-US" altLang="zh-CN" sz="2000"/>
              <a:t>DMAC </a:t>
            </a:r>
            <a:r>
              <a:rPr lang="zh-CN" altLang="en-US" sz="2000"/>
              <a:t>收到 </a:t>
            </a:r>
            <a:r>
              <a:rPr lang="en-US" altLang="zh-CN" sz="2000"/>
              <a:t>DMA </a:t>
            </a:r>
            <a:r>
              <a:rPr lang="zh-CN" altLang="en-US" sz="2000"/>
              <a:t>请求后立即将 </a:t>
            </a:r>
            <a:r>
              <a:rPr lang="en-US" altLang="zh-CN" sz="2000"/>
              <a:t>HOLD </a:t>
            </a:r>
            <a:r>
              <a:rPr lang="zh-CN" altLang="en-US" sz="2000"/>
              <a:t>信号置“</a:t>
            </a:r>
            <a:r>
              <a:rPr lang="en-US" altLang="zh-CN" sz="2000"/>
              <a:t>1”</a:t>
            </a:r>
            <a:r>
              <a:rPr lang="zh-CN" altLang="en-US" sz="2000"/>
              <a:t>，向 </a:t>
            </a:r>
            <a:r>
              <a:rPr lang="en-US" altLang="zh-CN" sz="2000"/>
              <a:t>CPU </a:t>
            </a:r>
            <a:r>
              <a:rPr lang="zh-CN" altLang="en-US" sz="2000"/>
              <a:t>申请总线控制权。</a:t>
            </a:r>
            <a:endParaRPr lang="en-US" altLang="zh-CN" sz="2000"/>
          </a:p>
          <a:p>
            <a:pPr lvl="1">
              <a:buFont typeface="+mj-lt"/>
              <a:buAutoNum type="arabicPeriod"/>
            </a:pPr>
            <a:r>
              <a:rPr lang="zh-CN" altLang="en-US" sz="2000"/>
              <a:t>总线授权：</a:t>
            </a:r>
            <a:r>
              <a:rPr lang="en-US" altLang="zh-CN" sz="2000"/>
              <a:t>CPU </a:t>
            </a:r>
            <a:r>
              <a:rPr lang="zh-CN" altLang="en-US" sz="2000"/>
              <a:t>在机器周期结束后响应总线使用申请，让出总线控制权，并发出总线授权信号 </a:t>
            </a:r>
            <a:r>
              <a:rPr lang="en-US" altLang="zh-CN" sz="2000"/>
              <a:t>HLDA </a:t>
            </a:r>
            <a:r>
              <a:rPr lang="zh-CN" altLang="en-US" sz="2000"/>
              <a:t>通知 </a:t>
            </a:r>
            <a:r>
              <a:rPr lang="en-US" altLang="zh-CN" sz="2000"/>
              <a:t>DMAC</a:t>
            </a:r>
            <a:r>
              <a:rPr lang="zh-CN" altLang="en-US" sz="2000"/>
              <a:t>。</a:t>
            </a:r>
            <a:endParaRPr lang="en-US" altLang="zh-CN" sz="2000"/>
          </a:p>
          <a:p>
            <a:pPr lvl="1">
              <a:buFont typeface="+mj-lt"/>
              <a:buAutoNum type="arabicPeriod"/>
            </a:pPr>
            <a:endParaRPr lang="en-US" altLang="zh-CN" sz="2000"/>
          </a:p>
          <a:p>
            <a:pPr lvl="1">
              <a:buFont typeface="+mj-lt"/>
              <a:buAutoNum type="arabicPeriod"/>
            </a:pPr>
            <a:endParaRPr lang="en-US" altLang="zh-CN" sz="2000"/>
          </a:p>
        </p:txBody>
      </p:sp>
    </p:spTree>
    <p:extLst>
      <p:ext uri="{BB962C8B-B14F-4D97-AF65-F5344CB8AC3E}">
        <p14:creationId xmlns:p14="http://schemas.microsoft.com/office/powerpoint/2010/main" val="846612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主要操作过程（传送阶段）</a:t>
            </a:r>
          </a:p>
        </p:txBody>
      </p:sp>
      <p:sp>
        <p:nvSpPr>
          <p:cNvPr id="3" name="内容占位符 2"/>
          <p:cNvSpPr>
            <a:spLocks noGrp="1"/>
          </p:cNvSpPr>
          <p:nvPr>
            <p:ph idx="1"/>
          </p:nvPr>
        </p:nvSpPr>
        <p:spPr>
          <a:xfrm>
            <a:off x="487822" y="947268"/>
            <a:ext cx="11031078" cy="5637024"/>
          </a:xfrm>
        </p:spPr>
        <p:txBody>
          <a:bodyPr/>
          <a:lstStyle/>
          <a:p>
            <a:pPr marL="914400" lvl="1" indent="-457200">
              <a:buFont typeface="+mj-lt"/>
              <a:buAutoNum type="arabicPeriod" startAt="5"/>
            </a:pPr>
            <a:r>
              <a:rPr lang="en-US" altLang="zh-CN" dirty="0"/>
              <a:t>DMA </a:t>
            </a:r>
            <a:r>
              <a:rPr lang="zh-CN" altLang="en-US" dirty="0"/>
              <a:t>数据传输：收到 </a:t>
            </a:r>
            <a:r>
              <a:rPr lang="en-US" altLang="zh-CN" dirty="0"/>
              <a:t>HLDA </a:t>
            </a:r>
            <a:r>
              <a:rPr lang="zh-CN" altLang="en-US" dirty="0"/>
              <a:t>信号将内存地址放置在地址总线上；设置控制总线读写命令控制信号，并向设备</a:t>
            </a:r>
            <a:r>
              <a:rPr lang="en-US" altLang="zh-CN" dirty="0"/>
              <a:t>DMA </a:t>
            </a:r>
            <a:r>
              <a:rPr lang="zh-CN" altLang="en-US" dirty="0"/>
              <a:t>应答信号 </a:t>
            </a:r>
            <a:r>
              <a:rPr lang="en-US" altLang="zh-CN" dirty="0"/>
              <a:t>DACK</a:t>
            </a:r>
            <a:r>
              <a:rPr lang="zh-CN" altLang="en-US" dirty="0"/>
              <a:t>。设备收到 </a:t>
            </a:r>
            <a:r>
              <a:rPr lang="en-US" altLang="zh-CN" dirty="0"/>
              <a:t>DACK </a:t>
            </a:r>
            <a:r>
              <a:rPr lang="zh-CN" altLang="en-US" dirty="0"/>
              <a:t>信号后会和内存完成一个机器字的数据交换</a:t>
            </a:r>
          </a:p>
          <a:p>
            <a:pPr lvl="1">
              <a:buFont typeface="+mj-lt"/>
              <a:buAutoNum type="arabicPeriod" startAt="5"/>
            </a:pPr>
            <a:r>
              <a:rPr lang="zh-CN" altLang="en-US" dirty="0"/>
              <a:t>传输控制：设备传输完一次数据后会继续重复第 </a:t>
            </a:r>
            <a:r>
              <a:rPr lang="en-US" altLang="zh-CN" dirty="0"/>
              <a:t>1 </a:t>
            </a:r>
            <a:r>
              <a:rPr lang="zh-CN" altLang="en-US" dirty="0"/>
              <a:t>步到第 </a:t>
            </a:r>
            <a:r>
              <a:rPr lang="en-US" altLang="zh-CN" dirty="0"/>
              <a:t>5 </a:t>
            </a:r>
            <a:r>
              <a:rPr lang="zh-CN" altLang="en-US" dirty="0"/>
              <a:t>步的工作，</a:t>
            </a:r>
            <a:r>
              <a:rPr lang="en-US" altLang="zh-CN" dirty="0"/>
              <a:t>DMAC </a:t>
            </a:r>
            <a:r>
              <a:rPr lang="zh-CN" altLang="en-US" dirty="0"/>
              <a:t>在每次传输时还需要负责维护内存地址和传输计数器，并撤除</a:t>
            </a:r>
            <a:r>
              <a:rPr lang="en-US" altLang="zh-CN" dirty="0"/>
              <a:t>HOLD</a:t>
            </a:r>
            <a:r>
              <a:rPr lang="zh-CN" altLang="en-US" dirty="0"/>
              <a:t>信号释放总线</a:t>
            </a:r>
            <a:endParaRPr lang="en-US" altLang="zh-CN" dirty="0"/>
          </a:p>
          <a:p>
            <a:pPr lvl="1">
              <a:buFont typeface="+mj-lt"/>
              <a:buAutoNum type="arabicPeriod" startAt="5"/>
            </a:pPr>
            <a:r>
              <a:rPr lang="zh-CN" altLang="en-US" dirty="0"/>
              <a:t>数据传输结束时，</a:t>
            </a:r>
            <a:r>
              <a:rPr lang="en-US" altLang="zh-CN" dirty="0"/>
              <a:t>DMAC </a:t>
            </a:r>
            <a:r>
              <a:rPr lang="zh-CN" altLang="en-US" dirty="0"/>
              <a:t>会通过 </a:t>
            </a:r>
            <a:r>
              <a:rPr lang="en-US" altLang="zh-CN" dirty="0"/>
              <a:t>INTR </a:t>
            </a:r>
            <a:r>
              <a:rPr lang="zh-CN" altLang="en-US" dirty="0"/>
              <a:t>信号线发送一个 </a:t>
            </a:r>
            <a:r>
              <a:rPr lang="en-US" altLang="zh-CN" dirty="0"/>
              <a:t>EOP</a:t>
            </a:r>
            <a:r>
              <a:rPr lang="zh-CN" altLang="en-US" dirty="0"/>
              <a:t>（</a:t>
            </a:r>
            <a:r>
              <a:rPr lang="en-US" altLang="zh-CN" dirty="0"/>
              <a:t>End Of Process</a:t>
            </a:r>
            <a:r>
              <a:rPr lang="zh-CN" altLang="en-US" dirty="0"/>
              <a:t>）的 </a:t>
            </a:r>
            <a:r>
              <a:rPr lang="en-US" altLang="zh-CN" dirty="0"/>
              <a:t>DMA </a:t>
            </a:r>
            <a:r>
              <a:rPr lang="zh-CN" altLang="en-US" dirty="0"/>
              <a:t>中断请求信号，告知 </a:t>
            </a:r>
            <a:r>
              <a:rPr lang="en-US" altLang="zh-CN" dirty="0"/>
              <a:t>CPU </a:t>
            </a:r>
            <a:r>
              <a:rPr lang="zh-CN" altLang="en-US" dirty="0"/>
              <a:t>传输完成</a:t>
            </a:r>
            <a:endParaRPr lang="en-US" altLang="zh-CN" dirty="0"/>
          </a:p>
          <a:p>
            <a:endParaRPr lang="zh-CN" altLang="en-US" dirty="0"/>
          </a:p>
        </p:txBody>
      </p:sp>
    </p:spTree>
    <p:extLst>
      <p:ext uri="{BB962C8B-B14F-4D97-AF65-F5344CB8AC3E}">
        <p14:creationId xmlns:p14="http://schemas.microsoft.com/office/powerpoint/2010/main" val="237362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矩形 2"/>
          <p:cNvSpPr>
            <a:spLocks noGrp="1" noChangeArrowheads="1"/>
          </p:cNvSpPr>
          <p:nvPr>
            <p:ph type="title"/>
          </p:nvPr>
        </p:nvSpPr>
        <p:spPr/>
        <p:txBody>
          <a:bodyPr/>
          <a:lstStyle/>
          <a:p>
            <a:r>
              <a:rPr lang="en-US" altLang="zh-CN" dirty="0"/>
              <a:t>DMA</a:t>
            </a:r>
            <a:r>
              <a:rPr lang="zh-CN" altLang="en-US" dirty="0"/>
              <a:t>主要操作过程（结束阶段）</a:t>
            </a:r>
          </a:p>
        </p:txBody>
      </p:sp>
      <p:sp>
        <p:nvSpPr>
          <p:cNvPr id="88068" name="矩形 3"/>
          <p:cNvSpPr>
            <a:spLocks noGrp="1" noChangeArrowheads="1"/>
          </p:cNvSpPr>
          <p:nvPr>
            <p:ph type="body" idx="1"/>
          </p:nvPr>
        </p:nvSpPr>
        <p:spPr/>
        <p:txBody>
          <a:bodyPr/>
          <a:lstStyle/>
          <a:p>
            <a:r>
              <a:rPr lang="en-US" altLang="zh-CN" dirty="0"/>
              <a:t>DMA</a:t>
            </a:r>
            <a:r>
              <a:rPr lang="zh-CN" altLang="en-US" dirty="0"/>
              <a:t>在两种情况下都进入结束阶段。</a:t>
            </a:r>
          </a:p>
          <a:p>
            <a:pPr lvl="1"/>
            <a:r>
              <a:rPr lang="zh-CN" altLang="en-US" dirty="0"/>
              <a:t>正常结束，一批数据传送完毕</a:t>
            </a:r>
          </a:p>
          <a:p>
            <a:pPr lvl="1"/>
            <a:r>
              <a:rPr lang="zh-CN" altLang="en-US" dirty="0"/>
              <a:t>非正常结束，</a:t>
            </a:r>
            <a:r>
              <a:rPr lang="en-US" altLang="zh-CN" dirty="0"/>
              <a:t>DMA</a:t>
            </a:r>
            <a:r>
              <a:rPr lang="zh-CN" altLang="en-US" dirty="0"/>
              <a:t>故障</a:t>
            </a:r>
          </a:p>
          <a:p>
            <a:r>
              <a:rPr lang="zh-CN" altLang="en-US" dirty="0"/>
              <a:t>结束阶段</a:t>
            </a:r>
            <a:r>
              <a:rPr lang="en-US" altLang="zh-CN" dirty="0"/>
              <a:t>DMA</a:t>
            </a:r>
            <a:r>
              <a:rPr lang="zh-CN" altLang="en-US" dirty="0"/>
              <a:t>向主机发出中断请求</a:t>
            </a:r>
            <a:endParaRPr lang="en-US" altLang="zh-CN" dirty="0"/>
          </a:p>
          <a:p>
            <a:r>
              <a:rPr lang="en-US" altLang="zh-CN" dirty="0"/>
              <a:t>CPU</a:t>
            </a:r>
            <a:r>
              <a:rPr lang="zh-CN" altLang="en-US" dirty="0"/>
              <a:t>执行中断服务程序</a:t>
            </a:r>
            <a:endParaRPr lang="en-US" altLang="zh-CN" dirty="0"/>
          </a:p>
          <a:p>
            <a:pPr lvl="1"/>
            <a:r>
              <a:rPr lang="zh-CN" altLang="en-US" dirty="0"/>
              <a:t>查询</a:t>
            </a:r>
            <a:r>
              <a:rPr lang="en-US" altLang="zh-CN" dirty="0"/>
              <a:t>DMA</a:t>
            </a:r>
            <a:r>
              <a:rPr lang="zh-CN" altLang="en-US" dirty="0"/>
              <a:t>接口状态，根据状态进行不同处理</a:t>
            </a:r>
          </a:p>
          <a:p>
            <a:endParaRPr lang="zh-CN" altLang="en-US" dirty="0"/>
          </a:p>
        </p:txBody>
      </p:sp>
    </p:spTree>
    <p:extLst>
      <p:ext uri="{BB962C8B-B14F-4D97-AF65-F5344CB8AC3E}">
        <p14:creationId xmlns:p14="http://schemas.microsoft.com/office/powerpoint/2010/main" val="2035345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矩形 2"/>
          <p:cNvSpPr>
            <a:spLocks noGrp="1" noChangeArrowheads="1"/>
          </p:cNvSpPr>
          <p:nvPr>
            <p:ph type="title"/>
          </p:nvPr>
        </p:nvSpPr>
        <p:spPr/>
        <p:txBody>
          <a:bodyPr/>
          <a:lstStyle/>
          <a:p>
            <a:pPr eaLnBrk="1" hangingPunct="1"/>
            <a:r>
              <a:rPr lang="en-US" altLang="zh-CN" dirty="0"/>
              <a:t>DMA</a:t>
            </a:r>
            <a:r>
              <a:rPr lang="zh-CN" altLang="en-US" dirty="0"/>
              <a:t>与程序中断的区别</a:t>
            </a:r>
          </a:p>
        </p:txBody>
      </p:sp>
      <p:sp>
        <p:nvSpPr>
          <p:cNvPr id="92164" name="矩形 3"/>
          <p:cNvSpPr>
            <a:spLocks noGrp="1" noChangeArrowheads="1"/>
          </p:cNvSpPr>
          <p:nvPr>
            <p:ph type="body" idx="1"/>
          </p:nvPr>
        </p:nvSpPr>
        <p:spPr/>
        <p:txBody>
          <a:bodyPr>
            <a:normAutofit/>
          </a:bodyPr>
          <a:lstStyle/>
          <a:p>
            <a:pPr algn="just" eaLnBrk="1" hangingPunct="1">
              <a:lnSpc>
                <a:spcPct val="150000"/>
              </a:lnSpc>
            </a:pPr>
            <a:r>
              <a:rPr lang="zh-CN" altLang="en-US" sz="2400" dirty="0"/>
              <a:t>中断通过</a:t>
            </a:r>
            <a:r>
              <a:rPr lang="zh-CN" altLang="en-US" sz="2400" dirty="0">
                <a:solidFill>
                  <a:srgbClr val="FF0000"/>
                </a:solidFill>
              </a:rPr>
              <a:t>程序传送数据</a:t>
            </a:r>
            <a:r>
              <a:rPr lang="zh-CN" altLang="en-US" sz="2400" dirty="0"/>
              <a:t>，</a:t>
            </a:r>
            <a:r>
              <a:rPr lang="en-US" altLang="zh-CN" sz="2400" dirty="0"/>
              <a:t>DMA</a:t>
            </a:r>
            <a:r>
              <a:rPr lang="zh-CN" altLang="en-US" sz="2400" dirty="0"/>
              <a:t>靠</a:t>
            </a:r>
            <a:r>
              <a:rPr lang="zh-CN" altLang="en-US" sz="2400" dirty="0">
                <a:solidFill>
                  <a:srgbClr val="FF0000"/>
                </a:solidFill>
              </a:rPr>
              <a:t>硬件来实现</a:t>
            </a:r>
            <a:r>
              <a:rPr lang="zh-CN" altLang="en-US" sz="2400" dirty="0"/>
              <a:t>。</a:t>
            </a:r>
          </a:p>
          <a:p>
            <a:pPr algn="just" eaLnBrk="1" hangingPunct="1">
              <a:lnSpc>
                <a:spcPct val="150000"/>
              </a:lnSpc>
            </a:pPr>
            <a:r>
              <a:rPr lang="zh-CN" altLang="en-US" sz="2400" dirty="0"/>
              <a:t>中断时机为</a:t>
            </a:r>
            <a:r>
              <a:rPr lang="zh-CN" altLang="en-US" sz="2400" dirty="0">
                <a:solidFill>
                  <a:srgbClr val="FF0000"/>
                </a:solidFill>
              </a:rPr>
              <a:t>两指令之间</a:t>
            </a:r>
            <a:r>
              <a:rPr lang="zh-CN" altLang="en-US" sz="2400" dirty="0"/>
              <a:t>，</a:t>
            </a:r>
            <a:r>
              <a:rPr lang="en-US" altLang="zh-CN" sz="2400" dirty="0"/>
              <a:t>DMA</a:t>
            </a:r>
            <a:r>
              <a:rPr lang="zh-CN" altLang="en-US" sz="2400" dirty="0"/>
              <a:t>响应时机为</a:t>
            </a:r>
            <a:r>
              <a:rPr lang="zh-CN" altLang="en-US" sz="2400" dirty="0">
                <a:solidFill>
                  <a:srgbClr val="FF0000"/>
                </a:solidFill>
              </a:rPr>
              <a:t>两存储周期之间</a:t>
            </a:r>
            <a:r>
              <a:rPr lang="zh-CN" altLang="en-US" sz="2400" dirty="0"/>
              <a:t>。</a:t>
            </a:r>
          </a:p>
          <a:p>
            <a:pPr algn="just" eaLnBrk="1" hangingPunct="1">
              <a:lnSpc>
                <a:spcPct val="150000"/>
              </a:lnSpc>
            </a:pPr>
            <a:r>
              <a:rPr lang="zh-CN" altLang="en-US" sz="2400" dirty="0"/>
              <a:t>中断不仅具有数据传送能力，还能处理异常事件。</a:t>
            </a:r>
            <a:r>
              <a:rPr lang="en-US" altLang="zh-CN" sz="2400" dirty="0"/>
              <a:t>DMA</a:t>
            </a:r>
            <a:r>
              <a:rPr lang="zh-CN" altLang="en-US" sz="2400" dirty="0"/>
              <a:t>只能进行数据传送。</a:t>
            </a:r>
          </a:p>
          <a:p>
            <a:pPr algn="just" eaLnBrk="1" hangingPunct="1">
              <a:lnSpc>
                <a:spcPct val="150000"/>
              </a:lnSpc>
            </a:pPr>
            <a:r>
              <a:rPr lang="en-US" altLang="zh-CN" sz="2400" dirty="0"/>
              <a:t>DMA</a:t>
            </a:r>
            <a:r>
              <a:rPr lang="zh-CN" altLang="en-US" sz="2400" dirty="0"/>
              <a:t>仅挪用了一个存储周期，不改变</a:t>
            </a:r>
            <a:r>
              <a:rPr lang="en-US" altLang="zh-CN" sz="2400" dirty="0"/>
              <a:t>CPU</a:t>
            </a:r>
            <a:r>
              <a:rPr lang="zh-CN" altLang="en-US" sz="2400" dirty="0"/>
              <a:t>现场。</a:t>
            </a:r>
          </a:p>
          <a:p>
            <a:pPr algn="just" eaLnBrk="1" hangingPunct="1">
              <a:lnSpc>
                <a:spcPct val="150000"/>
              </a:lnSpc>
            </a:pPr>
            <a:r>
              <a:rPr lang="en-US" altLang="zh-CN" sz="2400" dirty="0"/>
              <a:t>DMA</a:t>
            </a:r>
            <a:r>
              <a:rPr lang="zh-CN" altLang="en-US" sz="2400" dirty="0"/>
              <a:t>请求的优先权比中断请求高。</a:t>
            </a:r>
            <a:r>
              <a:rPr lang="en-US" altLang="zh-CN" sz="2400" dirty="0"/>
              <a:t>CPU</a:t>
            </a:r>
            <a:r>
              <a:rPr lang="zh-CN" altLang="en-US" sz="2400" dirty="0"/>
              <a:t>优先响应</a:t>
            </a:r>
            <a:r>
              <a:rPr lang="en-US" altLang="zh-CN" sz="2400" dirty="0"/>
              <a:t>DMA</a:t>
            </a:r>
            <a:r>
              <a:rPr lang="zh-CN" altLang="en-US" sz="2400" dirty="0"/>
              <a:t>请求，是为了避免</a:t>
            </a:r>
            <a:r>
              <a:rPr lang="en-US" altLang="zh-CN" sz="2400" dirty="0"/>
              <a:t>DMA</a:t>
            </a:r>
            <a:r>
              <a:rPr lang="zh-CN" altLang="en-US" sz="2400" dirty="0"/>
              <a:t>所连接的高速外设丢失数据。</a:t>
            </a:r>
          </a:p>
          <a:p>
            <a:pPr algn="just" eaLnBrk="1" hangingPunct="1">
              <a:lnSpc>
                <a:spcPct val="150000"/>
              </a:lnSpc>
            </a:pPr>
            <a:r>
              <a:rPr lang="en-US" altLang="zh-CN" sz="2400" dirty="0"/>
              <a:t>DMA</a:t>
            </a:r>
            <a:r>
              <a:rPr lang="zh-CN" altLang="en-US" sz="2400" dirty="0"/>
              <a:t>利用了中断技术</a:t>
            </a:r>
          </a:p>
        </p:txBody>
      </p:sp>
    </p:spTree>
    <p:extLst>
      <p:ext uri="{BB962C8B-B14F-4D97-AF65-F5344CB8AC3E}">
        <p14:creationId xmlns:p14="http://schemas.microsoft.com/office/powerpoint/2010/main" val="1824236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C21D3-DDF0-42AD-AC65-FA083BDF2EBC}"/>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5A52D423-5B99-429D-980C-4F381EEF5219}"/>
              </a:ext>
            </a:extLst>
          </p:cNvPr>
          <p:cNvSpPr>
            <a:spLocks noGrp="1"/>
          </p:cNvSpPr>
          <p:nvPr>
            <p:ph idx="1"/>
          </p:nvPr>
        </p:nvSpPr>
        <p:spPr/>
        <p:txBody>
          <a:bodyPr>
            <a:normAutofit/>
          </a:bodyPr>
          <a:lstStyle/>
          <a:p>
            <a:r>
              <a:rPr lang="zh-CN" altLang="en-US" sz="2400" dirty="0"/>
              <a:t>某计算机</a:t>
            </a:r>
            <a:r>
              <a:rPr lang="en-US" altLang="zh-CN" sz="2400" dirty="0"/>
              <a:t>CPU</a:t>
            </a:r>
            <a:r>
              <a:rPr lang="zh-CN" altLang="en-US" sz="2400" dirty="0"/>
              <a:t>主频</a:t>
            </a:r>
            <a:r>
              <a:rPr lang="en-US" altLang="zh-CN" sz="2400" dirty="0"/>
              <a:t>500MHz</a:t>
            </a:r>
            <a:r>
              <a:rPr lang="zh-CN" altLang="en-US" sz="2400" dirty="0"/>
              <a:t>，</a:t>
            </a:r>
            <a:r>
              <a:rPr lang="en-US" altLang="zh-CN" sz="2400" dirty="0"/>
              <a:t>CPI</a:t>
            </a:r>
            <a:r>
              <a:rPr lang="zh-CN" altLang="en-US" sz="2400" dirty="0"/>
              <a:t>为</a:t>
            </a:r>
            <a:r>
              <a:rPr lang="en-US" altLang="zh-CN" sz="2400" dirty="0"/>
              <a:t>5</a:t>
            </a:r>
            <a:r>
              <a:rPr lang="zh-CN" altLang="en-US" sz="2400" dirty="0"/>
              <a:t>。假定某外设的数据传输率为</a:t>
            </a:r>
            <a:r>
              <a:rPr lang="en-US" altLang="zh-CN" sz="2400" dirty="0"/>
              <a:t>0.5MB/s,</a:t>
            </a:r>
            <a:r>
              <a:rPr lang="zh-CN" altLang="en-US" sz="2400" dirty="0"/>
              <a:t>采用中断方式与主机进行数据传送，以</a:t>
            </a:r>
            <a:r>
              <a:rPr lang="en-US" altLang="zh-CN" sz="2400" dirty="0"/>
              <a:t>32</a:t>
            </a:r>
            <a:r>
              <a:rPr lang="zh-CN" altLang="en-US" sz="2400" dirty="0"/>
              <a:t>位为传输单位，对应的中断服务程序包含</a:t>
            </a:r>
            <a:r>
              <a:rPr lang="en-US" altLang="zh-CN" sz="2400" dirty="0"/>
              <a:t>18</a:t>
            </a:r>
            <a:r>
              <a:rPr lang="zh-CN" altLang="en-US" sz="2400" dirty="0"/>
              <a:t>条指令，中断服务的其他开销相当于</a:t>
            </a:r>
            <a:r>
              <a:rPr lang="en-US" altLang="zh-CN" sz="2400" dirty="0"/>
              <a:t>2</a:t>
            </a:r>
            <a:r>
              <a:rPr lang="zh-CN" altLang="en-US" sz="2400" dirty="0"/>
              <a:t>条指令的执行时间。</a:t>
            </a:r>
            <a:endParaRPr lang="en-US" altLang="zh-CN" sz="2400" dirty="0"/>
          </a:p>
          <a:p>
            <a:pPr marL="0" indent="0">
              <a:buNone/>
            </a:pPr>
            <a:r>
              <a:rPr lang="zh-CN" altLang="en-US" sz="2200" dirty="0"/>
              <a:t>    （</a:t>
            </a:r>
            <a:r>
              <a:rPr lang="en-US" altLang="zh-CN" sz="2200" dirty="0"/>
              <a:t>1</a:t>
            </a:r>
            <a:r>
              <a:rPr lang="zh-CN" altLang="en-US" sz="2200" dirty="0"/>
              <a:t>）在中断方式下，</a:t>
            </a:r>
            <a:r>
              <a:rPr lang="en-US" altLang="zh-CN" sz="2200" dirty="0"/>
              <a:t>CPU</a:t>
            </a:r>
            <a:r>
              <a:rPr lang="zh-CN" altLang="en-US" sz="2200" dirty="0"/>
              <a:t>用于外设</a:t>
            </a:r>
            <a:r>
              <a:rPr lang="en-US" altLang="zh-CN" sz="2200" dirty="0"/>
              <a:t>I/O</a:t>
            </a:r>
            <a:r>
              <a:rPr lang="zh-CN" altLang="en-US" sz="2200" dirty="0"/>
              <a:t>的时间占整个</a:t>
            </a:r>
            <a:r>
              <a:rPr lang="en-US" altLang="zh-CN" sz="2200" dirty="0"/>
              <a:t>CPU</a:t>
            </a:r>
            <a:r>
              <a:rPr lang="zh-CN" altLang="en-US" sz="2200" dirty="0"/>
              <a:t>时间的百分比是多少？</a:t>
            </a:r>
            <a:endParaRPr lang="en-US" altLang="zh-CN" sz="2200" dirty="0"/>
          </a:p>
          <a:p>
            <a:pPr marL="0" indent="0">
              <a:buNone/>
            </a:pPr>
            <a:endParaRPr lang="en-US" altLang="zh-CN" sz="2200" dirty="0"/>
          </a:p>
          <a:p>
            <a:pPr marL="469900" lvl="1" indent="0">
              <a:buNone/>
            </a:pPr>
            <a:r>
              <a:rPr lang="zh-CN" altLang="en-US" dirty="0">
                <a:solidFill>
                  <a:srgbClr val="3333FF"/>
                </a:solidFill>
                <a:latin typeface="+mn-ea"/>
                <a:ea typeface="+mn-ea"/>
              </a:rPr>
              <a:t>传输</a:t>
            </a:r>
            <a:r>
              <a:rPr lang="en-US" altLang="zh-CN" dirty="0">
                <a:solidFill>
                  <a:srgbClr val="3333FF"/>
                </a:solidFill>
                <a:latin typeface="+mn-ea"/>
                <a:ea typeface="+mn-ea"/>
              </a:rPr>
              <a:t>32bit</a:t>
            </a:r>
            <a:r>
              <a:rPr lang="zh-CN" altLang="en-US" dirty="0">
                <a:solidFill>
                  <a:srgbClr val="3333FF"/>
                </a:solidFill>
                <a:latin typeface="+mn-ea"/>
                <a:ea typeface="+mn-ea"/>
              </a:rPr>
              <a:t>，需一次中断，</a:t>
            </a:r>
            <a:endParaRPr lang="en-US" altLang="zh-CN" dirty="0">
              <a:solidFill>
                <a:srgbClr val="3333FF"/>
              </a:solidFill>
              <a:latin typeface="+mn-ea"/>
              <a:ea typeface="+mn-ea"/>
            </a:endParaRPr>
          </a:p>
          <a:p>
            <a:pPr marL="469900" lvl="1" indent="0">
              <a:buNone/>
            </a:pPr>
            <a:r>
              <a:rPr lang="zh-CN" altLang="en-US" dirty="0">
                <a:solidFill>
                  <a:srgbClr val="3333FF"/>
                </a:solidFill>
                <a:latin typeface="+mn-ea"/>
                <a:ea typeface="+mn-ea"/>
              </a:rPr>
              <a:t>所需</a:t>
            </a:r>
            <a:r>
              <a:rPr lang="en-US" altLang="zh-CN" dirty="0">
                <a:solidFill>
                  <a:srgbClr val="3333FF"/>
                </a:solidFill>
                <a:latin typeface="+mn-ea"/>
                <a:ea typeface="+mn-ea"/>
              </a:rPr>
              <a:t>CPU</a:t>
            </a:r>
            <a:r>
              <a:rPr lang="zh-CN" altLang="en-US" dirty="0">
                <a:solidFill>
                  <a:srgbClr val="3333FF"/>
                </a:solidFill>
                <a:latin typeface="+mn-ea"/>
                <a:ea typeface="+mn-ea"/>
              </a:rPr>
              <a:t>开销</a:t>
            </a:r>
            <a:r>
              <a:rPr lang="en-US" altLang="zh-CN" dirty="0">
                <a:solidFill>
                  <a:srgbClr val="3333FF"/>
                </a:solidFill>
                <a:latin typeface="+mn-ea"/>
                <a:ea typeface="+mn-ea"/>
              </a:rPr>
              <a:t>T</a:t>
            </a:r>
            <a:r>
              <a:rPr lang="en-US" altLang="zh-CN" baseline="-25000" dirty="0">
                <a:solidFill>
                  <a:srgbClr val="3333FF"/>
                </a:solidFill>
                <a:latin typeface="+mn-ea"/>
                <a:ea typeface="+mn-ea"/>
              </a:rPr>
              <a:t>I/O</a:t>
            </a:r>
            <a:r>
              <a:rPr lang="en-US" altLang="zh-CN" dirty="0">
                <a:solidFill>
                  <a:srgbClr val="3333FF"/>
                </a:solidFill>
                <a:latin typeface="+mn-ea"/>
                <a:ea typeface="+mn-ea"/>
              </a:rPr>
              <a:t>=</a:t>
            </a:r>
            <a:r>
              <a:rPr lang="zh-CN" altLang="en-US" dirty="0">
                <a:solidFill>
                  <a:srgbClr val="3333FF"/>
                </a:solidFill>
                <a:latin typeface="+mn-ea"/>
                <a:ea typeface="+mn-ea"/>
              </a:rPr>
              <a:t>（</a:t>
            </a:r>
            <a:r>
              <a:rPr lang="en-US" altLang="zh-CN" dirty="0">
                <a:solidFill>
                  <a:srgbClr val="3333FF"/>
                </a:solidFill>
                <a:latin typeface="+mn-ea"/>
                <a:ea typeface="+mn-ea"/>
              </a:rPr>
              <a:t>18+2</a:t>
            </a:r>
            <a:r>
              <a:rPr lang="zh-CN" altLang="en-US" dirty="0">
                <a:solidFill>
                  <a:srgbClr val="3333FF"/>
                </a:solidFill>
                <a:latin typeface="+mn-ea"/>
                <a:ea typeface="+mn-ea"/>
              </a:rPr>
              <a:t>）</a:t>
            </a:r>
            <a:r>
              <a:rPr lang="en-US" altLang="zh-CN" dirty="0">
                <a:solidFill>
                  <a:srgbClr val="3333FF"/>
                </a:solidFill>
                <a:latin typeface="+mn-ea"/>
                <a:ea typeface="+mn-ea"/>
              </a:rPr>
              <a:t>×CPI×T=20×5/500MHz</a:t>
            </a:r>
          </a:p>
          <a:p>
            <a:pPr marL="469900" lvl="1" indent="0">
              <a:buNone/>
            </a:pPr>
            <a:r>
              <a:rPr lang="zh-CN" altLang="en-US" dirty="0">
                <a:solidFill>
                  <a:srgbClr val="3333FF"/>
                </a:solidFill>
                <a:latin typeface="+mn-ea"/>
                <a:ea typeface="+mn-ea"/>
              </a:rPr>
              <a:t>传输</a:t>
            </a:r>
            <a:r>
              <a:rPr lang="en-US" altLang="zh-CN" dirty="0">
                <a:solidFill>
                  <a:srgbClr val="3333FF"/>
                </a:solidFill>
                <a:latin typeface="+mn-ea"/>
                <a:ea typeface="+mn-ea"/>
              </a:rPr>
              <a:t>32bit</a:t>
            </a:r>
            <a:r>
              <a:rPr lang="zh-CN" altLang="en-US" dirty="0">
                <a:solidFill>
                  <a:srgbClr val="3333FF"/>
                </a:solidFill>
                <a:latin typeface="+mn-ea"/>
                <a:ea typeface="+mn-ea"/>
              </a:rPr>
              <a:t>，需要的总时间</a:t>
            </a:r>
            <a:r>
              <a:rPr lang="en-US" altLang="zh-CN" dirty="0" err="1">
                <a:solidFill>
                  <a:srgbClr val="3333FF"/>
                </a:solidFill>
                <a:latin typeface="+mn-ea"/>
                <a:ea typeface="+mn-ea"/>
              </a:rPr>
              <a:t>T</a:t>
            </a:r>
            <a:r>
              <a:rPr lang="en-US" altLang="zh-CN" baseline="-25000" dirty="0" err="1">
                <a:solidFill>
                  <a:srgbClr val="3333FF"/>
                </a:solidFill>
                <a:latin typeface="+mn-ea"/>
                <a:ea typeface="+mn-ea"/>
              </a:rPr>
              <a:t>total</a:t>
            </a:r>
            <a:r>
              <a:rPr lang="en-US" altLang="zh-CN" dirty="0">
                <a:solidFill>
                  <a:srgbClr val="3333FF"/>
                </a:solidFill>
                <a:latin typeface="+mn-ea"/>
                <a:ea typeface="+mn-ea"/>
              </a:rPr>
              <a:t>=32/8/0.5MB/s</a:t>
            </a:r>
          </a:p>
          <a:p>
            <a:pPr marL="469900" lvl="1" indent="0">
              <a:buNone/>
            </a:pPr>
            <a:r>
              <a:rPr lang="en-US" altLang="zh-CN" dirty="0">
                <a:solidFill>
                  <a:srgbClr val="3333FF"/>
                </a:solidFill>
                <a:latin typeface="+mn-ea"/>
                <a:ea typeface="+mn-ea"/>
              </a:rPr>
              <a:t>CPU</a:t>
            </a:r>
            <a:r>
              <a:rPr lang="zh-CN" altLang="en-US" dirty="0">
                <a:solidFill>
                  <a:srgbClr val="3333FF"/>
                </a:solidFill>
                <a:latin typeface="+mn-ea"/>
                <a:ea typeface="+mn-ea"/>
              </a:rPr>
              <a:t>用于外设</a:t>
            </a:r>
            <a:r>
              <a:rPr lang="en-US" altLang="zh-CN" dirty="0">
                <a:solidFill>
                  <a:srgbClr val="3333FF"/>
                </a:solidFill>
                <a:latin typeface="+mn-ea"/>
                <a:ea typeface="+mn-ea"/>
              </a:rPr>
              <a:t>I/O</a:t>
            </a:r>
            <a:r>
              <a:rPr lang="zh-CN" altLang="en-US" dirty="0">
                <a:solidFill>
                  <a:srgbClr val="3333FF"/>
                </a:solidFill>
                <a:latin typeface="+mn-ea"/>
                <a:ea typeface="+mn-ea"/>
              </a:rPr>
              <a:t>时间占整个</a:t>
            </a:r>
            <a:r>
              <a:rPr lang="en-US" altLang="zh-CN" dirty="0">
                <a:solidFill>
                  <a:srgbClr val="3333FF"/>
                </a:solidFill>
                <a:latin typeface="+mn-ea"/>
                <a:ea typeface="+mn-ea"/>
              </a:rPr>
              <a:t>CPU</a:t>
            </a:r>
            <a:r>
              <a:rPr lang="zh-CN" altLang="en-US" dirty="0">
                <a:solidFill>
                  <a:srgbClr val="3333FF"/>
                </a:solidFill>
                <a:latin typeface="+mn-ea"/>
                <a:ea typeface="+mn-ea"/>
              </a:rPr>
              <a:t>时间比例</a:t>
            </a:r>
            <a:r>
              <a:rPr lang="en-US" altLang="zh-CN" dirty="0">
                <a:solidFill>
                  <a:srgbClr val="3333FF"/>
                </a:solidFill>
                <a:latin typeface="+mn-ea"/>
                <a:ea typeface="+mn-ea"/>
              </a:rPr>
              <a:t>= T</a:t>
            </a:r>
            <a:r>
              <a:rPr lang="en-US" altLang="zh-CN" baseline="-25000" dirty="0">
                <a:solidFill>
                  <a:srgbClr val="3333FF"/>
                </a:solidFill>
                <a:latin typeface="+mn-ea"/>
                <a:ea typeface="+mn-ea"/>
              </a:rPr>
              <a:t>I/O</a:t>
            </a:r>
            <a:r>
              <a:rPr lang="en-US" altLang="zh-CN" dirty="0">
                <a:solidFill>
                  <a:srgbClr val="3333FF"/>
                </a:solidFill>
                <a:latin typeface="+mn-ea"/>
                <a:ea typeface="+mn-ea"/>
              </a:rPr>
              <a:t>/</a:t>
            </a:r>
            <a:r>
              <a:rPr lang="en-US" altLang="zh-CN" dirty="0" err="1">
                <a:solidFill>
                  <a:srgbClr val="3333FF"/>
                </a:solidFill>
                <a:latin typeface="+mn-ea"/>
                <a:ea typeface="+mn-ea"/>
              </a:rPr>
              <a:t>T</a:t>
            </a:r>
            <a:r>
              <a:rPr lang="en-US" altLang="zh-CN" baseline="-25000" dirty="0" err="1">
                <a:solidFill>
                  <a:srgbClr val="3333FF"/>
                </a:solidFill>
                <a:latin typeface="+mn-ea"/>
                <a:ea typeface="+mn-ea"/>
              </a:rPr>
              <a:t>total</a:t>
            </a:r>
            <a:r>
              <a:rPr lang="en-US" altLang="zh-CN" dirty="0">
                <a:solidFill>
                  <a:srgbClr val="3333FF"/>
                </a:solidFill>
                <a:latin typeface="+mn-ea"/>
                <a:ea typeface="+mn-ea"/>
              </a:rPr>
              <a:t>=2.5%</a:t>
            </a:r>
            <a:r>
              <a:rPr lang="zh-CN" altLang="en-US" sz="2000" dirty="0">
                <a:latin typeface="+mn-ea"/>
                <a:ea typeface="+mn-ea"/>
              </a:rPr>
              <a:t>  </a:t>
            </a:r>
            <a:endParaRPr lang="zh-CN" altLang="en-US" dirty="0">
              <a:latin typeface="+mn-ea"/>
              <a:ea typeface="+mn-ea"/>
            </a:endParaRPr>
          </a:p>
        </p:txBody>
      </p:sp>
    </p:spTree>
    <p:extLst>
      <p:ext uri="{BB962C8B-B14F-4D97-AF65-F5344CB8AC3E}">
        <p14:creationId xmlns:p14="http://schemas.microsoft.com/office/powerpoint/2010/main" val="103036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C21D3-DDF0-42AD-AC65-FA083BDF2EBC}"/>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5A52D423-5B99-429D-980C-4F381EEF5219}"/>
              </a:ext>
            </a:extLst>
          </p:cNvPr>
          <p:cNvSpPr>
            <a:spLocks noGrp="1"/>
          </p:cNvSpPr>
          <p:nvPr>
            <p:ph idx="1"/>
          </p:nvPr>
        </p:nvSpPr>
        <p:spPr/>
        <p:txBody>
          <a:bodyPr>
            <a:normAutofit lnSpcReduction="10000"/>
          </a:bodyPr>
          <a:lstStyle/>
          <a:p>
            <a:r>
              <a:rPr lang="zh-CN" altLang="en-US" sz="2400" dirty="0"/>
              <a:t>某计算机</a:t>
            </a:r>
            <a:r>
              <a:rPr lang="en-US" altLang="zh-CN" sz="2400" dirty="0"/>
              <a:t>CPU</a:t>
            </a:r>
            <a:r>
              <a:rPr lang="zh-CN" altLang="en-US" sz="2400" dirty="0"/>
              <a:t>主频</a:t>
            </a:r>
            <a:r>
              <a:rPr lang="en-US" altLang="zh-CN" sz="2400" dirty="0"/>
              <a:t>500MHz</a:t>
            </a:r>
            <a:r>
              <a:rPr lang="zh-CN" altLang="en-US" sz="2400" dirty="0"/>
              <a:t>，</a:t>
            </a:r>
            <a:r>
              <a:rPr lang="en-US" altLang="zh-CN" sz="2400" dirty="0"/>
              <a:t>CPI</a:t>
            </a:r>
            <a:r>
              <a:rPr lang="zh-CN" altLang="en-US" sz="2400" dirty="0"/>
              <a:t>为</a:t>
            </a:r>
            <a:r>
              <a:rPr lang="en-US" altLang="zh-CN" sz="2400" dirty="0"/>
              <a:t>5</a:t>
            </a:r>
            <a:r>
              <a:rPr lang="zh-CN" altLang="en-US" sz="2400" dirty="0"/>
              <a:t>。假定某外设的数据传输率为</a:t>
            </a:r>
            <a:r>
              <a:rPr lang="en-US" altLang="zh-CN" sz="2400" dirty="0"/>
              <a:t>0.5MB/s,</a:t>
            </a:r>
            <a:r>
              <a:rPr lang="zh-CN" altLang="en-US" sz="2400" dirty="0"/>
              <a:t>采用中断方式与主机进行数据传送，以</a:t>
            </a:r>
            <a:r>
              <a:rPr lang="en-US" altLang="zh-CN" sz="2400" dirty="0"/>
              <a:t>32</a:t>
            </a:r>
            <a:r>
              <a:rPr lang="zh-CN" altLang="en-US" sz="2400" dirty="0"/>
              <a:t>位为传输单位，对应的中断服务程序包含</a:t>
            </a:r>
            <a:r>
              <a:rPr lang="en-US" altLang="zh-CN" sz="2400" dirty="0"/>
              <a:t>18</a:t>
            </a:r>
            <a:r>
              <a:rPr lang="zh-CN" altLang="en-US" sz="2400" dirty="0"/>
              <a:t>条指令，中断服务的其他开销相当于</a:t>
            </a:r>
            <a:r>
              <a:rPr lang="en-US" altLang="zh-CN" sz="2400" dirty="0"/>
              <a:t>2</a:t>
            </a:r>
            <a:r>
              <a:rPr lang="zh-CN" altLang="en-US" sz="2400" dirty="0"/>
              <a:t>条指令的执行时间。</a:t>
            </a:r>
            <a:endParaRPr lang="en-US" altLang="zh-CN" sz="2400" dirty="0"/>
          </a:p>
          <a:p>
            <a:r>
              <a:rPr lang="zh-CN" altLang="en-US" sz="2400" dirty="0"/>
              <a:t>当外设的数传率为</a:t>
            </a:r>
            <a:r>
              <a:rPr lang="en-US" altLang="zh-CN" sz="2400" dirty="0"/>
              <a:t>5MB/s</a:t>
            </a:r>
            <a:r>
              <a:rPr lang="zh-CN" altLang="en-US" sz="2400" dirty="0"/>
              <a:t>时，改用</a:t>
            </a:r>
            <a:r>
              <a:rPr lang="en-US" altLang="zh-CN" sz="2400" dirty="0"/>
              <a:t>DMA</a:t>
            </a:r>
            <a:r>
              <a:rPr lang="zh-CN" altLang="en-US" sz="2400" dirty="0"/>
              <a:t>方式。假定</a:t>
            </a:r>
            <a:r>
              <a:rPr lang="en-US" altLang="zh-CN" sz="2400" dirty="0"/>
              <a:t>DMA</a:t>
            </a:r>
            <a:r>
              <a:rPr lang="zh-CN" altLang="en-US" sz="2400" dirty="0"/>
              <a:t>传送块大小为</a:t>
            </a:r>
            <a:r>
              <a:rPr lang="en-US" altLang="zh-CN" sz="2400" dirty="0"/>
              <a:t>5000B</a:t>
            </a:r>
            <a:r>
              <a:rPr lang="zh-CN" altLang="en-US" sz="2400" dirty="0"/>
              <a:t>，且</a:t>
            </a:r>
            <a:r>
              <a:rPr lang="en-US" altLang="zh-CN" sz="2400" dirty="0"/>
              <a:t>DMA</a:t>
            </a:r>
            <a:r>
              <a:rPr lang="zh-CN" altLang="en-US" sz="2400" dirty="0"/>
              <a:t>预处理和后处理的总开销为</a:t>
            </a:r>
            <a:r>
              <a:rPr lang="en-US" altLang="zh-CN" sz="2400" dirty="0"/>
              <a:t>500</a:t>
            </a:r>
            <a:r>
              <a:rPr lang="zh-CN" altLang="en-US" sz="2400" dirty="0"/>
              <a:t>个时钟周期，则</a:t>
            </a:r>
            <a:r>
              <a:rPr lang="en-US" altLang="zh-CN" sz="2400" dirty="0"/>
              <a:t>CPU</a:t>
            </a:r>
            <a:r>
              <a:rPr lang="zh-CN" altLang="en-US" sz="2400" dirty="0"/>
              <a:t>用于该外设</a:t>
            </a:r>
            <a:r>
              <a:rPr lang="en-US" altLang="zh-CN" sz="2400" dirty="0"/>
              <a:t>I/O</a:t>
            </a:r>
            <a:r>
              <a:rPr lang="zh-CN" altLang="en-US" sz="2400" dirty="0"/>
              <a:t>的时间占整个</a:t>
            </a:r>
            <a:r>
              <a:rPr lang="en-US" altLang="zh-CN" sz="2400" dirty="0"/>
              <a:t>CPU</a:t>
            </a:r>
            <a:r>
              <a:rPr lang="zh-CN" altLang="en-US" sz="2400" dirty="0"/>
              <a:t>时间的百分比是多少（假定</a:t>
            </a:r>
            <a:r>
              <a:rPr lang="en-US" altLang="zh-CN" sz="2400" dirty="0"/>
              <a:t>DMA</a:t>
            </a:r>
            <a:r>
              <a:rPr lang="zh-CN" altLang="en-US" sz="2400" dirty="0"/>
              <a:t>与</a:t>
            </a:r>
            <a:r>
              <a:rPr lang="en-US" altLang="zh-CN" sz="2400" dirty="0"/>
              <a:t>CPU</a:t>
            </a:r>
            <a:r>
              <a:rPr lang="zh-CN" altLang="en-US" sz="2400" dirty="0"/>
              <a:t>之间没有访存冲突）</a:t>
            </a:r>
            <a:endParaRPr lang="en-US" altLang="zh-CN" sz="2400" dirty="0"/>
          </a:p>
          <a:p>
            <a:pPr marL="469900" lvl="1" indent="0">
              <a:buNone/>
            </a:pPr>
            <a:r>
              <a:rPr lang="en-US" altLang="zh-CN" sz="2200" dirty="0">
                <a:solidFill>
                  <a:srgbClr val="3333FF"/>
                </a:solidFill>
                <a:latin typeface="+mj-ea"/>
                <a:ea typeface="+mj-ea"/>
              </a:rPr>
              <a:t>DMA</a:t>
            </a:r>
            <a:r>
              <a:rPr lang="zh-CN" altLang="en-US" sz="2200" dirty="0">
                <a:solidFill>
                  <a:srgbClr val="3333FF"/>
                </a:solidFill>
                <a:latin typeface="+mj-ea"/>
                <a:ea typeface="+mj-ea"/>
              </a:rPr>
              <a:t>传输阶段不需要占用</a:t>
            </a:r>
            <a:r>
              <a:rPr lang="en-US" altLang="zh-CN" sz="2200" dirty="0">
                <a:solidFill>
                  <a:srgbClr val="3333FF"/>
                </a:solidFill>
                <a:latin typeface="+mj-ea"/>
                <a:ea typeface="+mj-ea"/>
              </a:rPr>
              <a:t>CPU</a:t>
            </a:r>
            <a:r>
              <a:rPr lang="zh-CN" altLang="en-US" sz="2200" dirty="0">
                <a:solidFill>
                  <a:srgbClr val="3333FF"/>
                </a:solidFill>
                <a:latin typeface="+mj-ea"/>
                <a:ea typeface="+mj-ea"/>
              </a:rPr>
              <a:t>时间。</a:t>
            </a:r>
            <a:endParaRPr lang="en-US" altLang="zh-CN" sz="2200" dirty="0">
              <a:solidFill>
                <a:srgbClr val="3333FF"/>
              </a:solidFill>
              <a:latin typeface="+mj-ea"/>
              <a:ea typeface="+mj-ea"/>
            </a:endParaRPr>
          </a:p>
          <a:p>
            <a:pPr marL="469900" lvl="1" indent="0">
              <a:buNone/>
            </a:pPr>
            <a:r>
              <a:rPr lang="zh-CN" altLang="en-US" sz="2200" dirty="0">
                <a:solidFill>
                  <a:srgbClr val="3333FF"/>
                </a:solidFill>
                <a:latin typeface="+mj-ea"/>
                <a:ea typeface="+mj-ea"/>
              </a:rPr>
              <a:t>传输</a:t>
            </a:r>
            <a:r>
              <a:rPr lang="en-US" altLang="zh-CN" sz="2200" dirty="0">
                <a:solidFill>
                  <a:srgbClr val="3333FF"/>
                </a:solidFill>
                <a:latin typeface="+mj-ea"/>
                <a:ea typeface="+mj-ea"/>
              </a:rPr>
              <a:t>5000B</a:t>
            </a:r>
            <a:r>
              <a:rPr lang="zh-CN" altLang="en-US" sz="2200" dirty="0">
                <a:solidFill>
                  <a:srgbClr val="3333FF"/>
                </a:solidFill>
                <a:latin typeface="+mj-ea"/>
                <a:ea typeface="+mj-ea"/>
              </a:rPr>
              <a:t>，需一次</a:t>
            </a:r>
            <a:r>
              <a:rPr lang="en-US" altLang="zh-CN" sz="2200" dirty="0">
                <a:solidFill>
                  <a:srgbClr val="3333FF"/>
                </a:solidFill>
                <a:latin typeface="+mj-ea"/>
                <a:ea typeface="+mj-ea"/>
              </a:rPr>
              <a:t>DMA</a:t>
            </a:r>
            <a:r>
              <a:rPr lang="zh-CN" altLang="en-US" sz="2200" dirty="0">
                <a:solidFill>
                  <a:srgbClr val="3333FF"/>
                </a:solidFill>
                <a:latin typeface="+mj-ea"/>
                <a:ea typeface="+mj-ea"/>
              </a:rPr>
              <a:t>，所需</a:t>
            </a:r>
            <a:r>
              <a:rPr lang="en-US" altLang="zh-CN" sz="2200" dirty="0">
                <a:solidFill>
                  <a:srgbClr val="3333FF"/>
                </a:solidFill>
                <a:latin typeface="+mj-ea"/>
                <a:ea typeface="+mj-ea"/>
              </a:rPr>
              <a:t>CPU</a:t>
            </a:r>
            <a:r>
              <a:rPr lang="zh-CN" altLang="en-US" sz="2200" dirty="0">
                <a:solidFill>
                  <a:srgbClr val="3333FF"/>
                </a:solidFill>
                <a:latin typeface="+mj-ea"/>
                <a:ea typeface="+mj-ea"/>
              </a:rPr>
              <a:t>开销</a:t>
            </a:r>
            <a:r>
              <a:rPr lang="en-US" altLang="zh-CN" sz="2200" dirty="0">
                <a:solidFill>
                  <a:srgbClr val="3333FF"/>
                </a:solidFill>
                <a:latin typeface="+mj-ea"/>
                <a:ea typeface="+mj-ea"/>
              </a:rPr>
              <a:t>T</a:t>
            </a:r>
            <a:r>
              <a:rPr lang="en-US" altLang="zh-CN" sz="2200" baseline="-25000" dirty="0">
                <a:solidFill>
                  <a:srgbClr val="3333FF"/>
                </a:solidFill>
                <a:latin typeface="+mj-ea"/>
                <a:ea typeface="+mj-ea"/>
              </a:rPr>
              <a:t>IO</a:t>
            </a:r>
            <a:r>
              <a:rPr lang="en-US" altLang="zh-CN" sz="2200" dirty="0">
                <a:solidFill>
                  <a:srgbClr val="3333FF"/>
                </a:solidFill>
                <a:latin typeface="+mj-ea"/>
                <a:ea typeface="+mj-ea"/>
              </a:rPr>
              <a:t>=500×T=500/500MHz</a:t>
            </a:r>
          </a:p>
          <a:p>
            <a:pPr marL="469900" lvl="1" indent="0">
              <a:buNone/>
            </a:pPr>
            <a:r>
              <a:rPr lang="zh-CN" altLang="en-US" sz="2200" dirty="0">
                <a:solidFill>
                  <a:srgbClr val="3333FF"/>
                </a:solidFill>
                <a:latin typeface="+mj-ea"/>
                <a:ea typeface="+mj-ea"/>
              </a:rPr>
              <a:t>传输</a:t>
            </a:r>
            <a:r>
              <a:rPr lang="en-US" altLang="zh-CN" sz="2200" dirty="0">
                <a:solidFill>
                  <a:srgbClr val="3333FF"/>
                </a:solidFill>
                <a:latin typeface="+mj-ea"/>
                <a:ea typeface="+mj-ea"/>
              </a:rPr>
              <a:t>5000B   </a:t>
            </a:r>
            <a:r>
              <a:rPr lang="zh-CN" altLang="en-US" sz="2200" dirty="0">
                <a:solidFill>
                  <a:srgbClr val="3333FF"/>
                </a:solidFill>
                <a:latin typeface="+mj-ea"/>
                <a:ea typeface="+mj-ea"/>
              </a:rPr>
              <a:t>需要的总时间</a:t>
            </a:r>
            <a:r>
              <a:rPr lang="en-US" altLang="zh-CN" sz="2200" dirty="0" err="1">
                <a:solidFill>
                  <a:srgbClr val="3333FF"/>
                </a:solidFill>
                <a:latin typeface="+mj-ea"/>
                <a:ea typeface="+mj-ea"/>
              </a:rPr>
              <a:t>T</a:t>
            </a:r>
            <a:r>
              <a:rPr lang="en-US" altLang="zh-CN" sz="2200" baseline="-25000" dirty="0" err="1">
                <a:solidFill>
                  <a:srgbClr val="3333FF"/>
                </a:solidFill>
                <a:latin typeface="+mj-ea"/>
                <a:ea typeface="+mj-ea"/>
              </a:rPr>
              <a:t>total</a:t>
            </a:r>
            <a:r>
              <a:rPr lang="en-US" altLang="zh-CN" sz="2200" dirty="0">
                <a:solidFill>
                  <a:srgbClr val="3333FF"/>
                </a:solidFill>
                <a:latin typeface="+mj-ea"/>
                <a:ea typeface="+mj-ea"/>
              </a:rPr>
              <a:t>=5000/5MB/s</a:t>
            </a:r>
          </a:p>
          <a:p>
            <a:pPr marL="469900" lvl="1" indent="0">
              <a:buNone/>
            </a:pPr>
            <a:r>
              <a:rPr lang="en-US" altLang="zh-CN" sz="2200" dirty="0">
                <a:solidFill>
                  <a:srgbClr val="3333FF"/>
                </a:solidFill>
                <a:latin typeface="+mj-ea"/>
                <a:ea typeface="+mj-ea"/>
              </a:rPr>
              <a:t>CPU</a:t>
            </a:r>
            <a:r>
              <a:rPr lang="zh-CN" altLang="en-US" sz="2200" dirty="0">
                <a:solidFill>
                  <a:srgbClr val="3333FF"/>
                </a:solidFill>
                <a:latin typeface="+mj-ea"/>
                <a:ea typeface="+mj-ea"/>
              </a:rPr>
              <a:t>用于外设</a:t>
            </a:r>
            <a:r>
              <a:rPr lang="en-US" altLang="zh-CN" sz="2200" dirty="0">
                <a:solidFill>
                  <a:srgbClr val="3333FF"/>
                </a:solidFill>
                <a:latin typeface="+mj-ea"/>
                <a:ea typeface="+mj-ea"/>
              </a:rPr>
              <a:t>I/O</a:t>
            </a:r>
            <a:r>
              <a:rPr lang="zh-CN" altLang="en-US" sz="2200" dirty="0">
                <a:solidFill>
                  <a:srgbClr val="3333FF"/>
                </a:solidFill>
                <a:latin typeface="+mj-ea"/>
                <a:ea typeface="+mj-ea"/>
              </a:rPr>
              <a:t>时间占整个</a:t>
            </a:r>
            <a:r>
              <a:rPr lang="en-US" altLang="zh-CN" sz="2200" dirty="0">
                <a:solidFill>
                  <a:srgbClr val="3333FF"/>
                </a:solidFill>
                <a:latin typeface="+mj-ea"/>
                <a:ea typeface="+mj-ea"/>
              </a:rPr>
              <a:t>CPU</a:t>
            </a:r>
            <a:r>
              <a:rPr lang="zh-CN" altLang="en-US" sz="2200" dirty="0">
                <a:solidFill>
                  <a:srgbClr val="3333FF"/>
                </a:solidFill>
                <a:latin typeface="+mj-ea"/>
                <a:ea typeface="+mj-ea"/>
              </a:rPr>
              <a:t>时间比例</a:t>
            </a:r>
            <a:r>
              <a:rPr lang="en-US" altLang="zh-CN" sz="2200" dirty="0">
                <a:solidFill>
                  <a:srgbClr val="3333FF"/>
                </a:solidFill>
                <a:latin typeface="+mj-ea"/>
                <a:ea typeface="+mj-ea"/>
              </a:rPr>
              <a:t>= T</a:t>
            </a:r>
            <a:r>
              <a:rPr lang="en-US" altLang="zh-CN" sz="2200" baseline="-25000" dirty="0">
                <a:solidFill>
                  <a:srgbClr val="3333FF"/>
                </a:solidFill>
                <a:latin typeface="+mj-ea"/>
                <a:ea typeface="+mj-ea"/>
              </a:rPr>
              <a:t>IO</a:t>
            </a:r>
            <a:r>
              <a:rPr lang="en-US" altLang="zh-CN" sz="2200" dirty="0">
                <a:solidFill>
                  <a:srgbClr val="3333FF"/>
                </a:solidFill>
                <a:latin typeface="+mj-ea"/>
                <a:ea typeface="+mj-ea"/>
              </a:rPr>
              <a:t>/</a:t>
            </a:r>
            <a:r>
              <a:rPr lang="en-US" altLang="zh-CN" sz="2200" dirty="0" err="1">
                <a:solidFill>
                  <a:srgbClr val="3333FF"/>
                </a:solidFill>
                <a:latin typeface="+mj-ea"/>
                <a:ea typeface="+mj-ea"/>
              </a:rPr>
              <a:t>T</a:t>
            </a:r>
            <a:r>
              <a:rPr lang="en-US" altLang="zh-CN" sz="2200" baseline="-25000" dirty="0" err="1">
                <a:solidFill>
                  <a:srgbClr val="3333FF"/>
                </a:solidFill>
                <a:latin typeface="+mj-ea"/>
                <a:ea typeface="+mj-ea"/>
              </a:rPr>
              <a:t>total</a:t>
            </a:r>
            <a:r>
              <a:rPr lang="en-US" altLang="zh-CN" sz="2200" dirty="0">
                <a:solidFill>
                  <a:srgbClr val="3333FF"/>
                </a:solidFill>
                <a:latin typeface="+mj-ea"/>
                <a:ea typeface="+mj-ea"/>
              </a:rPr>
              <a:t>=0.1%</a:t>
            </a:r>
          </a:p>
          <a:p>
            <a:pPr marL="0" indent="0">
              <a:buNone/>
            </a:pPr>
            <a:endParaRPr lang="en-US" altLang="zh-CN" sz="2400" dirty="0">
              <a:solidFill>
                <a:srgbClr val="3333FF"/>
              </a:solidFill>
              <a:latin typeface="Arial" panose="020B0604020202020204" pitchFamily="34" charset="0"/>
              <a:ea typeface="宋体" panose="02010600030101010101" pitchFamily="2" charset="-122"/>
            </a:endParaRPr>
          </a:p>
          <a:p>
            <a:pPr marL="0" indent="0">
              <a:buNone/>
            </a:pPr>
            <a:endParaRPr lang="zh-CN" altLang="en-US" sz="2400" dirty="0">
              <a:solidFill>
                <a:srgbClr val="3333FF"/>
              </a:solidFill>
              <a:latin typeface="Arial" panose="020B0604020202020204" pitchFamily="34" charset="0"/>
              <a:ea typeface="宋体" panose="02010600030101010101" pitchFamily="2" charset="-122"/>
            </a:endParaRPr>
          </a:p>
          <a:p>
            <a:pPr marL="0" indent="0">
              <a:buNone/>
            </a:pPr>
            <a:endParaRPr lang="zh-CN" altLang="en-US" sz="2200" dirty="0"/>
          </a:p>
          <a:p>
            <a:endParaRPr lang="zh-CN" altLang="en-US" dirty="0"/>
          </a:p>
        </p:txBody>
      </p:sp>
    </p:spTree>
    <p:extLst>
      <p:ext uri="{BB962C8B-B14F-4D97-AF65-F5344CB8AC3E}">
        <p14:creationId xmlns:p14="http://schemas.microsoft.com/office/powerpoint/2010/main" val="1632571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t>9.6 DMA</a:t>
            </a:r>
            <a:r>
              <a:rPr lang="zh-CN" altLang="en-US" b="1" dirty="0"/>
              <a:t>方式</a:t>
            </a:r>
          </a:p>
          <a:p>
            <a:r>
              <a:rPr lang="en-US" altLang="zh-CN" b="1" dirty="0">
                <a:solidFill>
                  <a:srgbClr val="C00000"/>
                </a:solidFill>
                <a:effectLst>
                  <a:outerShdw blurRad="38100" dist="38100" dir="2700000" algn="tl">
                    <a:srgbClr val="000000">
                      <a:alpha val="43137"/>
                    </a:srgbClr>
                  </a:outerShdw>
                </a:effectLst>
              </a:rPr>
              <a:t>9.7 </a:t>
            </a:r>
            <a:r>
              <a:rPr lang="zh-CN" altLang="en-US" b="1" dirty="0">
                <a:solidFill>
                  <a:srgbClr val="C00000"/>
                </a:solidFill>
                <a:effectLst>
                  <a:outerShdw blurRad="38100" dist="38100" dir="2700000" algn="tl">
                    <a:srgbClr val="000000">
                      <a:alpha val="43137"/>
                    </a:srgbClr>
                  </a:outerShdw>
                </a:effectLst>
              </a:rPr>
              <a:t>通道方式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solidFill>
                  <a:schemeClr val="bg1">
                    <a:lumMod val="65000"/>
                  </a:schemeClr>
                </a:solidFill>
              </a:rPr>
              <a:t>9.8 </a:t>
            </a:r>
            <a:r>
              <a:rPr lang="zh-CN" altLang="en-US" b="1" dirty="0">
                <a:solidFill>
                  <a:schemeClr val="bg1">
                    <a:lumMod val="65000"/>
                  </a:schemeClr>
                </a:solidFill>
              </a:rPr>
              <a:t>常见</a:t>
            </a:r>
            <a:r>
              <a:rPr lang="en-US" altLang="zh-CN" b="1" dirty="0">
                <a:solidFill>
                  <a:schemeClr val="bg1">
                    <a:lumMod val="65000"/>
                  </a:schemeClr>
                </a:solidFill>
              </a:rPr>
              <a:t>I/O</a:t>
            </a:r>
            <a:r>
              <a:rPr lang="zh-CN" altLang="en-US" b="1" dirty="0">
                <a:solidFill>
                  <a:schemeClr val="bg1">
                    <a:lumMod val="65000"/>
                  </a:schemeClr>
                </a:solidFill>
              </a:rPr>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88232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099B7-E084-4943-B8D3-A68A66F6A5CE}"/>
              </a:ext>
            </a:extLst>
          </p:cNvPr>
          <p:cNvSpPr>
            <a:spLocks noGrp="1"/>
          </p:cNvSpPr>
          <p:nvPr>
            <p:ph type="title"/>
          </p:nvPr>
        </p:nvSpPr>
        <p:spPr/>
        <p:txBody>
          <a:bodyPr/>
          <a:lstStyle/>
          <a:p>
            <a:r>
              <a:rPr lang="en-US" altLang="zh-CN" dirty="0"/>
              <a:t>I/O</a:t>
            </a:r>
            <a:r>
              <a:rPr lang="zh-CN" altLang="en-US" dirty="0"/>
              <a:t>接口定义与功能</a:t>
            </a:r>
          </a:p>
        </p:txBody>
      </p:sp>
      <p:sp>
        <p:nvSpPr>
          <p:cNvPr id="3" name="内容占位符 2">
            <a:extLst>
              <a:ext uri="{FF2B5EF4-FFF2-40B4-BE49-F238E27FC236}">
                <a16:creationId xmlns:a16="http://schemas.microsoft.com/office/drawing/2014/main" id="{E5DF4E7E-0A23-4FB6-ACAB-B23BB3D46346}"/>
              </a:ext>
            </a:extLst>
          </p:cNvPr>
          <p:cNvSpPr>
            <a:spLocks noGrp="1"/>
          </p:cNvSpPr>
          <p:nvPr>
            <p:ph idx="1"/>
          </p:nvPr>
        </p:nvSpPr>
        <p:spPr/>
        <p:txBody>
          <a:bodyPr>
            <a:normAutofit/>
          </a:bodyPr>
          <a:lstStyle/>
          <a:p>
            <a:r>
              <a:rPr lang="en-US" altLang="zh-CN" sz="2800" b="1" dirty="0"/>
              <a:t>I/O</a:t>
            </a:r>
            <a:r>
              <a:rPr lang="zh-CN" altLang="zh-CN" sz="2800" b="1" dirty="0"/>
              <a:t>接口</a:t>
            </a:r>
            <a:r>
              <a:rPr lang="en-US" altLang="zh-CN" sz="2800" b="1" dirty="0"/>
              <a:t>: </a:t>
            </a:r>
            <a:r>
              <a:rPr lang="zh-CN" altLang="zh-CN" sz="2800" dirty="0"/>
              <a:t>连接总线与</a:t>
            </a:r>
            <a:r>
              <a:rPr lang="en-US" altLang="zh-CN" sz="2800" dirty="0"/>
              <a:t>I/O</a:t>
            </a:r>
            <a:r>
              <a:rPr lang="zh-CN" altLang="zh-CN" sz="2800" dirty="0"/>
              <a:t>设备的物理和逻辑界面</a:t>
            </a:r>
            <a:endParaRPr lang="en-US" altLang="zh-CN" sz="2800" dirty="0"/>
          </a:p>
          <a:p>
            <a:pPr lvl="1"/>
            <a:r>
              <a:rPr lang="zh-CN" altLang="zh-CN" sz="2600" dirty="0"/>
              <a:t>既包括</a:t>
            </a:r>
            <a:r>
              <a:rPr lang="zh-CN" altLang="zh-CN" sz="2600" b="1" dirty="0"/>
              <a:t>物理连接电路</a:t>
            </a:r>
            <a:r>
              <a:rPr lang="zh-CN" altLang="zh-CN" sz="2600" dirty="0"/>
              <a:t>，也包括</a:t>
            </a:r>
            <a:r>
              <a:rPr lang="zh-CN" altLang="zh-CN" sz="2600" b="1" dirty="0"/>
              <a:t>软件逻辑</a:t>
            </a:r>
            <a:r>
              <a:rPr lang="zh-CN" altLang="zh-CN" sz="2600" dirty="0"/>
              <a:t>接口</a:t>
            </a:r>
            <a:endParaRPr lang="en-US" altLang="zh-CN" sz="2600" dirty="0"/>
          </a:p>
          <a:p>
            <a:pPr lvl="1"/>
            <a:r>
              <a:rPr lang="zh-CN" altLang="zh-CN" sz="2600" dirty="0"/>
              <a:t>所有设备均通过 </a:t>
            </a:r>
            <a:r>
              <a:rPr lang="en-US" altLang="zh-CN" sz="2600" dirty="0"/>
              <a:t>I/O</a:t>
            </a:r>
            <a:r>
              <a:rPr lang="zh-CN" altLang="zh-CN" sz="2600" dirty="0"/>
              <a:t>接口（总线接口）与总线相连</a:t>
            </a:r>
            <a:endParaRPr lang="en-US" altLang="zh-CN" sz="2600" dirty="0"/>
          </a:p>
          <a:p>
            <a:pPr lvl="1"/>
            <a:r>
              <a:rPr lang="en-US" altLang="zh-CN" sz="2600" dirty="0"/>
              <a:t>CPU</a:t>
            </a:r>
            <a:r>
              <a:rPr lang="zh-CN" altLang="zh-CN" sz="2600" dirty="0"/>
              <a:t>使用设备地址经总线与</a:t>
            </a:r>
            <a:r>
              <a:rPr lang="en-US" altLang="zh-CN" sz="2600" dirty="0"/>
              <a:t>I/O</a:t>
            </a:r>
            <a:r>
              <a:rPr lang="zh-CN" altLang="zh-CN" sz="2600" dirty="0"/>
              <a:t>接口通信访问</a:t>
            </a:r>
            <a:r>
              <a:rPr lang="en-US" altLang="zh-CN" sz="2600" dirty="0"/>
              <a:t>I/O</a:t>
            </a:r>
            <a:r>
              <a:rPr lang="zh-CN" altLang="zh-CN" sz="2600" dirty="0"/>
              <a:t>设备</a:t>
            </a:r>
            <a:endParaRPr lang="en-US" altLang="zh-CN" sz="2600" dirty="0"/>
          </a:p>
          <a:p>
            <a:pPr lvl="1"/>
            <a:r>
              <a:rPr lang="zh-CN" altLang="zh-CN" sz="2600" b="1" dirty="0"/>
              <a:t>标准接口</a:t>
            </a:r>
            <a:r>
              <a:rPr lang="zh-CN" altLang="zh-CN" sz="2600" dirty="0"/>
              <a:t>有利于提升</a:t>
            </a:r>
            <a:r>
              <a:rPr lang="en-US" altLang="zh-CN" sz="2600" dirty="0"/>
              <a:t>I/O</a:t>
            </a:r>
            <a:r>
              <a:rPr lang="zh-CN" altLang="zh-CN" sz="2600" dirty="0"/>
              <a:t>系统的独立性，降低连接复杂度</a:t>
            </a:r>
            <a:endParaRPr lang="en-US" altLang="zh-CN" sz="2600" dirty="0"/>
          </a:p>
          <a:p>
            <a:r>
              <a:rPr lang="en-US" altLang="zh-CN" sz="2800" b="1" dirty="0"/>
              <a:t>I/O</a:t>
            </a:r>
            <a:r>
              <a:rPr lang="zh-CN" altLang="en-US" sz="2800" b="1" dirty="0"/>
              <a:t>接口功能</a:t>
            </a:r>
            <a:endParaRPr lang="en-US" altLang="zh-CN" sz="2800" b="1" dirty="0"/>
          </a:p>
          <a:p>
            <a:pPr lvl="1"/>
            <a:r>
              <a:rPr lang="zh-CN" altLang="zh-CN" sz="2600" b="1" dirty="0"/>
              <a:t>设备寻址</a:t>
            </a:r>
            <a:r>
              <a:rPr lang="zh-CN" altLang="en-US" sz="2600" b="1" dirty="0"/>
              <a:t>、</a:t>
            </a:r>
            <a:r>
              <a:rPr lang="zh-CN" altLang="zh-CN" sz="2600" b="1" dirty="0"/>
              <a:t>数据交互</a:t>
            </a:r>
            <a:r>
              <a:rPr lang="zh-CN" altLang="en-US" sz="2600" b="1" dirty="0"/>
              <a:t>、</a:t>
            </a:r>
            <a:r>
              <a:rPr lang="zh-CN" altLang="zh-CN" sz="2600" b="1" dirty="0"/>
              <a:t>设备控制</a:t>
            </a:r>
            <a:endParaRPr lang="en-US" altLang="zh-CN" sz="2600" b="1" dirty="0"/>
          </a:p>
          <a:p>
            <a:pPr lvl="1"/>
            <a:r>
              <a:rPr lang="zh-CN" altLang="zh-CN" sz="2600" b="1" dirty="0"/>
              <a:t>状态检测</a:t>
            </a:r>
            <a:r>
              <a:rPr lang="zh-CN" altLang="en-US" sz="2600" b="1" dirty="0"/>
              <a:t>、</a:t>
            </a:r>
            <a:r>
              <a:rPr lang="zh-CN" altLang="zh-CN" sz="2600" b="1" dirty="0"/>
              <a:t>数据缓冲</a:t>
            </a:r>
            <a:r>
              <a:rPr lang="zh-CN" altLang="en-US" sz="2600" b="1" dirty="0"/>
              <a:t>、</a:t>
            </a:r>
            <a:r>
              <a:rPr lang="zh-CN" altLang="zh-CN" sz="2600" b="1" dirty="0"/>
              <a:t>格式转换</a:t>
            </a:r>
            <a:endParaRPr lang="zh-CN" altLang="zh-CN" sz="2600" dirty="0"/>
          </a:p>
          <a:p>
            <a:endParaRPr lang="zh-CN" altLang="en-US" dirty="0"/>
          </a:p>
        </p:txBody>
      </p:sp>
    </p:spTree>
    <p:extLst>
      <p:ext uri="{BB962C8B-B14F-4D97-AF65-F5344CB8AC3E}">
        <p14:creationId xmlns:p14="http://schemas.microsoft.com/office/powerpoint/2010/main" val="6238051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矩形 2"/>
          <p:cNvSpPr>
            <a:spLocks noGrp="1" noChangeArrowheads="1"/>
          </p:cNvSpPr>
          <p:nvPr>
            <p:ph type="title"/>
          </p:nvPr>
        </p:nvSpPr>
        <p:spPr/>
        <p:txBody>
          <a:bodyPr/>
          <a:lstStyle/>
          <a:p>
            <a:pPr eaLnBrk="1" hangingPunct="1"/>
            <a:r>
              <a:rPr lang="zh-CN" altLang="en-US"/>
              <a:t>通道方式</a:t>
            </a:r>
          </a:p>
        </p:txBody>
      </p:sp>
      <p:sp>
        <p:nvSpPr>
          <p:cNvPr id="93188" name="矩形 3"/>
          <p:cNvSpPr>
            <a:spLocks noGrp="1" noChangeArrowheads="1"/>
          </p:cNvSpPr>
          <p:nvPr>
            <p:ph type="body" idx="1"/>
          </p:nvPr>
        </p:nvSpPr>
        <p:spPr/>
        <p:txBody>
          <a:bodyPr/>
          <a:lstStyle/>
          <a:p>
            <a:pPr eaLnBrk="1" hangingPunct="1"/>
            <a:r>
              <a:rPr lang="zh-CN" altLang="en-US"/>
              <a:t>通道的功能</a:t>
            </a:r>
          </a:p>
          <a:p>
            <a:pPr eaLnBrk="1" hangingPunct="1"/>
            <a:r>
              <a:rPr lang="zh-CN" altLang="en-US"/>
              <a:t>通道类型</a:t>
            </a:r>
          </a:p>
          <a:p>
            <a:pPr eaLnBrk="1" hangingPunct="1"/>
            <a:r>
              <a:rPr lang="zh-CN" altLang="en-US"/>
              <a:t>通道结构的发展</a:t>
            </a:r>
          </a:p>
        </p:txBody>
      </p:sp>
    </p:spTree>
    <p:extLst>
      <p:ext uri="{BB962C8B-B14F-4D97-AF65-F5344CB8AC3E}">
        <p14:creationId xmlns:p14="http://schemas.microsoft.com/office/powerpoint/2010/main" val="369192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矩形 2"/>
          <p:cNvSpPr>
            <a:spLocks noGrp="1" noChangeArrowheads="1"/>
          </p:cNvSpPr>
          <p:nvPr>
            <p:ph type="title"/>
          </p:nvPr>
        </p:nvSpPr>
        <p:spPr/>
        <p:txBody>
          <a:bodyPr/>
          <a:lstStyle/>
          <a:p>
            <a:r>
              <a:rPr lang="zh-CN" altLang="en-US"/>
              <a:t>通道方式</a:t>
            </a:r>
          </a:p>
        </p:txBody>
      </p:sp>
      <p:sp>
        <p:nvSpPr>
          <p:cNvPr id="94212" name="矩形 3"/>
          <p:cNvSpPr>
            <a:spLocks noGrp="1" noChangeArrowheads="1"/>
          </p:cNvSpPr>
          <p:nvPr>
            <p:ph type="body" idx="1"/>
          </p:nvPr>
        </p:nvSpPr>
        <p:spPr/>
        <p:txBody>
          <a:bodyPr>
            <a:normAutofit/>
          </a:bodyPr>
          <a:lstStyle/>
          <a:p>
            <a:pPr>
              <a:lnSpc>
                <a:spcPct val="150000"/>
              </a:lnSpc>
            </a:pPr>
            <a:r>
              <a:rPr lang="en-US" altLang="zh-CN" dirty="0"/>
              <a:t>DMA</a:t>
            </a:r>
            <a:r>
              <a:rPr lang="zh-CN" altLang="en-US" dirty="0"/>
              <a:t>方式依赖硬件逻辑支持，随着设备数量的增加，</a:t>
            </a:r>
            <a:r>
              <a:rPr lang="en-US" altLang="zh-CN" dirty="0"/>
              <a:t>DMA</a:t>
            </a:r>
            <a:r>
              <a:rPr lang="zh-CN" altLang="en-US" dirty="0"/>
              <a:t>控制器增加，成本也相应增加。需要一种方法使</a:t>
            </a:r>
            <a:r>
              <a:rPr lang="en-US" altLang="zh-CN" dirty="0"/>
              <a:t>DMA</a:t>
            </a:r>
            <a:r>
              <a:rPr lang="zh-CN" altLang="en-US" dirty="0"/>
              <a:t>技术被更多的设备共享。</a:t>
            </a:r>
          </a:p>
          <a:p>
            <a:pPr>
              <a:lnSpc>
                <a:spcPct val="150000"/>
              </a:lnSpc>
            </a:pPr>
            <a:r>
              <a:rPr lang="en-US" altLang="zh-CN" dirty="0"/>
              <a:t>DMA</a:t>
            </a:r>
            <a:r>
              <a:rPr lang="zh-CN" altLang="en-US" dirty="0"/>
              <a:t>读写操作之前，还存在复杂慢速的辅助管理操作</a:t>
            </a:r>
            <a:endParaRPr lang="en-US" altLang="zh-CN" dirty="0"/>
          </a:p>
          <a:p>
            <a:pPr lvl="1"/>
            <a:r>
              <a:rPr lang="zh-CN" altLang="en-US" dirty="0"/>
              <a:t>磁盘寻道</a:t>
            </a:r>
            <a:endParaRPr lang="en-US" altLang="zh-CN" dirty="0"/>
          </a:p>
          <a:p>
            <a:pPr>
              <a:lnSpc>
                <a:spcPct val="150000"/>
              </a:lnSpc>
            </a:pPr>
            <a:r>
              <a:rPr lang="zh-CN" altLang="en-US" dirty="0"/>
              <a:t>将设备管理、操作控制、数据传输从</a:t>
            </a:r>
            <a:r>
              <a:rPr lang="en-US" altLang="zh-CN" dirty="0"/>
              <a:t>CPU</a:t>
            </a:r>
            <a:r>
              <a:rPr lang="zh-CN" altLang="en-US" dirty="0"/>
              <a:t>剥离出来</a:t>
            </a:r>
            <a:endParaRPr lang="en-US" altLang="zh-CN" dirty="0"/>
          </a:p>
          <a:p>
            <a:pPr>
              <a:lnSpc>
                <a:spcPct val="150000"/>
              </a:lnSpc>
            </a:pPr>
            <a:r>
              <a:rPr lang="zh-CN" altLang="en-US" dirty="0"/>
              <a:t>交由专门的</a:t>
            </a:r>
            <a:r>
              <a:rPr lang="en-US" altLang="zh-CN" dirty="0"/>
              <a:t>IO</a:t>
            </a:r>
            <a:r>
              <a:rPr lang="zh-CN" altLang="en-US" dirty="0"/>
              <a:t>处理器（通道）完成</a:t>
            </a:r>
          </a:p>
        </p:txBody>
      </p:sp>
    </p:spTree>
    <p:extLst>
      <p:ext uri="{BB962C8B-B14F-4D97-AF65-F5344CB8AC3E}">
        <p14:creationId xmlns:p14="http://schemas.microsoft.com/office/powerpoint/2010/main" val="1587083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通道方式</a:t>
            </a:r>
          </a:p>
        </p:txBody>
      </p:sp>
      <p:sp>
        <p:nvSpPr>
          <p:cNvPr id="3" name="内容占位符 2"/>
          <p:cNvSpPr>
            <a:spLocks noGrp="1"/>
          </p:cNvSpPr>
          <p:nvPr>
            <p:ph idx="1"/>
          </p:nvPr>
        </p:nvSpPr>
        <p:spPr>
          <a:xfrm>
            <a:off x="487822" y="942764"/>
            <a:ext cx="11031078" cy="5637024"/>
          </a:xfrm>
        </p:spPr>
        <p:txBody>
          <a:bodyPr>
            <a:normAutofit fontScale="92500"/>
          </a:bodyPr>
          <a:lstStyle/>
          <a:p>
            <a:r>
              <a:rPr lang="en-US" altLang="zh-CN" sz="2400" dirty="0"/>
              <a:t>DMA</a:t>
            </a:r>
            <a:r>
              <a:rPr lang="zh-CN" altLang="zh-CN" sz="2400" dirty="0"/>
              <a:t>方式的</a:t>
            </a:r>
            <a:r>
              <a:rPr lang="zh-CN" altLang="en-US" sz="2400" dirty="0"/>
              <a:t>进一步</a:t>
            </a:r>
            <a:r>
              <a:rPr lang="zh-CN" altLang="zh-CN" sz="2400" dirty="0"/>
              <a:t>发展，数据的传送方向、内存起始地址及传送的数据块长度等都由独立于</a:t>
            </a:r>
            <a:r>
              <a:rPr lang="en-US" altLang="zh-CN" sz="2400" dirty="0"/>
              <a:t>CPU</a:t>
            </a:r>
            <a:r>
              <a:rPr lang="zh-CN" altLang="zh-CN" sz="2400" dirty="0"/>
              <a:t>的通道来进行控制，可进一步减少</a:t>
            </a:r>
            <a:r>
              <a:rPr lang="en-US" altLang="zh-CN" sz="2400" dirty="0"/>
              <a:t>CPU</a:t>
            </a:r>
            <a:r>
              <a:rPr lang="zh-CN" altLang="zh-CN" sz="2400" dirty="0"/>
              <a:t>的干预。</a:t>
            </a:r>
            <a:endParaRPr lang="en-US" altLang="zh-CN" sz="2400" dirty="0"/>
          </a:p>
          <a:p>
            <a:pPr lvl="1"/>
            <a:r>
              <a:rPr lang="zh-CN" altLang="en-US" dirty="0"/>
              <a:t>通道是一个具有特殊功能的处理器</a:t>
            </a:r>
            <a:r>
              <a:rPr lang="en-US" altLang="zh-CN" dirty="0"/>
              <a:t>IOP</a:t>
            </a:r>
          </a:p>
          <a:p>
            <a:pPr lvl="1"/>
            <a:r>
              <a:rPr lang="zh-CN" altLang="en-US" dirty="0"/>
              <a:t>分担</a:t>
            </a:r>
            <a:r>
              <a:rPr lang="en-US" altLang="zh-CN" dirty="0"/>
              <a:t>CPU</a:t>
            </a:r>
            <a:r>
              <a:rPr lang="zh-CN" altLang="en-US" dirty="0"/>
              <a:t>的</a:t>
            </a:r>
            <a:r>
              <a:rPr lang="en-US" altLang="zh-CN" dirty="0"/>
              <a:t>I/O </a:t>
            </a:r>
            <a:r>
              <a:rPr lang="zh-CN" altLang="en-US" dirty="0"/>
              <a:t>处理的功能</a:t>
            </a:r>
          </a:p>
          <a:p>
            <a:pPr lvl="1"/>
            <a:r>
              <a:rPr lang="zh-CN" altLang="en-US" dirty="0"/>
              <a:t>可实现外设的统一管理和</a:t>
            </a:r>
            <a:r>
              <a:rPr lang="en-US" altLang="zh-CN" dirty="0"/>
              <a:t>DMA</a:t>
            </a:r>
            <a:r>
              <a:rPr lang="zh-CN" altLang="en-US" dirty="0"/>
              <a:t>操作</a:t>
            </a:r>
          </a:p>
          <a:p>
            <a:pPr lvl="1"/>
            <a:r>
              <a:rPr lang="zh-CN" altLang="en-US" dirty="0"/>
              <a:t>大大提高</a:t>
            </a:r>
            <a:r>
              <a:rPr lang="en-US" altLang="zh-CN" dirty="0"/>
              <a:t>CPU</a:t>
            </a:r>
            <a:r>
              <a:rPr lang="zh-CN" altLang="en-US" dirty="0"/>
              <a:t>效率，更多的硬件</a:t>
            </a:r>
            <a:endParaRPr lang="en-US" altLang="zh-CN" dirty="0"/>
          </a:p>
          <a:p>
            <a:r>
              <a:rPr lang="zh-CN" altLang="zh-CN" sz="2400" dirty="0"/>
              <a:t>通道执行通道程序来完成</a:t>
            </a:r>
            <a:r>
              <a:rPr lang="en-US" altLang="zh-CN" sz="2400" dirty="0"/>
              <a:t>CPU</a:t>
            </a:r>
            <a:r>
              <a:rPr lang="zh-CN" altLang="en-US" sz="2400" dirty="0"/>
              <a:t>指定</a:t>
            </a:r>
            <a:r>
              <a:rPr lang="zh-CN" altLang="zh-CN" sz="2400" dirty="0"/>
              <a:t>的</a:t>
            </a:r>
            <a:r>
              <a:rPr lang="en-US" altLang="zh-CN" sz="2400" dirty="0"/>
              <a:t>I/O</a:t>
            </a:r>
            <a:r>
              <a:rPr lang="zh-CN" altLang="zh-CN" sz="2400" dirty="0"/>
              <a:t>任务，通道程序是由一系列通道指令组成的。</a:t>
            </a:r>
            <a:endParaRPr lang="en-US" altLang="zh-CN" sz="2400" dirty="0"/>
          </a:p>
          <a:p>
            <a:r>
              <a:rPr lang="zh-CN" altLang="zh-CN" sz="2400" dirty="0"/>
              <a:t>当通道执行完通道程序后，就发出中断请求表示</a:t>
            </a:r>
            <a:r>
              <a:rPr lang="en-US" altLang="zh-CN" sz="2400" dirty="0"/>
              <a:t>I/O</a:t>
            </a:r>
            <a:r>
              <a:rPr lang="zh-CN" altLang="zh-CN" sz="2400" dirty="0"/>
              <a:t>结束，</a:t>
            </a:r>
            <a:r>
              <a:rPr lang="en-US" altLang="zh-CN" sz="2400" dirty="0"/>
              <a:t>CPU</a:t>
            </a:r>
            <a:r>
              <a:rPr lang="zh-CN" altLang="zh-CN" sz="2400" dirty="0"/>
              <a:t>响应中断请求，执行相应的中断处理程序实现与通道之间的数据传输。</a:t>
            </a:r>
            <a:endParaRPr lang="zh-CN" altLang="en-US" sz="2800" dirty="0"/>
          </a:p>
          <a:p>
            <a:endParaRPr lang="en-US" altLang="zh-CN" dirty="0"/>
          </a:p>
          <a:p>
            <a:endParaRPr lang="zh-CN" altLang="en-US" dirty="0"/>
          </a:p>
        </p:txBody>
      </p:sp>
    </p:spTree>
    <p:extLst>
      <p:ext uri="{BB962C8B-B14F-4D97-AF65-F5344CB8AC3E}">
        <p14:creationId xmlns:p14="http://schemas.microsoft.com/office/powerpoint/2010/main" val="1191317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矩形 2"/>
          <p:cNvSpPr>
            <a:spLocks noGrp="1" noChangeArrowheads="1"/>
          </p:cNvSpPr>
          <p:nvPr>
            <p:ph type="title"/>
          </p:nvPr>
        </p:nvSpPr>
        <p:spPr/>
        <p:txBody>
          <a:bodyPr/>
          <a:lstStyle/>
          <a:p>
            <a:r>
              <a:rPr lang="zh-CN" altLang="en-US"/>
              <a:t>通道方式</a:t>
            </a:r>
          </a:p>
        </p:txBody>
      </p:sp>
      <p:sp>
        <p:nvSpPr>
          <p:cNvPr id="95236" name="矩形 3"/>
          <p:cNvSpPr>
            <a:spLocks noGrp="1" noChangeArrowheads="1"/>
          </p:cNvSpPr>
          <p:nvPr>
            <p:ph type="body" idx="1"/>
          </p:nvPr>
        </p:nvSpPr>
        <p:spPr/>
        <p:txBody>
          <a:bodyPr/>
          <a:lstStyle/>
          <a:p>
            <a:r>
              <a:rPr lang="zh-CN" altLang="en-US" dirty="0"/>
              <a:t>设置专用的</a:t>
            </a:r>
            <a:r>
              <a:rPr lang="zh-CN" altLang="en-US" dirty="0">
                <a:solidFill>
                  <a:srgbClr val="FF0000"/>
                </a:solidFill>
              </a:rPr>
              <a:t>输入输出处理机（通道）</a:t>
            </a:r>
            <a:r>
              <a:rPr lang="zh-CN" altLang="en-US" dirty="0"/>
              <a:t>，分担输入输出管理的全部或大部分工作。</a:t>
            </a:r>
            <a:endParaRPr lang="en-US" altLang="zh-CN" dirty="0"/>
          </a:p>
          <a:p>
            <a:r>
              <a:rPr lang="zh-CN" altLang="en-US" dirty="0"/>
              <a:t>吸取了</a:t>
            </a:r>
            <a:r>
              <a:rPr lang="en-US" altLang="zh-CN" dirty="0"/>
              <a:t>DMA</a:t>
            </a:r>
            <a:r>
              <a:rPr lang="zh-CN" altLang="en-US" dirty="0"/>
              <a:t>技术，增加了软件管理，设有专用通道指令</a:t>
            </a:r>
            <a:endParaRPr lang="en-US" altLang="zh-CN" dirty="0"/>
          </a:p>
          <a:p>
            <a:r>
              <a:rPr lang="zh-CN" altLang="en-US" dirty="0"/>
              <a:t>层次性的</a:t>
            </a:r>
            <a:r>
              <a:rPr lang="en-US" altLang="zh-CN" dirty="0"/>
              <a:t>I/O</a:t>
            </a:r>
            <a:r>
              <a:rPr lang="zh-CN" altLang="en-US" dirty="0"/>
              <a:t>系统</a:t>
            </a:r>
          </a:p>
          <a:p>
            <a:pPr lvl="1"/>
            <a:r>
              <a:rPr lang="zh-CN" altLang="en-US" dirty="0"/>
              <a:t>一个主机可以连接多个通道</a:t>
            </a:r>
            <a:endParaRPr lang="en-US" altLang="zh-CN" dirty="0"/>
          </a:p>
          <a:p>
            <a:pPr lvl="1"/>
            <a:r>
              <a:rPr lang="zh-CN" altLang="en-US" dirty="0"/>
              <a:t>一个通道可以管理多个设备控制器</a:t>
            </a:r>
            <a:endParaRPr lang="en-US" altLang="zh-CN" dirty="0"/>
          </a:p>
          <a:p>
            <a:pPr lvl="1"/>
            <a:r>
              <a:rPr lang="zh-CN" altLang="en-US" dirty="0"/>
              <a:t>一个设备控制器又可以控制多台设备。</a:t>
            </a:r>
          </a:p>
        </p:txBody>
      </p:sp>
    </p:spTree>
    <p:extLst>
      <p:ext uri="{BB962C8B-B14F-4D97-AF65-F5344CB8AC3E}">
        <p14:creationId xmlns:p14="http://schemas.microsoft.com/office/powerpoint/2010/main" val="420059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矩形 2"/>
          <p:cNvSpPr>
            <a:spLocks noGrp="1" noChangeArrowheads="1"/>
          </p:cNvSpPr>
          <p:nvPr>
            <p:ph type="title"/>
          </p:nvPr>
        </p:nvSpPr>
        <p:spPr/>
        <p:txBody>
          <a:bodyPr/>
          <a:lstStyle/>
          <a:p>
            <a:r>
              <a:rPr lang="zh-CN" altLang="en-US"/>
              <a:t>通道功能</a:t>
            </a:r>
          </a:p>
        </p:txBody>
      </p:sp>
      <p:sp>
        <p:nvSpPr>
          <p:cNvPr id="96260" name="矩形 3"/>
          <p:cNvSpPr>
            <a:spLocks noGrp="1" noChangeArrowheads="1"/>
          </p:cNvSpPr>
          <p:nvPr>
            <p:ph type="body" idx="1"/>
          </p:nvPr>
        </p:nvSpPr>
        <p:spPr>
          <a:xfrm>
            <a:off x="487822" y="942763"/>
            <a:ext cx="11283764" cy="6109677"/>
          </a:xfrm>
        </p:spPr>
        <p:txBody>
          <a:bodyPr>
            <a:normAutofit/>
          </a:bodyPr>
          <a:lstStyle/>
          <a:p>
            <a:pPr>
              <a:buFont typeface="Wingdings" panose="05000000000000000000" pitchFamily="2" charset="2"/>
              <a:buChar char="p"/>
            </a:pPr>
            <a:r>
              <a:rPr lang="zh-CN" altLang="en-US" sz="2400" dirty="0"/>
              <a:t>根据</a:t>
            </a:r>
            <a:r>
              <a:rPr lang="en-US" altLang="zh-CN" sz="2400" dirty="0"/>
              <a:t>CPU</a:t>
            </a:r>
            <a:r>
              <a:rPr lang="zh-CN" altLang="en-US" sz="2400" dirty="0"/>
              <a:t>要求，组织设备与系统连接和通信；</a:t>
            </a:r>
          </a:p>
          <a:p>
            <a:pPr>
              <a:buFont typeface="Wingdings" panose="05000000000000000000" pitchFamily="2" charset="2"/>
              <a:buChar char="p"/>
            </a:pPr>
            <a:r>
              <a:rPr lang="zh-CN" altLang="en-US" sz="2400" dirty="0"/>
              <a:t>选取通道指令，向设备发出操作命令；</a:t>
            </a:r>
          </a:p>
          <a:p>
            <a:pPr>
              <a:buFont typeface="Wingdings" panose="05000000000000000000" pitchFamily="2" charset="2"/>
              <a:buChar char="p"/>
            </a:pPr>
            <a:r>
              <a:rPr lang="zh-CN" altLang="en-US" sz="2400" dirty="0"/>
              <a:t>指出数据在设备中的位置和主存缓冲区内的位置，组织设备与主存间的数据传输。</a:t>
            </a:r>
          </a:p>
          <a:p>
            <a:pPr>
              <a:buFont typeface="Wingdings" panose="05000000000000000000" pitchFamily="2" charset="2"/>
              <a:buChar char="p"/>
            </a:pPr>
            <a:r>
              <a:rPr lang="zh-CN" altLang="en-US" sz="2400" dirty="0"/>
              <a:t>向</a:t>
            </a:r>
            <a:r>
              <a:rPr lang="en-US" altLang="zh-CN" sz="2400" dirty="0"/>
              <a:t>CPU</a:t>
            </a:r>
            <a:r>
              <a:rPr lang="zh-CN" altLang="en-US" sz="2400" dirty="0"/>
              <a:t>反映设备、设备控制器及通道本身的状态信息。</a:t>
            </a:r>
          </a:p>
          <a:p>
            <a:pPr>
              <a:buFont typeface="Wingdings" panose="05000000000000000000" pitchFamily="2" charset="2"/>
              <a:buChar char="p"/>
            </a:pPr>
            <a:r>
              <a:rPr lang="zh-CN" altLang="en-US" sz="2400" dirty="0"/>
              <a:t>将外设和通道本身的中断请求，按次序及时报告</a:t>
            </a:r>
            <a:r>
              <a:rPr lang="en-US" altLang="zh-CN" sz="2400" dirty="0"/>
              <a:t>CPU</a:t>
            </a:r>
            <a:r>
              <a:rPr lang="zh-CN" altLang="en-US" sz="2400" dirty="0"/>
              <a:t>。</a:t>
            </a:r>
          </a:p>
          <a:p>
            <a:pPr>
              <a:buFont typeface="Wingdings" panose="05000000000000000000" pitchFamily="2" charset="2"/>
              <a:buChar char="p"/>
            </a:pPr>
            <a:r>
              <a:rPr lang="zh-CN" altLang="en-US" sz="2400" dirty="0"/>
              <a:t>设备控制器介于通道与设备之间，是通道对外部设备实行具体控制的机构。</a:t>
            </a:r>
            <a:endParaRPr lang="en-US" altLang="zh-CN" sz="2400" dirty="0"/>
          </a:p>
          <a:p>
            <a:pPr marL="927100" lvl="1" indent="-457200">
              <a:buFont typeface="Wingdings" panose="05000000000000000000" pitchFamily="2" charset="2"/>
              <a:buChar char="n"/>
            </a:pPr>
            <a:r>
              <a:rPr lang="zh-CN" altLang="en-US" sz="2000" dirty="0"/>
              <a:t>将通道发送的命令转换为设备能接受的控制信号</a:t>
            </a:r>
            <a:endParaRPr lang="en-US" altLang="zh-CN" sz="2000" dirty="0"/>
          </a:p>
          <a:p>
            <a:pPr marL="927100" lvl="1" indent="-457200">
              <a:buFont typeface="Wingdings" panose="05000000000000000000" pitchFamily="2" charset="2"/>
              <a:buChar char="n"/>
            </a:pPr>
            <a:r>
              <a:rPr lang="zh-CN" altLang="en-US" sz="2000" dirty="0"/>
              <a:t>向通道反映设备的状态</a:t>
            </a:r>
            <a:endParaRPr lang="en-US" altLang="zh-CN" sz="2000" dirty="0"/>
          </a:p>
          <a:p>
            <a:pPr marL="927100" lvl="1" indent="-457200">
              <a:buFont typeface="Wingdings" panose="05000000000000000000" pitchFamily="2" charset="2"/>
              <a:buChar char="n"/>
            </a:pPr>
            <a:r>
              <a:rPr lang="zh-CN" altLang="en-US" sz="2000" dirty="0"/>
              <a:t>将设备的各种电平信号转换成通道能识别的标准逻辑信号。</a:t>
            </a:r>
            <a:endParaRPr lang="zh-CN" altLang="en-US" sz="1800" dirty="0"/>
          </a:p>
        </p:txBody>
      </p:sp>
    </p:spTree>
    <p:extLst>
      <p:ext uri="{BB962C8B-B14F-4D97-AF65-F5344CB8AC3E}">
        <p14:creationId xmlns:p14="http://schemas.microsoft.com/office/powerpoint/2010/main" val="3960947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矩形 2"/>
          <p:cNvSpPr>
            <a:spLocks noGrp="1" noChangeArrowheads="1"/>
          </p:cNvSpPr>
          <p:nvPr>
            <p:ph type="title"/>
          </p:nvPr>
        </p:nvSpPr>
        <p:spPr/>
        <p:txBody>
          <a:bodyPr/>
          <a:lstStyle/>
          <a:p>
            <a:r>
              <a:rPr lang="zh-CN" altLang="en-US"/>
              <a:t>通道分类</a:t>
            </a:r>
          </a:p>
        </p:txBody>
      </p:sp>
      <p:sp>
        <p:nvSpPr>
          <p:cNvPr id="97284" name="矩形 3"/>
          <p:cNvSpPr>
            <a:spLocks noGrp="1" noChangeArrowheads="1"/>
          </p:cNvSpPr>
          <p:nvPr>
            <p:ph type="body" idx="1"/>
          </p:nvPr>
        </p:nvSpPr>
        <p:spPr/>
        <p:txBody>
          <a:bodyPr/>
          <a:lstStyle/>
          <a:p>
            <a:r>
              <a:rPr lang="zh-CN" altLang="en-US" dirty="0"/>
              <a:t>根据设备共享通道的情况及信息传送速度的要求分为</a:t>
            </a:r>
            <a:r>
              <a:rPr lang="en-US" altLang="zh-CN" dirty="0"/>
              <a:t>3</a:t>
            </a:r>
            <a:r>
              <a:rPr lang="zh-CN" altLang="en-US" dirty="0"/>
              <a:t>类</a:t>
            </a:r>
          </a:p>
          <a:p>
            <a:pPr lvl="1"/>
            <a:r>
              <a:rPr lang="zh-CN" altLang="en-US" dirty="0"/>
              <a:t>字节多路通道</a:t>
            </a:r>
          </a:p>
          <a:p>
            <a:pPr lvl="1"/>
            <a:r>
              <a:rPr lang="zh-CN" altLang="en-US" dirty="0"/>
              <a:t>选择通道</a:t>
            </a:r>
          </a:p>
          <a:p>
            <a:pPr lvl="1"/>
            <a:r>
              <a:rPr lang="zh-CN" altLang="en-US" dirty="0"/>
              <a:t>数组多路通道</a:t>
            </a:r>
          </a:p>
        </p:txBody>
      </p:sp>
    </p:spTree>
    <p:extLst>
      <p:ext uri="{BB962C8B-B14F-4D97-AF65-F5344CB8AC3E}">
        <p14:creationId xmlns:p14="http://schemas.microsoft.com/office/powerpoint/2010/main" val="1113539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矩形 2"/>
          <p:cNvSpPr>
            <a:spLocks noGrp="1" noChangeArrowheads="1"/>
          </p:cNvSpPr>
          <p:nvPr>
            <p:ph type="title"/>
          </p:nvPr>
        </p:nvSpPr>
        <p:spPr/>
        <p:txBody>
          <a:bodyPr/>
          <a:lstStyle/>
          <a:p>
            <a:r>
              <a:rPr lang="zh-CN" altLang="en-US"/>
              <a:t>字节多路通道</a:t>
            </a:r>
          </a:p>
        </p:txBody>
      </p:sp>
      <p:sp>
        <p:nvSpPr>
          <p:cNvPr id="98308" name="矩形 4"/>
          <p:cNvSpPr>
            <a:spLocks noChangeArrowheads="1"/>
          </p:cNvSpPr>
          <p:nvPr/>
        </p:nvSpPr>
        <p:spPr bwMode="auto">
          <a:xfrm>
            <a:off x="2135188" y="4524634"/>
            <a:ext cx="7772400" cy="187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包括若干子通道，每个子通道服务于一个慢速设备</a:t>
            </a:r>
            <a:endParaRPr lang="en-US" altLang="zh-CN" sz="2100" dirty="0">
              <a:latin typeface="微软雅黑" panose="020B0503020204020204" pitchFamily="34" charset="-122"/>
              <a:ea typeface="微软雅黑" panose="020B0503020204020204" pitchFamily="34" charset="-122"/>
            </a:endParaRPr>
          </a:p>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在一段时间内交替执行多个设备的通道子程序</a:t>
            </a:r>
            <a:endParaRPr lang="en-US" altLang="zh-CN" sz="2100" dirty="0">
              <a:latin typeface="微软雅黑" panose="020B0503020204020204" pitchFamily="34" charset="-122"/>
              <a:ea typeface="微软雅黑" panose="020B0503020204020204" pitchFamily="34" charset="-122"/>
            </a:endParaRPr>
          </a:p>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传输单位是字节</a:t>
            </a:r>
            <a:endParaRPr lang="en-US" altLang="zh-CN" sz="2100" dirty="0">
              <a:latin typeface="微软雅黑" panose="020B0503020204020204" pitchFamily="34" charset="-122"/>
              <a:ea typeface="微软雅黑" panose="020B0503020204020204" pitchFamily="34" charset="-122"/>
            </a:endParaRPr>
          </a:p>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宏观上这些设备并行工作</a:t>
            </a:r>
          </a:p>
        </p:txBody>
      </p:sp>
      <p:graphicFrame>
        <p:nvGraphicFramePr>
          <p:cNvPr id="98309" name="对象 5"/>
          <p:cNvGraphicFramePr>
            <a:graphicFrameLocks noChangeAspect="1"/>
          </p:cNvGraphicFramePr>
          <p:nvPr/>
        </p:nvGraphicFramePr>
        <p:xfrm>
          <a:off x="2432051" y="1283023"/>
          <a:ext cx="7178674" cy="2844453"/>
        </p:xfrm>
        <a:graphic>
          <a:graphicData uri="http://schemas.openxmlformats.org/presentationml/2006/ole">
            <mc:AlternateContent xmlns:mc="http://schemas.openxmlformats.org/markup-compatibility/2006">
              <mc:Choice xmlns:v="urn:schemas-microsoft-com:vml" Requires="v">
                <p:oleObj spid="_x0000_s3172" name="图片" r:id="rId3" imgW="3677285" imgH="1456690" progId="Word.Picture.8">
                  <p:embed/>
                </p:oleObj>
              </mc:Choice>
              <mc:Fallback>
                <p:oleObj name="图片" r:id="rId3" imgW="3677285" imgH="1456690" progId="Word.Picture.8">
                  <p:embed/>
                  <p:pic>
                    <p:nvPicPr>
                      <p:cNvPr id="98309"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51" y="1283023"/>
                        <a:ext cx="7178674" cy="28444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9733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矩形 2"/>
          <p:cNvSpPr>
            <a:spLocks noGrp="1" noChangeArrowheads="1"/>
          </p:cNvSpPr>
          <p:nvPr>
            <p:ph type="title"/>
          </p:nvPr>
        </p:nvSpPr>
        <p:spPr/>
        <p:txBody>
          <a:bodyPr/>
          <a:lstStyle/>
          <a:p>
            <a:r>
              <a:rPr lang="zh-CN" altLang="en-US"/>
              <a:t>选择通道</a:t>
            </a:r>
          </a:p>
        </p:txBody>
      </p:sp>
      <p:sp>
        <p:nvSpPr>
          <p:cNvPr id="99332" name="矩形 3"/>
          <p:cNvSpPr>
            <a:spLocks noGrp="1" noChangeArrowheads="1"/>
          </p:cNvSpPr>
          <p:nvPr>
            <p:ph type="body" idx="1"/>
          </p:nvPr>
        </p:nvSpPr>
        <p:spPr/>
        <p:txBody>
          <a:bodyPr/>
          <a:lstStyle/>
          <a:p>
            <a:r>
              <a:rPr lang="zh-CN" altLang="en-US" dirty="0"/>
              <a:t>字节多路通道</a:t>
            </a:r>
            <a:endParaRPr lang="en-US" altLang="zh-CN" dirty="0"/>
          </a:p>
          <a:p>
            <a:pPr lvl="1"/>
            <a:r>
              <a:rPr lang="zh-CN" altLang="en-US" dirty="0"/>
              <a:t>适合慢速设备，不适合高速设备</a:t>
            </a:r>
            <a:endParaRPr lang="en-US" altLang="zh-CN" dirty="0"/>
          </a:p>
          <a:p>
            <a:pPr lvl="1"/>
            <a:r>
              <a:rPr lang="zh-CN" altLang="en-US" dirty="0"/>
              <a:t>高速设备传送两个字节间的空闲很短</a:t>
            </a:r>
            <a:endParaRPr lang="en-US" altLang="zh-CN" dirty="0"/>
          </a:p>
          <a:p>
            <a:r>
              <a:rPr lang="zh-CN" altLang="en-US" dirty="0"/>
              <a:t>选择通道</a:t>
            </a:r>
            <a:endParaRPr lang="en-US" altLang="zh-CN" dirty="0"/>
          </a:p>
          <a:p>
            <a:pPr lvl="1"/>
            <a:r>
              <a:rPr lang="zh-CN" altLang="en-US" dirty="0"/>
              <a:t>设备以成批数据连续传送方式占用通道，直到指定数量的数据全部传送完毕，通道才转为其它设备服务。</a:t>
            </a:r>
            <a:endParaRPr lang="en-US" altLang="zh-CN" dirty="0"/>
          </a:p>
          <a:p>
            <a:pPr lvl="1"/>
            <a:r>
              <a:rPr lang="zh-CN" altLang="en-US" dirty="0"/>
              <a:t>选择通道在物理上可以连接多个设备，但设备不能同时工作。</a:t>
            </a:r>
            <a:endParaRPr lang="en-US" altLang="zh-CN" dirty="0"/>
          </a:p>
          <a:p>
            <a:pPr lvl="1"/>
            <a:r>
              <a:rPr lang="zh-CN" altLang="en-US" dirty="0"/>
              <a:t>选择通道只有一个子通道，它适用于大批量数据的高速传送。 </a:t>
            </a:r>
          </a:p>
          <a:p>
            <a:endParaRPr lang="en-US" altLang="zh-CN" dirty="0"/>
          </a:p>
        </p:txBody>
      </p:sp>
    </p:spTree>
    <p:extLst>
      <p:ext uri="{BB962C8B-B14F-4D97-AF65-F5344CB8AC3E}">
        <p14:creationId xmlns:p14="http://schemas.microsoft.com/office/powerpoint/2010/main" val="4069514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选择通道</a:t>
            </a:r>
          </a:p>
        </p:txBody>
      </p:sp>
      <p:sp>
        <p:nvSpPr>
          <p:cNvPr id="100356" name="矩形 3"/>
          <p:cNvSpPr>
            <a:spLocks noChangeArrowheads="1"/>
          </p:cNvSpPr>
          <p:nvPr/>
        </p:nvSpPr>
        <p:spPr bwMode="auto">
          <a:xfrm>
            <a:off x="1524001" y="2334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0358" name="矩形 5"/>
          <p:cNvSpPr>
            <a:spLocks noChangeArrowheads="1"/>
          </p:cNvSpPr>
          <p:nvPr/>
        </p:nvSpPr>
        <p:spPr bwMode="auto">
          <a:xfrm>
            <a:off x="1524001" y="2658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0359" name="对象 6"/>
          <p:cNvGraphicFramePr>
            <a:graphicFrameLocks noChangeAspect="1"/>
          </p:cNvGraphicFramePr>
          <p:nvPr/>
        </p:nvGraphicFramePr>
        <p:xfrm>
          <a:off x="2279577" y="4005065"/>
          <a:ext cx="7632847" cy="2077475"/>
        </p:xfrm>
        <a:graphic>
          <a:graphicData uri="http://schemas.openxmlformats.org/presentationml/2006/ole">
            <mc:AlternateContent xmlns:mc="http://schemas.openxmlformats.org/markup-compatibility/2006">
              <mc:Choice xmlns:v="urn:schemas-microsoft-com:vml" Requires="v">
                <p:oleObj spid="_x0000_s2247" name="图片" r:id="rId3" imgW="4305300" imgH="1172210" progId="Word.Picture.8">
                  <p:embed/>
                </p:oleObj>
              </mc:Choice>
              <mc:Fallback>
                <p:oleObj name="图片" r:id="rId3" imgW="4305300" imgH="1172210" progId="Word.Picture.8">
                  <p:embed/>
                  <p:pic>
                    <p:nvPicPr>
                      <p:cNvPr id="100359"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7" y="4005065"/>
                        <a:ext cx="7632847" cy="2077475"/>
                      </a:xfrm>
                      <a:prstGeom prst="rect">
                        <a:avLst/>
                      </a:prstGeom>
                      <a:noFill/>
                    </p:spPr>
                  </p:pic>
                </p:oleObj>
              </mc:Fallback>
            </mc:AlternateContent>
          </a:graphicData>
        </a:graphic>
      </p:graphicFrame>
      <p:graphicFrame>
        <p:nvGraphicFramePr>
          <p:cNvPr id="8" name="对象 5"/>
          <p:cNvGraphicFramePr>
            <a:graphicFrameLocks noChangeAspect="1"/>
          </p:cNvGraphicFramePr>
          <p:nvPr/>
        </p:nvGraphicFramePr>
        <p:xfrm>
          <a:off x="2927649" y="1138799"/>
          <a:ext cx="6040213" cy="2393353"/>
        </p:xfrm>
        <a:graphic>
          <a:graphicData uri="http://schemas.openxmlformats.org/presentationml/2006/ole">
            <mc:AlternateContent xmlns:mc="http://schemas.openxmlformats.org/markup-compatibility/2006">
              <mc:Choice xmlns:v="urn:schemas-microsoft-com:vml" Requires="v">
                <p:oleObj spid="_x0000_s2248" name="图片" r:id="rId5" imgW="3677285" imgH="1456690" progId="Word.Picture.8">
                  <p:embed/>
                </p:oleObj>
              </mc:Choice>
              <mc:Fallback>
                <p:oleObj name="图片" r:id="rId5" imgW="3677285" imgH="1456690" progId="Word.Picture.8">
                  <p:embed/>
                  <p:pic>
                    <p:nvPicPr>
                      <p:cNvPr id="8"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649" y="1138799"/>
                        <a:ext cx="6040213" cy="2393353"/>
                      </a:xfrm>
                      <a:prstGeom prst="rect">
                        <a:avLst/>
                      </a:prstGeom>
                      <a:noFill/>
                    </p:spPr>
                  </p:pic>
                </p:oleObj>
              </mc:Fallback>
            </mc:AlternateContent>
          </a:graphicData>
        </a:graphic>
      </p:graphicFrame>
    </p:spTree>
    <p:extLst>
      <p:ext uri="{BB962C8B-B14F-4D97-AF65-F5344CB8AC3E}">
        <p14:creationId xmlns:p14="http://schemas.microsoft.com/office/powerpoint/2010/main" val="2136245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矩形 2"/>
          <p:cNvSpPr>
            <a:spLocks noGrp="1" noChangeArrowheads="1"/>
          </p:cNvSpPr>
          <p:nvPr>
            <p:ph type="title"/>
          </p:nvPr>
        </p:nvSpPr>
        <p:spPr/>
        <p:txBody>
          <a:bodyPr/>
          <a:lstStyle/>
          <a:p>
            <a:r>
              <a:rPr lang="zh-CN" altLang="en-US" dirty="0"/>
              <a:t>数组多路通道</a:t>
            </a:r>
          </a:p>
        </p:txBody>
      </p:sp>
      <p:sp>
        <p:nvSpPr>
          <p:cNvPr id="101380" name="矩形 3"/>
          <p:cNvSpPr>
            <a:spLocks noGrp="1" noChangeArrowheads="1"/>
          </p:cNvSpPr>
          <p:nvPr>
            <p:ph type="body" idx="1"/>
          </p:nvPr>
        </p:nvSpPr>
        <p:spPr/>
        <p:txBody>
          <a:bodyPr/>
          <a:lstStyle/>
          <a:p>
            <a:r>
              <a:rPr lang="zh-CN" altLang="en-US" dirty="0"/>
              <a:t>通道能高速传送数据，但设备辅助操作时间不能有效利用</a:t>
            </a:r>
          </a:p>
          <a:p>
            <a:pPr lvl="1"/>
            <a:r>
              <a:rPr lang="zh-CN" altLang="en-US" dirty="0"/>
              <a:t>如硬盘启动后，平均定位时间较长，磁带机磁头定位时间更长，可达几分钟。导致通道处于等待状态</a:t>
            </a:r>
          </a:p>
          <a:p>
            <a:r>
              <a:rPr lang="zh-CN" altLang="en-US" dirty="0"/>
              <a:t>为利用这段时间，将字节多路和选择通道折中，称为</a:t>
            </a:r>
            <a:r>
              <a:rPr lang="zh-CN" altLang="en-US" u="sng" dirty="0">
                <a:solidFill>
                  <a:srgbClr val="FF0000"/>
                </a:solidFill>
              </a:rPr>
              <a:t>数组多路通道</a:t>
            </a:r>
            <a:r>
              <a:rPr lang="zh-CN" altLang="en-US" dirty="0"/>
              <a:t>。</a:t>
            </a:r>
          </a:p>
          <a:p>
            <a:pPr lvl="1"/>
            <a:r>
              <a:rPr lang="zh-CN" altLang="en-US" dirty="0">
                <a:solidFill>
                  <a:srgbClr val="FF0000"/>
                </a:solidFill>
              </a:rPr>
              <a:t>多个设备以数据组（块）为单位交叉使用通道</a:t>
            </a:r>
            <a:r>
              <a:rPr lang="zh-CN" altLang="en-US" dirty="0"/>
              <a:t>。</a:t>
            </a:r>
            <a:endParaRPr lang="en-US" altLang="zh-CN" dirty="0"/>
          </a:p>
          <a:p>
            <a:pPr lvl="1"/>
            <a:r>
              <a:rPr lang="zh-CN" altLang="en-US" dirty="0"/>
              <a:t>设备占用通道时，连续传送一组数据，然后将出让通道使用权</a:t>
            </a:r>
            <a:endParaRPr lang="en-US" altLang="zh-CN" dirty="0"/>
          </a:p>
          <a:p>
            <a:pPr lvl="1"/>
            <a:r>
              <a:rPr lang="zh-CN" altLang="en-US" dirty="0"/>
              <a:t>数据组的大小因设备而异，有</a:t>
            </a:r>
            <a:r>
              <a:rPr lang="en-US" altLang="zh-CN" dirty="0"/>
              <a:t>256B</a:t>
            </a:r>
            <a:r>
              <a:rPr lang="zh-CN" altLang="en-US" dirty="0"/>
              <a:t>、</a:t>
            </a:r>
            <a:r>
              <a:rPr lang="en-US" altLang="zh-CN" dirty="0"/>
              <a:t>512B</a:t>
            </a:r>
            <a:r>
              <a:rPr lang="zh-CN" altLang="en-US" dirty="0"/>
              <a:t>或</a:t>
            </a:r>
            <a:r>
              <a:rPr lang="en-US" altLang="zh-CN" dirty="0"/>
              <a:t>1KB</a:t>
            </a:r>
            <a:r>
              <a:rPr lang="zh-CN" altLang="en-US" dirty="0"/>
              <a:t>等。 </a:t>
            </a:r>
          </a:p>
          <a:p>
            <a:endParaRPr lang="en-US" altLang="zh-CN" dirty="0"/>
          </a:p>
        </p:txBody>
      </p:sp>
    </p:spTree>
    <p:extLst>
      <p:ext uri="{BB962C8B-B14F-4D97-AF65-F5344CB8AC3E}">
        <p14:creationId xmlns:p14="http://schemas.microsoft.com/office/powerpoint/2010/main" val="215017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接口结构</a:t>
            </a:r>
          </a:p>
        </p:txBody>
      </p:sp>
      <p:sp>
        <p:nvSpPr>
          <p:cNvPr id="3" name="内容占位符 2"/>
          <p:cNvSpPr>
            <a:spLocks noGrp="1"/>
          </p:cNvSpPr>
          <p:nvPr>
            <p:ph idx="1"/>
          </p:nvPr>
        </p:nvSpPr>
        <p:spPr>
          <a:xfrm>
            <a:off x="8819255" y="1530179"/>
            <a:ext cx="3868421" cy="4782943"/>
          </a:xfrm>
        </p:spPr>
        <p:txBody>
          <a:bodyPr/>
          <a:lstStyle/>
          <a:p>
            <a:r>
              <a:rPr lang="en-US" altLang="zh-CN" b="1"/>
              <a:t>I/O</a:t>
            </a:r>
            <a:r>
              <a:rPr lang="zh-CN" altLang="en-US" b="1"/>
              <a:t>接口的功能</a:t>
            </a:r>
            <a:endParaRPr lang="en-US" altLang="zh-CN" b="1"/>
          </a:p>
          <a:p>
            <a:pPr lvl="1"/>
            <a:r>
              <a:rPr lang="zh-CN" altLang="en-US"/>
              <a:t>设备寻址</a:t>
            </a:r>
            <a:endParaRPr lang="en-US" altLang="zh-CN"/>
          </a:p>
          <a:p>
            <a:pPr lvl="1"/>
            <a:r>
              <a:rPr lang="zh-CN" altLang="en-US"/>
              <a:t>数据交互</a:t>
            </a:r>
            <a:endParaRPr lang="en-US" altLang="zh-CN"/>
          </a:p>
          <a:p>
            <a:pPr lvl="1"/>
            <a:r>
              <a:rPr lang="zh-CN" altLang="en-US"/>
              <a:t>设备控制</a:t>
            </a:r>
            <a:endParaRPr lang="en-US" altLang="zh-CN"/>
          </a:p>
          <a:p>
            <a:pPr lvl="1"/>
            <a:r>
              <a:rPr lang="zh-CN" altLang="en-US"/>
              <a:t>状态检测</a:t>
            </a:r>
            <a:endParaRPr lang="en-US" altLang="zh-CN"/>
          </a:p>
          <a:p>
            <a:pPr lvl="1"/>
            <a:r>
              <a:rPr lang="zh-CN" altLang="en-US"/>
              <a:t>数据缓冲</a:t>
            </a:r>
            <a:endParaRPr lang="en-US" altLang="zh-CN"/>
          </a:p>
          <a:p>
            <a:pPr lvl="1"/>
            <a:r>
              <a:rPr lang="zh-CN" altLang="en-US"/>
              <a:t>格式转换</a:t>
            </a:r>
          </a:p>
        </p:txBody>
      </p:sp>
      <p:grpSp>
        <p:nvGrpSpPr>
          <p:cNvPr id="64" name="组合 63"/>
          <p:cNvGrpSpPr/>
          <p:nvPr/>
        </p:nvGrpSpPr>
        <p:grpSpPr>
          <a:xfrm>
            <a:off x="735362" y="1730819"/>
            <a:ext cx="7468550" cy="3796678"/>
            <a:chOff x="581252" y="1730819"/>
            <a:chExt cx="6494336" cy="3301431"/>
          </a:xfrm>
        </p:grpSpPr>
        <p:cxnSp>
          <p:nvCxnSpPr>
            <p:cNvPr id="4" name="直接连接符 3"/>
            <p:cNvCxnSpPr/>
            <p:nvPr/>
          </p:nvCxnSpPr>
          <p:spPr>
            <a:xfrm>
              <a:off x="5203821" y="4681649"/>
              <a:ext cx="871912" cy="0"/>
            </a:xfrm>
            <a:prstGeom prst="line">
              <a:avLst/>
            </a:prstGeom>
            <a:noFill/>
            <a:ln w="12700" cap="sq">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 name="矩形 4"/>
            <p:cNvSpPr/>
            <p:nvPr/>
          </p:nvSpPr>
          <p:spPr>
            <a:xfrm>
              <a:off x="1677604" y="2030154"/>
              <a:ext cx="3733085" cy="3002096"/>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mj-ea"/>
                <a:ea typeface="+mj-ea"/>
              </a:endParaRPr>
            </a:p>
          </p:txBody>
        </p:sp>
        <p:cxnSp>
          <p:nvCxnSpPr>
            <p:cNvPr id="6" name="直接连接符 5"/>
            <p:cNvCxnSpPr/>
            <p:nvPr/>
          </p:nvCxnSpPr>
          <p:spPr>
            <a:xfrm flipV="1">
              <a:off x="1897199" y="2658087"/>
              <a:ext cx="0" cy="1220227"/>
            </a:xfrm>
            <a:prstGeom prst="line">
              <a:avLst/>
            </a:prstGeom>
            <a:noFill/>
            <a:ln w="127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2120684" y="3041913"/>
              <a:ext cx="1342954" cy="436139"/>
              <a:chOff x="572854" y="4071207"/>
              <a:chExt cx="1167662" cy="392361"/>
            </a:xfrm>
            <a:noFill/>
            <a:effectLst/>
          </p:grpSpPr>
          <p:sp>
            <p:nvSpPr>
              <p:cNvPr id="8" name="文本框 7"/>
              <p:cNvSpPr txBox="1"/>
              <p:nvPr/>
            </p:nvSpPr>
            <p:spPr>
              <a:xfrm>
                <a:off x="572855" y="4071207"/>
                <a:ext cx="1167661" cy="392361"/>
              </a:xfrm>
              <a:prstGeom prst="rect">
                <a:avLst/>
              </a:prstGeom>
              <a:solidFill>
                <a:schemeClr val="accent6">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9" name="文本框 8"/>
              <p:cNvSpPr txBox="1"/>
              <p:nvPr/>
            </p:nvSpPr>
            <p:spPr>
              <a:xfrm>
                <a:off x="572854" y="4136934"/>
                <a:ext cx="1167662" cy="249195"/>
              </a:xfrm>
              <a:prstGeom prst="rect">
                <a:avLst/>
              </a:prstGeom>
              <a:noFill/>
              <a:ln w="12700">
                <a:noFill/>
              </a:ln>
            </p:spPr>
            <p:txBody>
              <a:bodyPr wrap="square" rtlCol="0">
                <a:noAutofit/>
              </a:bodyPr>
              <a:lstStyle/>
              <a:p>
                <a:pPr algn="ctr"/>
                <a:r>
                  <a:rPr lang="zh-CN" altLang="en-US" sz="1400" b="1">
                    <a:latin typeface="+mj-ea"/>
                    <a:ea typeface="+mj-ea"/>
                  </a:rPr>
                  <a:t>数据缓冲寄存器</a:t>
                </a:r>
              </a:p>
            </p:txBody>
          </p:sp>
        </p:grpSp>
        <p:grpSp>
          <p:nvGrpSpPr>
            <p:cNvPr id="10" name="组合 9"/>
            <p:cNvGrpSpPr/>
            <p:nvPr/>
          </p:nvGrpSpPr>
          <p:grpSpPr>
            <a:xfrm>
              <a:off x="2129711" y="3635874"/>
              <a:ext cx="1333928" cy="436139"/>
              <a:chOff x="572854" y="4071207"/>
              <a:chExt cx="1167662" cy="392361"/>
            </a:xfrm>
            <a:noFill/>
            <a:effectLst/>
          </p:grpSpPr>
          <p:sp>
            <p:nvSpPr>
              <p:cNvPr id="11" name="文本框 10"/>
              <p:cNvSpPr txBox="1"/>
              <p:nvPr/>
            </p:nvSpPr>
            <p:spPr>
              <a:xfrm>
                <a:off x="572855" y="4071207"/>
                <a:ext cx="1167661" cy="392361"/>
              </a:xfrm>
              <a:prstGeom prst="rect">
                <a:avLst/>
              </a:prstGeom>
              <a:solidFill>
                <a:schemeClr val="accent6">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12" name="文本框 11"/>
              <p:cNvSpPr txBox="1"/>
              <p:nvPr/>
            </p:nvSpPr>
            <p:spPr>
              <a:xfrm>
                <a:off x="572854" y="4136934"/>
                <a:ext cx="1167662" cy="249195"/>
              </a:xfrm>
              <a:prstGeom prst="rect">
                <a:avLst/>
              </a:prstGeom>
              <a:noFill/>
              <a:ln w="12700">
                <a:noFill/>
              </a:ln>
            </p:spPr>
            <p:txBody>
              <a:bodyPr wrap="square" rtlCol="0">
                <a:noAutofit/>
              </a:bodyPr>
              <a:lstStyle/>
              <a:p>
                <a:pPr algn="ctr"/>
                <a:r>
                  <a:rPr lang="zh-CN" altLang="en-US" sz="1400" b="1">
                    <a:latin typeface="+mj-ea"/>
                    <a:ea typeface="+mj-ea"/>
                  </a:rPr>
                  <a:t>命令</a:t>
                </a:r>
                <a:r>
                  <a:rPr lang="en-US" altLang="zh-CN" sz="1400" b="1">
                    <a:latin typeface="+mj-ea"/>
                    <a:ea typeface="+mj-ea"/>
                  </a:rPr>
                  <a:t>/</a:t>
                </a:r>
                <a:r>
                  <a:rPr lang="zh-CN" altLang="en-US" sz="1400" b="1">
                    <a:latin typeface="+mj-ea"/>
                    <a:ea typeface="+mj-ea"/>
                  </a:rPr>
                  <a:t>状态寄存器</a:t>
                </a:r>
              </a:p>
            </p:txBody>
          </p:sp>
        </p:grpSp>
        <p:sp>
          <p:nvSpPr>
            <p:cNvPr id="14" name="文本框 13"/>
            <p:cNvSpPr txBox="1"/>
            <p:nvPr/>
          </p:nvSpPr>
          <p:spPr>
            <a:xfrm>
              <a:off x="2129710" y="2432880"/>
              <a:ext cx="1333928" cy="427584"/>
            </a:xfrm>
            <a:prstGeom prst="rect">
              <a:avLst/>
            </a:prstGeom>
            <a:solidFill>
              <a:schemeClr val="bg2">
                <a:lumMod val="90000"/>
              </a:schemeClr>
            </a:solidFill>
            <a:ln w="12700">
              <a:solidFill>
                <a:schemeClr val="tx1"/>
              </a:solidFill>
              <a:prstDash val="dash"/>
            </a:ln>
            <a:effectLst/>
          </p:spPr>
          <p:txBody>
            <a:bodyPr wrap="square" rtlCol="0">
              <a:noAutofit/>
            </a:bodyPr>
            <a:lstStyle/>
            <a:p>
              <a:endParaRPr lang="zh-CN" altLang="en-US" sz="2000" b="1">
                <a:latin typeface="+mj-ea"/>
                <a:ea typeface="+mj-ea"/>
              </a:endParaRPr>
            </a:p>
          </p:txBody>
        </p:sp>
        <p:grpSp>
          <p:nvGrpSpPr>
            <p:cNvPr id="16" name="组合 15"/>
            <p:cNvGrpSpPr/>
            <p:nvPr/>
          </p:nvGrpSpPr>
          <p:grpSpPr>
            <a:xfrm>
              <a:off x="2129709" y="4339856"/>
              <a:ext cx="1797828" cy="436139"/>
              <a:chOff x="572854" y="4071207"/>
              <a:chExt cx="1167662" cy="392361"/>
            </a:xfrm>
            <a:noFill/>
          </p:grpSpPr>
          <p:sp>
            <p:nvSpPr>
              <p:cNvPr id="17" name="文本框 16"/>
              <p:cNvSpPr txBox="1"/>
              <p:nvPr/>
            </p:nvSpPr>
            <p:spPr>
              <a:xfrm>
                <a:off x="572855" y="4071207"/>
                <a:ext cx="1167661" cy="392361"/>
              </a:xfrm>
              <a:prstGeom prst="rect">
                <a:avLst/>
              </a:prstGeom>
              <a:solidFill>
                <a:schemeClr val="accent6">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18" name="文本框 17"/>
              <p:cNvSpPr txBox="1"/>
              <p:nvPr/>
            </p:nvSpPr>
            <p:spPr>
              <a:xfrm>
                <a:off x="572854" y="4136934"/>
                <a:ext cx="1167662" cy="249195"/>
              </a:xfrm>
              <a:prstGeom prst="rect">
                <a:avLst/>
              </a:prstGeom>
              <a:grpFill/>
              <a:ln w="12700">
                <a:noFill/>
              </a:ln>
            </p:spPr>
            <p:txBody>
              <a:bodyPr wrap="square" rtlCol="0">
                <a:noAutofit/>
              </a:bodyPr>
              <a:lstStyle/>
              <a:p>
                <a:pPr algn="ctr"/>
                <a:r>
                  <a:rPr lang="zh-CN" altLang="en-US" sz="1400" b="1">
                    <a:latin typeface="+mj-ea"/>
                    <a:ea typeface="+mj-ea"/>
                  </a:rPr>
                  <a:t>地址译码</a:t>
                </a:r>
                <a:r>
                  <a:rPr lang="en-US" altLang="zh-CN" sz="1400" b="1">
                    <a:latin typeface="+mj-ea"/>
                    <a:ea typeface="+mj-ea"/>
                  </a:rPr>
                  <a:t>/</a:t>
                </a:r>
                <a:r>
                  <a:rPr lang="zh-CN" altLang="en-US" sz="1400" b="1">
                    <a:latin typeface="+mj-ea"/>
                    <a:ea typeface="+mj-ea"/>
                  </a:rPr>
                  <a:t>控制逻辑</a:t>
                </a:r>
              </a:p>
            </p:txBody>
          </p:sp>
        </p:grpSp>
        <p:cxnSp>
          <p:nvCxnSpPr>
            <p:cNvPr id="19" name="直接连接符 18"/>
            <p:cNvCxnSpPr/>
            <p:nvPr/>
          </p:nvCxnSpPr>
          <p:spPr>
            <a:xfrm>
              <a:off x="1897199" y="2658085"/>
              <a:ext cx="223483" cy="0"/>
            </a:xfrm>
            <a:prstGeom prst="line">
              <a:avLst/>
            </a:prstGeom>
            <a:noFill/>
            <a:ln w="127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860984" y="3264434"/>
              <a:ext cx="1036215"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897199" y="3878314"/>
              <a:ext cx="232510" cy="0"/>
            </a:xfrm>
            <a:prstGeom prst="line">
              <a:avLst/>
            </a:prstGeom>
            <a:noFill/>
            <a:ln w="127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860984" y="4463108"/>
              <a:ext cx="125969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860984" y="4671078"/>
              <a:ext cx="125969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1843859" y="3263446"/>
              <a:ext cx="276823" cy="0"/>
            </a:xfrm>
            <a:prstGeom prst="line">
              <a:avLst/>
            </a:prstGeom>
            <a:noFill/>
            <a:ln w="127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427813" y="2437119"/>
              <a:ext cx="801253" cy="658588"/>
              <a:chOff x="572855" y="4071206"/>
              <a:chExt cx="1192613" cy="267138"/>
            </a:xfrm>
            <a:noFill/>
            <a:effectLst/>
          </p:grpSpPr>
          <p:sp>
            <p:nvSpPr>
              <p:cNvPr id="26" name="文本框 25"/>
              <p:cNvSpPr txBox="1"/>
              <p:nvPr/>
            </p:nvSpPr>
            <p:spPr>
              <a:xfrm>
                <a:off x="572855" y="4071206"/>
                <a:ext cx="1167661" cy="267138"/>
              </a:xfrm>
              <a:prstGeom prst="rect">
                <a:avLst/>
              </a:prstGeom>
              <a:solidFill>
                <a:schemeClr val="accent1">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27" name="文本框 26"/>
              <p:cNvSpPr txBox="1"/>
              <p:nvPr/>
            </p:nvSpPr>
            <p:spPr>
              <a:xfrm>
                <a:off x="597807" y="4105505"/>
                <a:ext cx="1167661" cy="225384"/>
              </a:xfrm>
              <a:prstGeom prst="rect">
                <a:avLst/>
              </a:prstGeom>
              <a:grpFill/>
              <a:ln w="12700">
                <a:noFill/>
              </a:ln>
            </p:spPr>
            <p:txBody>
              <a:bodyPr wrap="square" rtlCol="0">
                <a:noAutofit/>
              </a:bodyPr>
              <a:lstStyle/>
              <a:p>
                <a:pPr algn="ctr"/>
                <a:r>
                  <a:rPr lang="zh-CN" altLang="en-US" sz="1400" b="1">
                    <a:latin typeface="+mj-ea"/>
                    <a:ea typeface="+mj-ea"/>
                  </a:rPr>
                  <a:t>设备</a:t>
                </a:r>
                <a:endParaRPr lang="en-US" altLang="zh-CN" sz="1400" b="1">
                  <a:latin typeface="+mj-ea"/>
                  <a:ea typeface="+mj-ea"/>
                </a:endParaRPr>
              </a:p>
              <a:p>
                <a:pPr algn="ctr"/>
                <a:r>
                  <a:rPr lang="zh-CN" altLang="en-US" sz="1400" b="1">
                    <a:latin typeface="+mj-ea"/>
                    <a:ea typeface="+mj-ea"/>
                  </a:rPr>
                  <a:t>接口</a:t>
                </a:r>
              </a:p>
            </p:txBody>
          </p:sp>
        </p:grpSp>
        <p:cxnSp>
          <p:nvCxnSpPr>
            <p:cNvPr id="28" name="直接连接符 27"/>
            <p:cNvCxnSpPr/>
            <p:nvPr/>
          </p:nvCxnSpPr>
          <p:spPr>
            <a:xfrm>
              <a:off x="5221187" y="2579143"/>
              <a:ext cx="85514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5225939" y="2794133"/>
              <a:ext cx="871912" cy="0"/>
            </a:xfrm>
            <a:prstGeom prst="line">
              <a:avLst/>
            </a:prstGeom>
            <a:noFill/>
            <a:ln w="12700" cap="sq">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5212043" y="2998365"/>
              <a:ext cx="871912" cy="0"/>
            </a:xfrm>
            <a:prstGeom prst="line">
              <a:avLst/>
            </a:prstGeom>
            <a:noFill/>
            <a:ln w="12700" cap="sq">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文本框 30"/>
            <p:cNvSpPr txBox="1"/>
            <p:nvPr/>
          </p:nvSpPr>
          <p:spPr>
            <a:xfrm>
              <a:off x="2129709" y="2085693"/>
              <a:ext cx="1333929" cy="271566"/>
            </a:xfrm>
            <a:prstGeom prst="rect">
              <a:avLst/>
            </a:prstGeom>
            <a:noFill/>
            <a:ln w="12700">
              <a:noFill/>
            </a:ln>
          </p:spPr>
          <p:txBody>
            <a:bodyPr wrap="square" rtlCol="0">
              <a:noAutofit/>
            </a:bodyPr>
            <a:lstStyle/>
            <a:p>
              <a:pPr algn="ctr"/>
              <a:r>
                <a:rPr lang="zh-CN" altLang="en-US" sz="1400" b="1">
                  <a:latin typeface="+mj-ea"/>
                  <a:ea typeface="+mj-ea"/>
                </a:rPr>
                <a:t>总线接口</a:t>
              </a:r>
            </a:p>
          </p:txBody>
        </p:sp>
        <p:sp>
          <p:nvSpPr>
            <p:cNvPr id="32" name="文本框 31"/>
            <p:cNvSpPr txBox="1"/>
            <p:nvPr/>
          </p:nvSpPr>
          <p:spPr>
            <a:xfrm>
              <a:off x="4076761" y="2076429"/>
              <a:ext cx="1333929" cy="271566"/>
            </a:xfrm>
            <a:prstGeom prst="rect">
              <a:avLst/>
            </a:prstGeom>
            <a:noFill/>
            <a:ln w="12700">
              <a:noFill/>
            </a:ln>
          </p:spPr>
          <p:txBody>
            <a:bodyPr wrap="square" rtlCol="0">
              <a:noAutofit/>
            </a:bodyPr>
            <a:lstStyle/>
            <a:p>
              <a:pPr algn="ctr"/>
              <a:r>
                <a:rPr lang="zh-CN" altLang="en-US" sz="1400" b="1">
                  <a:latin typeface="+mj-ea"/>
                  <a:ea typeface="+mj-ea"/>
                </a:rPr>
                <a:t>内部接口</a:t>
              </a:r>
            </a:p>
          </p:txBody>
        </p:sp>
        <p:grpSp>
          <p:nvGrpSpPr>
            <p:cNvPr id="33" name="组合 32"/>
            <p:cNvGrpSpPr/>
            <p:nvPr/>
          </p:nvGrpSpPr>
          <p:grpSpPr>
            <a:xfrm>
              <a:off x="6080375" y="2443638"/>
              <a:ext cx="771046" cy="652065"/>
              <a:chOff x="572855" y="4071207"/>
              <a:chExt cx="1167661" cy="392361"/>
            </a:xfrm>
            <a:noFill/>
          </p:grpSpPr>
          <p:sp>
            <p:nvSpPr>
              <p:cNvPr id="34" name="文本框 33"/>
              <p:cNvSpPr txBox="1"/>
              <p:nvPr/>
            </p:nvSpPr>
            <p:spPr>
              <a:xfrm>
                <a:off x="572855" y="4071207"/>
                <a:ext cx="1167661" cy="392361"/>
              </a:xfrm>
              <a:prstGeom prst="rect">
                <a:avLst/>
              </a:prstGeom>
              <a:solidFill>
                <a:schemeClr val="bg1"/>
              </a:solidFill>
              <a:ln w="12700">
                <a:solidFill>
                  <a:schemeClr val="tx1"/>
                </a:solidFill>
              </a:ln>
              <a:effectLst/>
            </p:spPr>
            <p:txBody>
              <a:bodyPr wrap="square" rtlCol="0">
                <a:noAutofit/>
              </a:bodyPr>
              <a:lstStyle/>
              <a:p>
                <a:endParaRPr lang="zh-CN" altLang="en-US" sz="2000" b="1">
                  <a:latin typeface="+mj-ea"/>
                  <a:ea typeface="+mj-ea"/>
                </a:endParaRPr>
              </a:p>
            </p:txBody>
          </p:sp>
          <p:sp>
            <p:nvSpPr>
              <p:cNvPr id="35" name="文本框 34"/>
              <p:cNvSpPr txBox="1"/>
              <p:nvPr/>
            </p:nvSpPr>
            <p:spPr>
              <a:xfrm>
                <a:off x="572855" y="4172673"/>
                <a:ext cx="1167661" cy="249195"/>
              </a:xfrm>
              <a:prstGeom prst="rect">
                <a:avLst/>
              </a:prstGeom>
              <a:grpFill/>
              <a:ln w="12700">
                <a:noFill/>
              </a:ln>
            </p:spPr>
            <p:txBody>
              <a:bodyPr wrap="square" rtlCol="0">
                <a:noAutofit/>
              </a:bodyPr>
              <a:lstStyle/>
              <a:p>
                <a:pPr algn="ctr"/>
                <a:r>
                  <a:rPr lang="zh-CN" altLang="en-US" sz="1400" b="1">
                    <a:latin typeface="+mj-ea"/>
                    <a:ea typeface="+mj-ea"/>
                  </a:rPr>
                  <a:t>外设</a:t>
                </a:r>
              </a:p>
            </p:txBody>
          </p:sp>
        </p:grpSp>
        <p:sp>
          <p:nvSpPr>
            <p:cNvPr id="36" name="文本框 35"/>
            <p:cNvSpPr txBox="1"/>
            <p:nvPr/>
          </p:nvSpPr>
          <p:spPr>
            <a:xfrm>
              <a:off x="5429793" y="2300203"/>
              <a:ext cx="508924" cy="271566"/>
            </a:xfrm>
            <a:prstGeom prst="rect">
              <a:avLst/>
            </a:prstGeom>
            <a:noFill/>
            <a:ln w="12700">
              <a:noFill/>
            </a:ln>
          </p:spPr>
          <p:txBody>
            <a:bodyPr wrap="square" rtlCol="0">
              <a:noAutofit/>
            </a:bodyPr>
            <a:lstStyle/>
            <a:p>
              <a:pPr algn="ctr"/>
              <a:r>
                <a:rPr lang="zh-CN" altLang="en-US" sz="1400" b="1">
                  <a:latin typeface="+mj-ea"/>
                  <a:ea typeface="+mj-ea"/>
                </a:rPr>
                <a:t>数据</a:t>
              </a:r>
            </a:p>
          </p:txBody>
        </p:sp>
        <p:sp>
          <p:nvSpPr>
            <p:cNvPr id="37" name="文本框 36"/>
            <p:cNvSpPr txBox="1"/>
            <p:nvPr/>
          </p:nvSpPr>
          <p:spPr>
            <a:xfrm>
              <a:off x="5429793" y="2547767"/>
              <a:ext cx="508924" cy="271566"/>
            </a:xfrm>
            <a:prstGeom prst="rect">
              <a:avLst/>
            </a:prstGeom>
            <a:noFill/>
            <a:ln w="12700">
              <a:noFill/>
            </a:ln>
          </p:spPr>
          <p:txBody>
            <a:bodyPr wrap="square" rtlCol="0">
              <a:noAutofit/>
            </a:bodyPr>
            <a:lstStyle/>
            <a:p>
              <a:pPr algn="ctr"/>
              <a:r>
                <a:rPr lang="zh-CN" altLang="en-US" sz="1400" b="1">
                  <a:latin typeface="+mj-ea"/>
                  <a:ea typeface="+mj-ea"/>
                </a:rPr>
                <a:t>状态</a:t>
              </a:r>
            </a:p>
          </p:txBody>
        </p:sp>
        <p:sp>
          <p:nvSpPr>
            <p:cNvPr id="38" name="文本框 37"/>
            <p:cNvSpPr txBox="1"/>
            <p:nvPr/>
          </p:nvSpPr>
          <p:spPr>
            <a:xfrm>
              <a:off x="5429793" y="2747043"/>
              <a:ext cx="508924" cy="271566"/>
            </a:xfrm>
            <a:prstGeom prst="rect">
              <a:avLst/>
            </a:prstGeom>
            <a:noFill/>
            <a:ln w="12700">
              <a:noFill/>
            </a:ln>
          </p:spPr>
          <p:txBody>
            <a:bodyPr wrap="square" rtlCol="0">
              <a:noAutofit/>
            </a:bodyPr>
            <a:lstStyle/>
            <a:p>
              <a:pPr algn="ctr"/>
              <a:r>
                <a:rPr lang="zh-CN" altLang="en-US" sz="1400" b="1">
                  <a:latin typeface="+mj-ea"/>
                  <a:ea typeface="+mj-ea"/>
                </a:rPr>
                <a:t>命令</a:t>
              </a:r>
            </a:p>
          </p:txBody>
        </p:sp>
        <p:grpSp>
          <p:nvGrpSpPr>
            <p:cNvPr id="39" name="组合 38"/>
            <p:cNvGrpSpPr/>
            <p:nvPr/>
          </p:nvGrpSpPr>
          <p:grpSpPr>
            <a:xfrm>
              <a:off x="4427212" y="4120403"/>
              <a:ext cx="800994" cy="658588"/>
              <a:chOff x="572855" y="4071206"/>
              <a:chExt cx="1192613" cy="267138"/>
            </a:xfrm>
            <a:noFill/>
            <a:effectLst/>
          </p:grpSpPr>
          <p:sp>
            <p:nvSpPr>
              <p:cNvPr id="40" name="文本框 39"/>
              <p:cNvSpPr txBox="1"/>
              <p:nvPr/>
            </p:nvSpPr>
            <p:spPr>
              <a:xfrm>
                <a:off x="572855" y="4071206"/>
                <a:ext cx="1167661" cy="267138"/>
              </a:xfrm>
              <a:prstGeom prst="rect">
                <a:avLst/>
              </a:prstGeom>
              <a:solidFill>
                <a:schemeClr val="accent1">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41" name="文本框 40"/>
              <p:cNvSpPr txBox="1"/>
              <p:nvPr/>
            </p:nvSpPr>
            <p:spPr>
              <a:xfrm>
                <a:off x="597806" y="4105505"/>
                <a:ext cx="1167662" cy="225384"/>
              </a:xfrm>
              <a:prstGeom prst="rect">
                <a:avLst/>
              </a:prstGeom>
              <a:grpFill/>
              <a:ln w="12700">
                <a:noFill/>
              </a:ln>
            </p:spPr>
            <p:txBody>
              <a:bodyPr wrap="square" rtlCol="0">
                <a:noAutofit/>
              </a:bodyPr>
              <a:lstStyle/>
              <a:p>
                <a:pPr algn="ctr"/>
                <a:r>
                  <a:rPr lang="zh-CN" altLang="en-US" sz="1400" b="1">
                    <a:latin typeface="+mj-ea"/>
                    <a:ea typeface="+mj-ea"/>
                  </a:rPr>
                  <a:t>设备</a:t>
                </a:r>
                <a:endParaRPr lang="en-US" altLang="zh-CN" sz="1400" b="1">
                  <a:latin typeface="+mj-ea"/>
                  <a:ea typeface="+mj-ea"/>
                </a:endParaRPr>
              </a:p>
              <a:p>
                <a:pPr algn="ctr"/>
                <a:r>
                  <a:rPr lang="zh-CN" altLang="en-US" sz="1400" b="1">
                    <a:latin typeface="+mj-ea"/>
                    <a:ea typeface="+mj-ea"/>
                  </a:rPr>
                  <a:t>接口</a:t>
                </a:r>
              </a:p>
            </p:txBody>
          </p:sp>
        </p:grpSp>
        <p:cxnSp>
          <p:nvCxnSpPr>
            <p:cNvPr id="42" name="直接连接符 41"/>
            <p:cNvCxnSpPr/>
            <p:nvPr/>
          </p:nvCxnSpPr>
          <p:spPr>
            <a:xfrm>
              <a:off x="5212965" y="4262427"/>
              <a:ext cx="85514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5217717" y="4477417"/>
              <a:ext cx="871912" cy="0"/>
            </a:xfrm>
            <a:prstGeom prst="line">
              <a:avLst/>
            </a:prstGeom>
            <a:noFill/>
            <a:ln w="12700" cap="sq">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4" name="文本框 43"/>
            <p:cNvSpPr txBox="1"/>
            <p:nvPr/>
          </p:nvSpPr>
          <p:spPr>
            <a:xfrm>
              <a:off x="5429191" y="3983487"/>
              <a:ext cx="508924" cy="271566"/>
            </a:xfrm>
            <a:prstGeom prst="rect">
              <a:avLst/>
            </a:prstGeom>
            <a:noFill/>
            <a:ln w="12700">
              <a:noFill/>
            </a:ln>
          </p:spPr>
          <p:txBody>
            <a:bodyPr wrap="square" rtlCol="0">
              <a:noAutofit/>
            </a:bodyPr>
            <a:lstStyle/>
            <a:p>
              <a:pPr algn="ctr"/>
              <a:r>
                <a:rPr lang="zh-CN" altLang="en-US" sz="1400" b="1">
                  <a:latin typeface="+mj-ea"/>
                  <a:ea typeface="+mj-ea"/>
                </a:rPr>
                <a:t>数据</a:t>
              </a:r>
            </a:p>
          </p:txBody>
        </p:sp>
        <p:sp>
          <p:nvSpPr>
            <p:cNvPr id="45" name="文本框 44"/>
            <p:cNvSpPr txBox="1"/>
            <p:nvPr/>
          </p:nvSpPr>
          <p:spPr>
            <a:xfrm>
              <a:off x="5429191" y="4231051"/>
              <a:ext cx="508924" cy="271566"/>
            </a:xfrm>
            <a:prstGeom prst="rect">
              <a:avLst/>
            </a:prstGeom>
            <a:noFill/>
            <a:ln w="12700">
              <a:noFill/>
            </a:ln>
          </p:spPr>
          <p:txBody>
            <a:bodyPr wrap="square" rtlCol="0">
              <a:noAutofit/>
            </a:bodyPr>
            <a:lstStyle/>
            <a:p>
              <a:pPr algn="ctr"/>
              <a:r>
                <a:rPr lang="zh-CN" altLang="en-US" sz="1400" b="1">
                  <a:latin typeface="+mj-ea"/>
                  <a:ea typeface="+mj-ea"/>
                </a:rPr>
                <a:t>状态</a:t>
              </a:r>
            </a:p>
          </p:txBody>
        </p:sp>
        <p:sp>
          <p:nvSpPr>
            <p:cNvPr id="46" name="文本框 45"/>
            <p:cNvSpPr txBox="1"/>
            <p:nvPr/>
          </p:nvSpPr>
          <p:spPr>
            <a:xfrm>
              <a:off x="5429191" y="4430327"/>
              <a:ext cx="508924" cy="271566"/>
            </a:xfrm>
            <a:prstGeom prst="rect">
              <a:avLst/>
            </a:prstGeom>
            <a:noFill/>
            <a:ln w="12700">
              <a:noFill/>
            </a:ln>
          </p:spPr>
          <p:txBody>
            <a:bodyPr wrap="square" rtlCol="0">
              <a:noAutofit/>
            </a:bodyPr>
            <a:lstStyle/>
            <a:p>
              <a:pPr algn="ctr"/>
              <a:r>
                <a:rPr lang="zh-CN" altLang="en-US" sz="1400" b="1">
                  <a:latin typeface="+mj-ea"/>
                  <a:ea typeface="+mj-ea"/>
                </a:rPr>
                <a:t>命令</a:t>
              </a:r>
            </a:p>
          </p:txBody>
        </p:sp>
        <p:cxnSp>
          <p:nvCxnSpPr>
            <p:cNvPr id="47" name="直接连接符 46"/>
            <p:cNvCxnSpPr/>
            <p:nvPr/>
          </p:nvCxnSpPr>
          <p:spPr>
            <a:xfrm>
              <a:off x="3927537" y="4565595"/>
              <a:ext cx="499675"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8" name="文本框 47"/>
            <p:cNvSpPr txBox="1"/>
            <p:nvPr/>
          </p:nvSpPr>
          <p:spPr>
            <a:xfrm>
              <a:off x="860984" y="3000842"/>
              <a:ext cx="875967" cy="317773"/>
            </a:xfrm>
            <a:prstGeom prst="rect">
              <a:avLst/>
            </a:prstGeom>
            <a:noFill/>
            <a:ln w="12700">
              <a:noFill/>
            </a:ln>
          </p:spPr>
          <p:txBody>
            <a:bodyPr wrap="square" rtlCol="0">
              <a:noAutofit/>
            </a:bodyPr>
            <a:lstStyle/>
            <a:p>
              <a:pPr algn="ctr"/>
              <a:r>
                <a:rPr lang="zh-CN" altLang="en-US" sz="1400" b="1">
                  <a:latin typeface="+mj-ea"/>
                  <a:ea typeface="+mj-ea"/>
                </a:rPr>
                <a:t>数据线</a:t>
              </a:r>
            </a:p>
          </p:txBody>
        </p:sp>
        <p:sp>
          <p:nvSpPr>
            <p:cNvPr id="49" name="文本框 48"/>
            <p:cNvSpPr txBox="1"/>
            <p:nvPr/>
          </p:nvSpPr>
          <p:spPr>
            <a:xfrm>
              <a:off x="827794" y="4189402"/>
              <a:ext cx="936545" cy="317773"/>
            </a:xfrm>
            <a:prstGeom prst="rect">
              <a:avLst/>
            </a:prstGeom>
            <a:noFill/>
            <a:ln w="12700">
              <a:noFill/>
            </a:ln>
          </p:spPr>
          <p:txBody>
            <a:bodyPr wrap="square" rtlCol="0">
              <a:noAutofit/>
            </a:bodyPr>
            <a:lstStyle/>
            <a:p>
              <a:pPr algn="ctr"/>
              <a:r>
                <a:rPr lang="zh-CN" altLang="en-US" sz="1400" b="1">
                  <a:latin typeface="+mj-ea"/>
                  <a:ea typeface="+mj-ea"/>
                </a:rPr>
                <a:t>地址线</a:t>
              </a:r>
            </a:p>
          </p:txBody>
        </p:sp>
        <p:sp>
          <p:nvSpPr>
            <p:cNvPr id="50" name="文本框 49"/>
            <p:cNvSpPr txBox="1"/>
            <p:nvPr/>
          </p:nvSpPr>
          <p:spPr>
            <a:xfrm>
              <a:off x="813595" y="4643885"/>
              <a:ext cx="936545" cy="317773"/>
            </a:xfrm>
            <a:prstGeom prst="rect">
              <a:avLst/>
            </a:prstGeom>
            <a:noFill/>
            <a:ln w="12700">
              <a:noFill/>
            </a:ln>
          </p:spPr>
          <p:txBody>
            <a:bodyPr wrap="square" rtlCol="0">
              <a:noAutofit/>
            </a:bodyPr>
            <a:lstStyle/>
            <a:p>
              <a:pPr algn="ctr"/>
              <a:r>
                <a:rPr lang="zh-CN" altLang="en-US" sz="1400" b="1">
                  <a:latin typeface="+mj-ea"/>
                  <a:ea typeface="+mj-ea"/>
                </a:rPr>
                <a:t>控制线</a:t>
              </a:r>
            </a:p>
          </p:txBody>
        </p:sp>
        <p:cxnSp>
          <p:nvCxnSpPr>
            <p:cNvPr id="51" name="直接连接符 50"/>
            <p:cNvCxnSpPr>
              <a:stCxn id="52" idx="2"/>
            </p:cNvCxnSpPr>
            <p:nvPr/>
          </p:nvCxnSpPr>
          <p:spPr>
            <a:xfrm>
              <a:off x="827794" y="2048592"/>
              <a:ext cx="6130" cy="2983658"/>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2" name="文本框 51"/>
            <p:cNvSpPr txBox="1"/>
            <p:nvPr/>
          </p:nvSpPr>
          <p:spPr>
            <a:xfrm>
              <a:off x="581252" y="1730819"/>
              <a:ext cx="493083" cy="317773"/>
            </a:xfrm>
            <a:prstGeom prst="rect">
              <a:avLst/>
            </a:prstGeom>
            <a:noFill/>
            <a:ln w="12700">
              <a:noFill/>
            </a:ln>
          </p:spPr>
          <p:txBody>
            <a:bodyPr wrap="square" rtlCol="0">
              <a:noAutofit/>
            </a:bodyPr>
            <a:lstStyle/>
            <a:p>
              <a:pPr algn="ctr"/>
              <a:r>
                <a:rPr lang="zh-CN" altLang="en-US" sz="1400" b="1">
                  <a:latin typeface="+mj-ea"/>
                  <a:ea typeface="+mj-ea"/>
                </a:rPr>
                <a:t>总线</a:t>
              </a:r>
            </a:p>
          </p:txBody>
        </p:sp>
        <p:sp>
          <p:nvSpPr>
            <p:cNvPr id="53" name="文本框 4"/>
            <p:cNvSpPr txBox="1"/>
            <p:nvPr/>
          </p:nvSpPr>
          <p:spPr>
            <a:xfrm rot="16200000">
              <a:off x="4507177" y="3459639"/>
              <a:ext cx="466927" cy="267630"/>
            </a:xfrm>
            <a:prstGeom prst="rect">
              <a:avLst/>
            </a:prstGeom>
            <a:noFill/>
            <a:ln w="12700">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2000" b="1" kern="100">
                  <a:latin typeface="+mj-ea"/>
                  <a:ea typeface="+mj-ea"/>
                  <a:cs typeface="宋体" panose="02010600030101010101" pitchFamily="2" charset="-122"/>
                </a:rPr>
                <a:t>…</a:t>
              </a:r>
              <a:endParaRPr lang="zh-CN" sz="4400" b="1">
                <a:effectLst/>
                <a:latin typeface="+mj-ea"/>
                <a:ea typeface="+mj-ea"/>
                <a:cs typeface="宋体" panose="02010600030101010101" pitchFamily="2" charset="-122"/>
              </a:endParaRPr>
            </a:p>
          </p:txBody>
        </p:sp>
        <p:sp>
          <p:nvSpPr>
            <p:cNvPr id="54" name="文本框 53"/>
            <p:cNvSpPr txBox="1"/>
            <p:nvPr/>
          </p:nvSpPr>
          <p:spPr>
            <a:xfrm>
              <a:off x="2838439" y="1777026"/>
              <a:ext cx="1333929" cy="271566"/>
            </a:xfrm>
            <a:prstGeom prst="rect">
              <a:avLst/>
            </a:prstGeom>
            <a:noFill/>
            <a:ln w="12700">
              <a:noFill/>
            </a:ln>
          </p:spPr>
          <p:txBody>
            <a:bodyPr wrap="square" rtlCol="0">
              <a:noAutofit/>
            </a:bodyPr>
            <a:lstStyle/>
            <a:p>
              <a:pPr algn="ctr"/>
              <a:r>
                <a:rPr lang="en-US" altLang="zh-CN" sz="1400" b="1">
                  <a:latin typeface="+mj-ea"/>
                  <a:ea typeface="+mj-ea"/>
                </a:rPr>
                <a:t>I/O</a:t>
              </a:r>
              <a:r>
                <a:rPr lang="zh-CN" altLang="en-US" sz="1400" b="1">
                  <a:latin typeface="+mj-ea"/>
                  <a:ea typeface="+mj-ea"/>
                </a:rPr>
                <a:t>接口</a:t>
              </a:r>
            </a:p>
          </p:txBody>
        </p:sp>
        <p:cxnSp>
          <p:nvCxnSpPr>
            <p:cNvPr id="55" name="肘形连接符 54"/>
            <p:cNvCxnSpPr>
              <a:stCxn id="14" idx="3"/>
            </p:cNvCxnSpPr>
            <p:nvPr/>
          </p:nvCxnSpPr>
          <p:spPr>
            <a:xfrm>
              <a:off x="3463638" y="2646672"/>
              <a:ext cx="388157" cy="1693184"/>
            </a:xfrm>
            <a:prstGeom prst="bentConnector2">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肘形连接符 55"/>
            <p:cNvCxnSpPr>
              <a:stCxn id="9" idx="3"/>
            </p:cNvCxnSpPr>
            <p:nvPr/>
          </p:nvCxnSpPr>
          <p:spPr>
            <a:xfrm>
              <a:off x="3463638" y="3253474"/>
              <a:ext cx="188877" cy="1086382"/>
            </a:xfrm>
            <a:prstGeom prst="bentConnector2">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肘形连接符 56"/>
            <p:cNvCxnSpPr>
              <a:stCxn id="26" idx="1"/>
            </p:cNvCxnSpPr>
            <p:nvPr/>
          </p:nvCxnSpPr>
          <p:spPr>
            <a:xfrm rot="10800000" flipV="1">
              <a:off x="4238337" y="2766413"/>
              <a:ext cx="189477" cy="1799182"/>
            </a:xfrm>
            <a:prstGeom prst="bentConnector2">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8" name="直接箭头连接符 57"/>
            <p:cNvCxnSpPr>
              <a:stCxn id="11" idx="2"/>
            </p:cNvCxnSpPr>
            <p:nvPr/>
          </p:nvCxnSpPr>
          <p:spPr>
            <a:xfrm>
              <a:off x="2796676" y="4072013"/>
              <a:ext cx="0" cy="276349"/>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9" name="组合 58"/>
            <p:cNvGrpSpPr/>
            <p:nvPr/>
          </p:nvGrpSpPr>
          <p:grpSpPr>
            <a:xfrm>
              <a:off x="6079773" y="4126922"/>
              <a:ext cx="771046" cy="652065"/>
              <a:chOff x="572855" y="4071207"/>
              <a:chExt cx="1167661" cy="392361"/>
            </a:xfrm>
            <a:noFill/>
          </p:grpSpPr>
          <p:sp>
            <p:nvSpPr>
              <p:cNvPr id="60" name="文本框 59"/>
              <p:cNvSpPr txBox="1"/>
              <p:nvPr/>
            </p:nvSpPr>
            <p:spPr>
              <a:xfrm>
                <a:off x="572855" y="4071207"/>
                <a:ext cx="1167661" cy="392361"/>
              </a:xfrm>
              <a:prstGeom prst="rect">
                <a:avLst/>
              </a:prstGeom>
              <a:solidFill>
                <a:schemeClr val="bg1"/>
              </a:solidFill>
              <a:ln w="12700">
                <a:solidFill>
                  <a:schemeClr val="tx1"/>
                </a:solidFill>
              </a:ln>
              <a:effectLst/>
            </p:spPr>
            <p:txBody>
              <a:bodyPr wrap="square" rtlCol="0">
                <a:noAutofit/>
              </a:bodyPr>
              <a:lstStyle/>
              <a:p>
                <a:endParaRPr lang="zh-CN" altLang="en-US" sz="2000" b="1">
                  <a:latin typeface="+mj-ea"/>
                  <a:ea typeface="+mj-ea"/>
                </a:endParaRPr>
              </a:p>
            </p:txBody>
          </p:sp>
          <p:sp>
            <p:nvSpPr>
              <p:cNvPr id="61" name="文本框 60"/>
              <p:cNvSpPr txBox="1"/>
              <p:nvPr/>
            </p:nvSpPr>
            <p:spPr>
              <a:xfrm>
                <a:off x="572855" y="4187957"/>
                <a:ext cx="1167661" cy="249195"/>
              </a:xfrm>
              <a:prstGeom prst="rect">
                <a:avLst/>
              </a:prstGeom>
              <a:grpFill/>
              <a:ln w="12700">
                <a:noFill/>
              </a:ln>
            </p:spPr>
            <p:txBody>
              <a:bodyPr wrap="square" rtlCol="0">
                <a:noAutofit/>
              </a:bodyPr>
              <a:lstStyle/>
              <a:p>
                <a:pPr algn="ctr"/>
                <a:r>
                  <a:rPr lang="zh-CN" altLang="en-US" sz="1400" b="1">
                    <a:latin typeface="+mj-ea"/>
                    <a:ea typeface="+mj-ea"/>
                  </a:rPr>
                  <a:t>外设</a:t>
                </a:r>
              </a:p>
            </p:txBody>
          </p:sp>
        </p:grpSp>
        <p:cxnSp>
          <p:nvCxnSpPr>
            <p:cNvPr id="62" name="直接连接符 61"/>
            <p:cNvCxnSpPr/>
            <p:nvPr/>
          </p:nvCxnSpPr>
          <p:spPr>
            <a:xfrm>
              <a:off x="4053901" y="2030154"/>
              <a:ext cx="0" cy="3002096"/>
            </a:xfrm>
            <a:prstGeom prst="line">
              <a:avLst/>
            </a:prstGeom>
            <a:noFill/>
            <a:ln w="127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sp>
          <p:nvSpPr>
            <p:cNvPr id="63" name="文本框 62"/>
            <p:cNvSpPr txBox="1"/>
            <p:nvPr/>
          </p:nvSpPr>
          <p:spPr>
            <a:xfrm>
              <a:off x="5741659" y="1777026"/>
              <a:ext cx="1333929" cy="271566"/>
            </a:xfrm>
            <a:prstGeom prst="rect">
              <a:avLst/>
            </a:prstGeom>
            <a:noFill/>
            <a:ln w="12700">
              <a:noFill/>
            </a:ln>
          </p:spPr>
          <p:txBody>
            <a:bodyPr wrap="square" rtlCol="0">
              <a:noAutofit/>
            </a:bodyPr>
            <a:lstStyle/>
            <a:p>
              <a:pPr algn="ctr"/>
              <a:r>
                <a:rPr lang="zh-CN" altLang="en-US" sz="1400" b="1">
                  <a:latin typeface="+mj-ea"/>
                  <a:ea typeface="+mj-ea"/>
                </a:rPr>
                <a:t>设备</a:t>
              </a:r>
            </a:p>
          </p:txBody>
        </p:sp>
      </p:grpSp>
      <p:sp>
        <p:nvSpPr>
          <p:cNvPr id="65" name="文本框 64"/>
          <p:cNvSpPr txBox="1"/>
          <p:nvPr/>
        </p:nvSpPr>
        <p:spPr>
          <a:xfrm>
            <a:off x="2611292" y="2609397"/>
            <a:ext cx="1412553" cy="312303"/>
          </a:xfrm>
          <a:prstGeom prst="rect">
            <a:avLst/>
          </a:prstGeom>
          <a:solidFill>
            <a:schemeClr val="bg2">
              <a:lumMod val="90000"/>
            </a:schemeClr>
          </a:solidFill>
          <a:ln w="12700">
            <a:noFill/>
          </a:ln>
        </p:spPr>
        <p:txBody>
          <a:bodyPr wrap="square" rtlCol="0">
            <a:noAutofit/>
          </a:bodyPr>
          <a:lstStyle/>
          <a:p>
            <a:pPr algn="ctr"/>
            <a:r>
              <a:rPr lang="zh-CN" altLang="en-US" sz="1400" b="1">
                <a:latin typeface="+mj-ea"/>
                <a:ea typeface="+mj-ea"/>
              </a:rPr>
              <a:t>存储器</a:t>
            </a:r>
            <a:r>
              <a:rPr lang="en-US" altLang="zh-CN" sz="1400" b="1">
                <a:latin typeface="+mj-ea"/>
                <a:ea typeface="+mj-ea"/>
              </a:rPr>
              <a:t>RAM</a:t>
            </a:r>
            <a:endParaRPr lang="zh-CN" altLang="en-US" sz="1400" b="1">
              <a:latin typeface="+mj-ea"/>
              <a:ea typeface="+mj-ea"/>
            </a:endParaRPr>
          </a:p>
        </p:txBody>
      </p:sp>
    </p:spTree>
    <p:extLst>
      <p:ext uri="{BB962C8B-B14F-4D97-AF65-F5344CB8AC3E}">
        <p14:creationId xmlns:p14="http://schemas.microsoft.com/office/powerpoint/2010/main" val="17453972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数组多路通道</a:t>
            </a:r>
          </a:p>
        </p:txBody>
      </p:sp>
      <p:sp>
        <p:nvSpPr>
          <p:cNvPr id="102404" name="矩形 3"/>
          <p:cNvSpPr>
            <a:spLocks noGrp="1" noChangeArrowheads="1"/>
          </p:cNvSpPr>
          <p:nvPr>
            <p:ph type="body" idx="1"/>
          </p:nvPr>
        </p:nvSpPr>
        <p:spPr/>
        <p:txBody>
          <a:bodyPr>
            <a:normAutofit lnSpcReduction="10000"/>
          </a:bodyPr>
          <a:lstStyle/>
          <a:p>
            <a:r>
              <a:rPr lang="zh-CN" altLang="en-US" dirty="0"/>
              <a:t>数组多路通道也包含若干个子通道。</a:t>
            </a:r>
            <a:endParaRPr lang="en-US" altLang="zh-CN" dirty="0"/>
          </a:p>
          <a:p>
            <a:pPr lvl="1"/>
            <a:r>
              <a:rPr lang="zh-CN" altLang="en-US" dirty="0"/>
              <a:t>数组多路通道适用于中、高速设备，如磁带机、磁盘等。</a:t>
            </a:r>
            <a:endParaRPr lang="en-US" altLang="zh-CN" dirty="0"/>
          </a:p>
          <a:p>
            <a:pPr lvl="1"/>
            <a:r>
              <a:rPr lang="zh-CN" altLang="en-US" dirty="0"/>
              <a:t>传送的基本数据数据单位与字节通道不同。</a:t>
            </a:r>
            <a:endParaRPr lang="en-US" altLang="zh-CN" dirty="0"/>
          </a:p>
          <a:p>
            <a:pPr lvl="1"/>
            <a:r>
              <a:rPr lang="zh-CN" altLang="en-US" dirty="0"/>
              <a:t>同一时刻只允许一个设备进行传输型的工作</a:t>
            </a:r>
          </a:p>
          <a:p>
            <a:r>
              <a:rPr lang="zh-CN" altLang="en-US" dirty="0"/>
              <a:t>某设备执行辅助操作时</a:t>
            </a:r>
            <a:endParaRPr lang="en-US" altLang="zh-CN" dirty="0"/>
          </a:p>
          <a:p>
            <a:pPr lvl="1"/>
            <a:r>
              <a:rPr lang="zh-CN" altLang="en-US" dirty="0"/>
              <a:t>通道暂时断开与该设备的连接，挂起与该设备对应的通道程序</a:t>
            </a:r>
            <a:endParaRPr lang="en-US" altLang="zh-CN" dirty="0"/>
          </a:p>
          <a:p>
            <a:pPr lvl="1"/>
            <a:r>
              <a:rPr lang="zh-CN" altLang="en-US" dirty="0"/>
              <a:t>转为其它设备服务，当设备完成了辅助操作，且通道空闲时，通道才重新转为该设备服务。</a:t>
            </a:r>
            <a:endParaRPr lang="en-US" altLang="zh-CN" dirty="0"/>
          </a:p>
          <a:p>
            <a:r>
              <a:rPr lang="zh-CN" altLang="en-US" dirty="0"/>
              <a:t>传送效率高，硬件复杂度高</a:t>
            </a:r>
            <a:endParaRPr lang="en-US" altLang="zh-CN" dirty="0"/>
          </a:p>
          <a:p>
            <a:endParaRPr lang="en-US" altLang="zh-CN" dirty="0"/>
          </a:p>
        </p:txBody>
      </p:sp>
    </p:spTree>
    <p:extLst>
      <p:ext uri="{BB962C8B-B14F-4D97-AF65-F5344CB8AC3E}">
        <p14:creationId xmlns:p14="http://schemas.microsoft.com/office/powerpoint/2010/main" val="226623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EB216-D8A2-4390-9C82-24262EA75877}"/>
              </a:ext>
            </a:extLst>
          </p:cNvPr>
          <p:cNvSpPr>
            <a:spLocks noGrp="1"/>
          </p:cNvSpPr>
          <p:nvPr>
            <p:ph type="title"/>
          </p:nvPr>
        </p:nvSpPr>
        <p:spPr/>
        <p:txBody>
          <a:bodyPr/>
          <a:lstStyle/>
          <a:p>
            <a:r>
              <a:rPr lang="zh-CN" altLang="en-US" dirty="0"/>
              <a:t>课后习题</a:t>
            </a:r>
          </a:p>
        </p:txBody>
      </p:sp>
      <p:sp>
        <p:nvSpPr>
          <p:cNvPr id="3" name="内容占位符 2">
            <a:extLst>
              <a:ext uri="{FF2B5EF4-FFF2-40B4-BE49-F238E27FC236}">
                <a16:creationId xmlns:a16="http://schemas.microsoft.com/office/drawing/2014/main" id="{44B5F5B9-73AD-49C6-9577-CE9D3990EB53}"/>
              </a:ext>
            </a:extLst>
          </p:cNvPr>
          <p:cNvSpPr>
            <a:spLocks noGrp="1"/>
          </p:cNvSpPr>
          <p:nvPr>
            <p:ph idx="1"/>
          </p:nvPr>
        </p:nvSpPr>
        <p:spPr/>
        <p:txBody>
          <a:bodyPr>
            <a:normAutofit/>
          </a:bodyPr>
          <a:lstStyle/>
          <a:p>
            <a:r>
              <a:rPr lang="en-US" altLang="zh-CN" dirty="0"/>
              <a:t>9.2</a:t>
            </a:r>
          </a:p>
          <a:p>
            <a:r>
              <a:rPr lang="en-US" altLang="zh-CN" dirty="0"/>
              <a:t>9.4  </a:t>
            </a:r>
          </a:p>
          <a:p>
            <a:r>
              <a:rPr lang="en-US" altLang="zh-CN"/>
              <a:t>9.5</a:t>
            </a:r>
          </a:p>
          <a:p>
            <a:r>
              <a:rPr lang="en-US" altLang="zh-CN"/>
              <a:t>9.6 </a:t>
            </a:r>
            <a:endParaRPr lang="en-US" altLang="zh-CN" dirty="0"/>
          </a:p>
          <a:p>
            <a:r>
              <a:rPr lang="en-US" altLang="zh-CN" dirty="0"/>
              <a:t>9.7(2)</a:t>
            </a:r>
          </a:p>
          <a:p>
            <a:r>
              <a:rPr lang="en-US" altLang="zh-CN" dirty="0"/>
              <a:t>9.8</a:t>
            </a:r>
          </a:p>
        </p:txBody>
      </p:sp>
      <p:pic>
        <p:nvPicPr>
          <p:cNvPr id="4" name="图片 3">
            <a:extLst>
              <a:ext uri="{FF2B5EF4-FFF2-40B4-BE49-F238E27FC236}">
                <a16:creationId xmlns:a16="http://schemas.microsoft.com/office/drawing/2014/main" id="{8E335922-D642-478D-957A-1E98C599977A}"/>
              </a:ext>
            </a:extLst>
          </p:cNvPr>
          <p:cNvPicPr>
            <a:picLocks noChangeAspect="1"/>
          </p:cNvPicPr>
          <p:nvPr/>
        </p:nvPicPr>
        <p:blipFill>
          <a:blip r:embed="rId2"/>
          <a:stretch>
            <a:fillRect/>
          </a:stretch>
        </p:blipFill>
        <p:spPr>
          <a:xfrm>
            <a:off x="8205468" y="3686862"/>
            <a:ext cx="3286316" cy="2336936"/>
          </a:xfrm>
          <a:prstGeom prst="rect">
            <a:avLst/>
          </a:prstGeom>
        </p:spPr>
      </p:pic>
    </p:spTree>
    <p:extLst>
      <p:ext uri="{BB962C8B-B14F-4D97-AF65-F5344CB8AC3E}">
        <p14:creationId xmlns:p14="http://schemas.microsoft.com/office/powerpoint/2010/main" val="2940551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6" name="标题 6">
            <a:extLst>
              <a:ext uri="{FF2B5EF4-FFF2-40B4-BE49-F238E27FC236}">
                <a16:creationId xmlns:a16="http://schemas.microsoft.com/office/drawing/2014/main" id="{269AF215-A59A-4827-B7FC-9D43AD143929}"/>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424090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7F091956-1873-47F2-BE91-48C0E72FEAAC}"/>
              </a:ext>
            </a:extLst>
          </p:cNvPr>
          <p:cNvSpPr txBox="1"/>
          <p:nvPr/>
        </p:nvSpPr>
        <p:spPr>
          <a:xfrm>
            <a:off x="8777464" y="1122340"/>
            <a:ext cx="1521918" cy="2232169"/>
          </a:xfrm>
          <a:prstGeom prst="rect">
            <a:avLst/>
          </a:prstGeom>
          <a:solidFill>
            <a:schemeClr val="accent1">
              <a:lumMod val="40000"/>
              <a:lumOff val="60000"/>
            </a:schemeClr>
          </a:solid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2" name="标题 1">
            <a:extLst>
              <a:ext uri="{FF2B5EF4-FFF2-40B4-BE49-F238E27FC236}">
                <a16:creationId xmlns:a16="http://schemas.microsoft.com/office/drawing/2014/main" id="{A4D65512-292C-471B-A3B2-4A8CD7935ED7}"/>
              </a:ext>
            </a:extLst>
          </p:cNvPr>
          <p:cNvSpPr>
            <a:spLocks noGrp="1"/>
          </p:cNvSpPr>
          <p:nvPr>
            <p:ph type="title"/>
          </p:nvPr>
        </p:nvSpPr>
        <p:spPr/>
        <p:txBody>
          <a:bodyPr/>
          <a:lstStyle/>
          <a:p>
            <a:r>
              <a:rPr lang="en-US" altLang="zh-CN" dirty="0"/>
              <a:t>I/O</a:t>
            </a:r>
            <a:r>
              <a:rPr lang="zh-CN" altLang="en-US" dirty="0"/>
              <a:t>接口编址</a:t>
            </a:r>
          </a:p>
        </p:txBody>
      </p:sp>
      <p:sp>
        <p:nvSpPr>
          <p:cNvPr id="3" name="内容占位符 2">
            <a:extLst>
              <a:ext uri="{FF2B5EF4-FFF2-40B4-BE49-F238E27FC236}">
                <a16:creationId xmlns:a16="http://schemas.microsoft.com/office/drawing/2014/main" id="{58160983-7F08-41E5-A95A-A8C830070722}"/>
              </a:ext>
            </a:extLst>
          </p:cNvPr>
          <p:cNvSpPr>
            <a:spLocks noGrp="1"/>
          </p:cNvSpPr>
          <p:nvPr>
            <p:ph idx="1"/>
          </p:nvPr>
        </p:nvSpPr>
        <p:spPr>
          <a:xfrm>
            <a:off x="487822" y="942763"/>
            <a:ext cx="6313572" cy="5867339"/>
          </a:xfrm>
        </p:spPr>
        <p:txBody>
          <a:bodyPr>
            <a:normAutofit fontScale="92500"/>
          </a:bodyPr>
          <a:lstStyle/>
          <a:p>
            <a:r>
              <a:rPr lang="zh-CN" altLang="en-US" b="1" dirty="0"/>
              <a:t>统一编址</a:t>
            </a:r>
            <a:endParaRPr lang="en-US" altLang="zh-CN" b="1" dirty="0"/>
          </a:p>
          <a:p>
            <a:pPr lvl="1"/>
            <a:r>
              <a:rPr lang="zh-CN" altLang="en-US" sz="1800" b="1" dirty="0"/>
              <a:t>内存映射编址（</a:t>
            </a:r>
            <a:r>
              <a:rPr lang="en-US" altLang="zh-CN" sz="1800" b="1" dirty="0"/>
              <a:t>Memory-mapped</a:t>
            </a:r>
            <a:r>
              <a:rPr lang="zh-CN" altLang="en-US" sz="1800" b="1" dirty="0"/>
              <a:t>）</a:t>
            </a:r>
            <a:endParaRPr lang="en-US" altLang="zh-CN" sz="1800" b="1" dirty="0"/>
          </a:p>
          <a:p>
            <a:pPr lvl="1"/>
            <a:r>
              <a:rPr lang="zh-CN" altLang="en-US" sz="1800" b="1" dirty="0"/>
              <a:t>外设地址与内存地址统一编址，同一个地址空间</a:t>
            </a:r>
            <a:endParaRPr lang="en-US" altLang="zh-CN" sz="1800" b="1" dirty="0"/>
          </a:p>
          <a:p>
            <a:pPr lvl="1"/>
            <a:r>
              <a:rPr lang="zh-CN" altLang="en-US" sz="1800" b="1" dirty="0"/>
              <a:t>不需要设置专用的</a:t>
            </a:r>
            <a:r>
              <a:rPr lang="en-US" altLang="zh-CN" sz="1800" b="1" dirty="0"/>
              <a:t>I/O</a:t>
            </a:r>
            <a:r>
              <a:rPr lang="zh-CN" altLang="en-US" sz="1800" b="1" dirty="0"/>
              <a:t>指令</a:t>
            </a:r>
            <a:endParaRPr lang="en-US" altLang="zh-CN" sz="1800" b="1" dirty="0"/>
          </a:p>
          <a:p>
            <a:pPr lvl="1"/>
            <a:r>
              <a:rPr lang="zh-CN" altLang="en-US" sz="1800" b="1" dirty="0"/>
              <a:t>采用访存指令访问外设，具体访问什么设备取决于地址</a:t>
            </a:r>
            <a:endParaRPr lang="en-US" altLang="zh-CN" sz="1800" b="1" dirty="0"/>
          </a:p>
          <a:p>
            <a:r>
              <a:rPr lang="zh-CN" altLang="en-US" b="1" dirty="0"/>
              <a:t>独立编址</a:t>
            </a:r>
            <a:endParaRPr lang="en-US" altLang="zh-CN" b="1" dirty="0"/>
          </a:p>
          <a:p>
            <a:pPr lvl="1"/>
            <a:r>
              <a:rPr lang="zh-CN" altLang="zh-CN" sz="1800" b="1" dirty="0"/>
              <a:t>端口映射编址（</a:t>
            </a:r>
            <a:r>
              <a:rPr lang="en-US" altLang="zh-CN" sz="1800" b="1" dirty="0"/>
              <a:t>Port-mapped</a:t>
            </a:r>
            <a:r>
              <a:rPr lang="zh-CN" altLang="zh-CN" sz="1800" b="1" dirty="0"/>
              <a:t>）</a:t>
            </a:r>
            <a:endParaRPr lang="en-US" altLang="zh-CN" sz="1800" b="1" dirty="0"/>
          </a:p>
          <a:p>
            <a:pPr lvl="1"/>
            <a:r>
              <a:rPr lang="en-US" altLang="zh-CN" sz="1800" b="1" dirty="0"/>
              <a:t>I/O</a:t>
            </a:r>
            <a:r>
              <a:rPr lang="zh-CN" altLang="zh-CN" sz="1800" b="1" dirty="0"/>
              <a:t>地址空间与主存地址空间相互独立</a:t>
            </a:r>
            <a:endParaRPr lang="en-US" altLang="zh-CN" sz="1800" b="1" dirty="0"/>
          </a:p>
          <a:p>
            <a:pPr lvl="1"/>
            <a:r>
              <a:rPr lang="en-US" altLang="zh-CN" sz="1800" b="1" dirty="0"/>
              <a:t>I/O</a:t>
            </a:r>
            <a:r>
              <a:rPr lang="zh-CN" altLang="zh-CN" sz="1800" b="1" dirty="0"/>
              <a:t>地址又称为</a:t>
            </a:r>
            <a:r>
              <a:rPr lang="en-US" altLang="zh-CN" sz="1800" b="1" dirty="0"/>
              <a:t>I/O</a:t>
            </a:r>
            <a:r>
              <a:rPr lang="zh-CN" altLang="zh-CN" sz="1800" b="1" dirty="0"/>
              <a:t>端口</a:t>
            </a:r>
            <a:endParaRPr lang="en-US" altLang="zh-CN" sz="1800" b="1" dirty="0"/>
          </a:p>
          <a:p>
            <a:pPr lvl="1"/>
            <a:r>
              <a:rPr lang="zh-CN" altLang="zh-CN" sz="1800" b="1" dirty="0"/>
              <a:t>不同设备中的不同寄存器和存储器都有唯一的端口地址</a:t>
            </a:r>
            <a:endParaRPr lang="en-US" altLang="zh-CN" sz="1800" b="1" dirty="0"/>
          </a:p>
          <a:p>
            <a:pPr lvl="1"/>
            <a:r>
              <a:rPr lang="zh-CN" altLang="zh-CN" sz="1800" b="1" dirty="0"/>
              <a:t>使用</a:t>
            </a:r>
            <a:r>
              <a:rPr lang="en-US" altLang="zh-CN" sz="1800" b="1" dirty="0"/>
              <a:t>I/O</a:t>
            </a:r>
            <a:r>
              <a:rPr lang="zh-CN" altLang="zh-CN" sz="1800" b="1" dirty="0"/>
              <a:t>指令访问外设</a:t>
            </a:r>
            <a:endParaRPr lang="zh-CN" altLang="en-US" sz="1800" b="1" dirty="0"/>
          </a:p>
        </p:txBody>
      </p:sp>
      <p:grpSp>
        <p:nvGrpSpPr>
          <p:cNvPr id="5" name="组合 4">
            <a:extLst>
              <a:ext uri="{FF2B5EF4-FFF2-40B4-BE49-F238E27FC236}">
                <a16:creationId xmlns:a16="http://schemas.microsoft.com/office/drawing/2014/main" id="{F478EC56-13FD-44F3-AE09-9365F5E46ADB}"/>
              </a:ext>
            </a:extLst>
          </p:cNvPr>
          <p:cNvGrpSpPr/>
          <p:nvPr/>
        </p:nvGrpSpPr>
        <p:grpSpPr>
          <a:xfrm>
            <a:off x="8867988" y="1485795"/>
            <a:ext cx="1342953" cy="436139"/>
            <a:chOff x="572855" y="4071207"/>
            <a:chExt cx="1167661" cy="392361"/>
          </a:xfrm>
          <a:solidFill>
            <a:schemeClr val="accent6">
              <a:lumMod val="60000"/>
              <a:lumOff val="40000"/>
            </a:schemeClr>
          </a:solidFill>
          <a:effectLst/>
        </p:grpSpPr>
        <p:sp>
          <p:nvSpPr>
            <p:cNvPr id="6" name="文本框 5">
              <a:extLst>
                <a:ext uri="{FF2B5EF4-FFF2-40B4-BE49-F238E27FC236}">
                  <a16:creationId xmlns:a16="http://schemas.microsoft.com/office/drawing/2014/main" id="{01DDB66B-CF3D-4C80-B2A8-095B8CB698F4}"/>
                </a:ext>
              </a:extLst>
            </p:cNvPr>
            <p:cNvSpPr txBox="1"/>
            <p:nvPr/>
          </p:nvSpPr>
          <p:spPr>
            <a:xfrm>
              <a:off x="572855" y="4071207"/>
              <a:ext cx="1167661" cy="392361"/>
            </a:xfrm>
            <a:prstGeom prst="rect">
              <a:avLst/>
            </a:prstGeom>
            <a:grp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F124A563-3F01-413A-B8DD-919BC6A8C336}"/>
                </a:ext>
              </a:extLst>
            </p:cNvPr>
            <p:cNvSpPr txBox="1"/>
            <p:nvPr/>
          </p:nvSpPr>
          <p:spPr>
            <a:xfrm>
              <a:off x="615728" y="4136934"/>
              <a:ext cx="1071663" cy="249195"/>
            </a:xfrm>
            <a:prstGeom prst="rect">
              <a:avLst/>
            </a:prstGeom>
            <a:grp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I/O</a:t>
              </a:r>
              <a:endParaRPr lang="zh-CN" altLang="en-US" sz="1200">
                <a:latin typeface="宋体" panose="02010600030101010101" pitchFamily="2" charset="-122"/>
                <a:ea typeface="宋体" panose="02010600030101010101" pitchFamily="2" charset="-122"/>
              </a:endParaRPr>
            </a:p>
          </p:txBody>
        </p:sp>
      </p:grpSp>
      <p:sp>
        <p:nvSpPr>
          <p:cNvPr id="12" name="文本框 11">
            <a:extLst>
              <a:ext uri="{FF2B5EF4-FFF2-40B4-BE49-F238E27FC236}">
                <a16:creationId xmlns:a16="http://schemas.microsoft.com/office/drawing/2014/main" id="{67A6101B-8A53-4D01-999D-068E5E5EE97F}"/>
              </a:ext>
            </a:extLst>
          </p:cNvPr>
          <p:cNvSpPr txBox="1"/>
          <p:nvPr/>
        </p:nvSpPr>
        <p:spPr>
          <a:xfrm>
            <a:off x="8867988" y="2808345"/>
            <a:ext cx="1342953" cy="436139"/>
          </a:xfrm>
          <a:prstGeom prst="rect">
            <a:avLst/>
          </a:prstGeom>
          <a:solidFill>
            <a:schemeClr val="bg1"/>
          </a:solid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grpSp>
        <p:nvGrpSpPr>
          <p:cNvPr id="14" name="组合 13">
            <a:extLst>
              <a:ext uri="{FF2B5EF4-FFF2-40B4-BE49-F238E27FC236}">
                <a16:creationId xmlns:a16="http://schemas.microsoft.com/office/drawing/2014/main" id="{B0BC5E1E-3C95-48B6-A8BC-362438D8DD2F}"/>
              </a:ext>
            </a:extLst>
          </p:cNvPr>
          <p:cNvGrpSpPr/>
          <p:nvPr/>
        </p:nvGrpSpPr>
        <p:grpSpPr>
          <a:xfrm>
            <a:off x="7165898" y="1827691"/>
            <a:ext cx="728740" cy="1070737"/>
            <a:chOff x="572855" y="4071207"/>
            <a:chExt cx="1183127" cy="392361"/>
          </a:xfrm>
          <a:noFill/>
          <a:effectLst/>
        </p:grpSpPr>
        <p:sp>
          <p:nvSpPr>
            <p:cNvPr id="15" name="文本框 14">
              <a:extLst>
                <a:ext uri="{FF2B5EF4-FFF2-40B4-BE49-F238E27FC236}">
                  <a16:creationId xmlns:a16="http://schemas.microsoft.com/office/drawing/2014/main" id="{9FEEDA9C-F233-4A43-905C-23950571AF3B}"/>
                </a:ext>
              </a:extLst>
            </p:cNvPr>
            <p:cNvSpPr txBox="1"/>
            <p:nvPr/>
          </p:nvSpPr>
          <p:spPr>
            <a:xfrm>
              <a:off x="572855" y="4071207"/>
              <a:ext cx="1167661" cy="392361"/>
            </a:xfrm>
            <a:prstGeom prst="rect">
              <a:avLst/>
            </a:prstGeom>
            <a:grp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778FF2E8-1896-4882-A5AC-0085EB5C2756}"/>
                </a:ext>
              </a:extLst>
            </p:cNvPr>
            <p:cNvSpPr txBox="1"/>
            <p:nvPr/>
          </p:nvSpPr>
          <p:spPr>
            <a:xfrm>
              <a:off x="588319" y="4210474"/>
              <a:ext cx="1167663" cy="249195"/>
            </a:xfrm>
            <a:prstGeom prst="rect">
              <a:avLst/>
            </a:prstGeom>
            <a:noFill/>
            <a:ln w="12700">
              <a:noFill/>
            </a:ln>
          </p:spPr>
          <p:txBody>
            <a:bodyPr wrap="square" rtlCol="0">
              <a:noAutofit/>
            </a:bodyPr>
            <a:lstStyle/>
            <a:p>
              <a:pPr algn="ctr"/>
              <a:r>
                <a:rPr lang="en-US" altLang="zh-CN" sz="1200" b="1">
                  <a:latin typeface="微软雅黑" panose="020B0503020204020204" pitchFamily="34" charset="-122"/>
                  <a:ea typeface="微软雅黑" panose="020B0503020204020204" pitchFamily="34" charset="-122"/>
                </a:rPr>
                <a:t>CPU</a:t>
              </a:r>
              <a:endParaRPr lang="zh-CN" altLang="en-US" sz="1200" b="1">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54D517CC-2C47-4B4B-BCB0-4EDACAF95F53}"/>
              </a:ext>
            </a:extLst>
          </p:cNvPr>
          <p:cNvSpPr txBox="1"/>
          <p:nvPr/>
        </p:nvSpPr>
        <p:spPr>
          <a:xfrm>
            <a:off x="8975744" y="1169210"/>
            <a:ext cx="1127440" cy="243169"/>
          </a:xfrm>
          <a:prstGeom prst="rect">
            <a:avLst/>
          </a:prstGeom>
          <a:noFill/>
          <a:ln w="12700">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rPr>
              <a:t>统一地址空间</a:t>
            </a:r>
          </a:p>
        </p:txBody>
      </p:sp>
      <p:cxnSp>
        <p:nvCxnSpPr>
          <p:cNvPr id="18" name="直接连接符 17">
            <a:extLst>
              <a:ext uri="{FF2B5EF4-FFF2-40B4-BE49-F238E27FC236}">
                <a16:creationId xmlns:a16="http://schemas.microsoft.com/office/drawing/2014/main" id="{0C30B3A1-10D5-41FD-88E2-D986F99532FB}"/>
              </a:ext>
            </a:extLst>
          </p:cNvPr>
          <p:cNvCxnSpPr/>
          <p:nvPr/>
        </p:nvCxnSpPr>
        <p:spPr>
          <a:xfrm flipH="1">
            <a:off x="7899009" y="2076230"/>
            <a:ext cx="871912" cy="0"/>
          </a:xfrm>
          <a:prstGeom prst="line">
            <a:avLst/>
          </a:prstGeom>
          <a:noFill/>
          <a:ln w="12700" cap="sq">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a:extLst>
              <a:ext uri="{FF2B5EF4-FFF2-40B4-BE49-F238E27FC236}">
                <a16:creationId xmlns:a16="http://schemas.microsoft.com/office/drawing/2014/main" id="{0EE09E6E-7625-4C92-BA65-8257FA2047E3}"/>
              </a:ext>
            </a:extLst>
          </p:cNvPr>
          <p:cNvCxnSpPr/>
          <p:nvPr/>
        </p:nvCxnSpPr>
        <p:spPr>
          <a:xfrm flipH="1">
            <a:off x="7885113" y="2652890"/>
            <a:ext cx="871912" cy="0"/>
          </a:xfrm>
          <a:prstGeom prst="line">
            <a:avLst/>
          </a:prstGeom>
          <a:noFill/>
          <a:ln w="12700" cap="sq">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文本框 19">
            <a:extLst>
              <a:ext uri="{FF2B5EF4-FFF2-40B4-BE49-F238E27FC236}">
                <a16:creationId xmlns:a16="http://schemas.microsoft.com/office/drawing/2014/main" id="{D0345300-55BC-45D1-966A-A7D086416D71}"/>
              </a:ext>
            </a:extLst>
          </p:cNvPr>
          <p:cNvSpPr txBox="1"/>
          <p:nvPr/>
        </p:nvSpPr>
        <p:spPr>
          <a:xfrm>
            <a:off x="7900921" y="1829621"/>
            <a:ext cx="875967" cy="317773"/>
          </a:xfrm>
          <a:prstGeom prst="rect">
            <a:avLst/>
          </a:prstGeom>
          <a:noFill/>
          <a:ln w="12700">
            <a:noFill/>
          </a:ln>
        </p:spPr>
        <p:txBody>
          <a:bodyPr wrap="square" rtlCol="0">
            <a:noAutofit/>
          </a:bodyPr>
          <a:lstStyle/>
          <a:p>
            <a:pPr algn="ctr"/>
            <a:r>
              <a:rPr lang="zh-CN" altLang="en-US" sz="1200">
                <a:latin typeface="宋体" panose="02010600030101010101" pitchFamily="2" charset="-122"/>
                <a:ea typeface="宋体" panose="02010600030101010101" pitchFamily="2" charset="-122"/>
              </a:rPr>
              <a:t>地址</a:t>
            </a:r>
          </a:p>
        </p:txBody>
      </p:sp>
      <p:sp>
        <p:nvSpPr>
          <p:cNvPr id="21" name="文本框 20">
            <a:extLst>
              <a:ext uri="{FF2B5EF4-FFF2-40B4-BE49-F238E27FC236}">
                <a16:creationId xmlns:a16="http://schemas.microsoft.com/office/drawing/2014/main" id="{B46336F5-DC4A-4196-AD81-38FD4A21A1FA}"/>
              </a:ext>
            </a:extLst>
          </p:cNvPr>
          <p:cNvSpPr txBox="1"/>
          <p:nvPr/>
        </p:nvSpPr>
        <p:spPr>
          <a:xfrm>
            <a:off x="7898240" y="2407781"/>
            <a:ext cx="875967" cy="317773"/>
          </a:xfrm>
          <a:prstGeom prst="rect">
            <a:avLst/>
          </a:prstGeom>
          <a:noFill/>
          <a:ln w="12700">
            <a:noFill/>
          </a:ln>
        </p:spPr>
        <p:txBody>
          <a:bodyPr wrap="square" rtlCol="0">
            <a:noAutofit/>
          </a:bodyPr>
          <a:lstStyle/>
          <a:p>
            <a:pPr algn="ctr"/>
            <a:r>
              <a:rPr lang="zh-CN" altLang="en-US" sz="1200">
                <a:latin typeface="宋体" panose="02010600030101010101" pitchFamily="2" charset="-122"/>
                <a:ea typeface="宋体" panose="02010600030101010101" pitchFamily="2" charset="-122"/>
              </a:rPr>
              <a:t>数据</a:t>
            </a:r>
          </a:p>
        </p:txBody>
      </p:sp>
      <p:sp>
        <p:nvSpPr>
          <p:cNvPr id="22" name="文本框 21">
            <a:extLst>
              <a:ext uri="{FF2B5EF4-FFF2-40B4-BE49-F238E27FC236}">
                <a16:creationId xmlns:a16="http://schemas.microsoft.com/office/drawing/2014/main" id="{87D287A1-DB90-496A-B898-B31FDEEBDEEA}"/>
              </a:ext>
            </a:extLst>
          </p:cNvPr>
          <p:cNvSpPr txBox="1"/>
          <p:nvPr/>
        </p:nvSpPr>
        <p:spPr>
          <a:xfrm>
            <a:off x="10243594" y="3024150"/>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0x00000000</a:t>
            </a:r>
            <a:endParaRPr lang="zh-CN" altLang="en-US" sz="120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801DCD56-158F-4184-B978-9C1F5E222180}"/>
              </a:ext>
            </a:extLst>
          </p:cNvPr>
          <p:cNvSpPr txBox="1"/>
          <p:nvPr/>
        </p:nvSpPr>
        <p:spPr>
          <a:xfrm>
            <a:off x="10243594" y="1735712"/>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0xffff0000</a:t>
            </a:r>
            <a:endParaRPr lang="zh-CN" altLang="en-US" sz="120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4622E80F-1532-43DA-AD12-4F3095F3BBDB}"/>
              </a:ext>
            </a:extLst>
          </p:cNvPr>
          <p:cNvSpPr txBox="1"/>
          <p:nvPr/>
        </p:nvSpPr>
        <p:spPr>
          <a:xfrm>
            <a:off x="10243594" y="1386091"/>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0xffffffff</a:t>
            </a:r>
            <a:endParaRPr lang="zh-CN" altLang="en-US" sz="120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80E3A354-B81D-4E05-A042-F66A40EBC790}"/>
              </a:ext>
            </a:extLst>
          </p:cNvPr>
          <p:cNvSpPr txBox="1"/>
          <p:nvPr/>
        </p:nvSpPr>
        <p:spPr>
          <a:xfrm>
            <a:off x="10243594" y="2674529"/>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0x0000ffff</a:t>
            </a:r>
            <a:endParaRPr lang="zh-CN" altLang="en-US" sz="1200">
              <a:latin typeface="宋体" panose="02010600030101010101" pitchFamily="2" charset="-122"/>
              <a:ea typeface="宋体" panose="02010600030101010101" pitchFamily="2" charset="-122"/>
            </a:endParaRPr>
          </a:p>
        </p:txBody>
      </p:sp>
      <p:grpSp>
        <p:nvGrpSpPr>
          <p:cNvPr id="26" name="组合 25">
            <a:extLst>
              <a:ext uri="{FF2B5EF4-FFF2-40B4-BE49-F238E27FC236}">
                <a16:creationId xmlns:a16="http://schemas.microsoft.com/office/drawing/2014/main" id="{98E15074-0D57-40F2-A490-D073D6CEB8ED}"/>
              </a:ext>
            </a:extLst>
          </p:cNvPr>
          <p:cNvGrpSpPr/>
          <p:nvPr/>
        </p:nvGrpSpPr>
        <p:grpSpPr>
          <a:xfrm>
            <a:off x="8867988" y="1917410"/>
            <a:ext cx="1342953" cy="892395"/>
            <a:chOff x="572855" y="4071207"/>
            <a:chExt cx="1167661" cy="392361"/>
          </a:xfrm>
          <a:solidFill>
            <a:schemeClr val="bg1"/>
          </a:solidFill>
          <a:effectLst/>
        </p:grpSpPr>
        <p:sp>
          <p:nvSpPr>
            <p:cNvPr id="27" name="文本框 26">
              <a:extLst>
                <a:ext uri="{FF2B5EF4-FFF2-40B4-BE49-F238E27FC236}">
                  <a16:creationId xmlns:a16="http://schemas.microsoft.com/office/drawing/2014/main" id="{EBB99299-D370-4CB9-8538-4E6E94EB4FE0}"/>
                </a:ext>
              </a:extLst>
            </p:cNvPr>
            <p:cNvSpPr txBox="1"/>
            <p:nvPr/>
          </p:nvSpPr>
          <p:spPr>
            <a:xfrm>
              <a:off x="572855" y="4071207"/>
              <a:ext cx="1167661" cy="392361"/>
            </a:xfrm>
            <a:prstGeom prst="rect">
              <a:avLst/>
            </a:prstGeom>
            <a:grp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B5B543AD-71F4-4D74-AF83-2F14E618FF6F}"/>
                </a:ext>
              </a:extLst>
            </p:cNvPr>
            <p:cNvSpPr txBox="1"/>
            <p:nvPr/>
          </p:nvSpPr>
          <p:spPr>
            <a:xfrm>
              <a:off x="615728" y="4183273"/>
              <a:ext cx="1071663" cy="202856"/>
            </a:xfrm>
            <a:prstGeom prst="rect">
              <a:avLst/>
            </a:prstGeom>
            <a:grpFill/>
            <a:ln w="12700">
              <a:noFill/>
            </a:ln>
          </p:spPr>
          <p:txBody>
            <a:bodyPr wrap="square" rtlCol="0">
              <a:noAutofit/>
            </a:bodyPr>
            <a:lstStyle/>
            <a:p>
              <a:pPr algn="ctr"/>
              <a:r>
                <a:rPr lang="en-US" altLang="zh-CN" sz="1200" dirty="0">
                  <a:latin typeface="宋体" panose="02010600030101010101" pitchFamily="2" charset="-122"/>
                  <a:ea typeface="宋体" panose="02010600030101010101" pitchFamily="2" charset="-122"/>
                </a:rPr>
                <a:t>RAM</a:t>
              </a:r>
              <a:endParaRPr lang="zh-CN" altLang="en-US" sz="1200" dirty="0">
                <a:latin typeface="宋体" panose="02010600030101010101" pitchFamily="2" charset="-122"/>
                <a:ea typeface="宋体" panose="02010600030101010101" pitchFamily="2" charset="-122"/>
              </a:endParaRPr>
            </a:p>
          </p:txBody>
        </p:sp>
      </p:grpSp>
      <p:sp>
        <p:nvSpPr>
          <p:cNvPr id="30" name="文本框 29">
            <a:extLst>
              <a:ext uri="{FF2B5EF4-FFF2-40B4-BE49-F238E27FC236}">
                <a16:creationId xmlns:a16="http://schemas.microsoft.com/office/drawing/2014/main" id="{9EF789C5-55AC-4732-AB70-946E3C687BD6}"/>
              </a:ext>
            </a:extLst>
          </p:cNvPr>
          <p:cNvSpPr txBox="1"/>
          <p:nvPr/>
        </p:nvSpPr>
        <p:spPr>
          <a:xfrm>
            <a:off x="8867987" y="2881406"/>
            <a:ext cx="1342954" cy="276999"/>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ROM</a:t>
            </a:r>
            <a:endParaRPr lang="zh-CN" altLang="en-US" sz="12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588187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TIMING" val="|17.5|16.9|1.5|12|13.6|26.5|43.2|10.3|2|10.7|2.1|3.3|5.6|11.1|17.5|9.5|6.2|1.2|3.1"/>
</p:tagLst>
</file>

<file path=ppt/tags/tag3.xml><?xml version="1.0" encoding="utf-8"?>
<p:tagLst xmlns:a="http://schemas.openxmlformats.org/drawingml/2006/main" xmlns:r="http://schemas.openxmlformats.org/officeDocument/2006/relationships" xmlns:p="http://schemas.openxmlformats.org/presentationml/2006/main">
  <p:tag name="TIMING" val="|40|8.2|2.4|6.1|1.6|6.3|3.5|16.3|1.3|7.7|18.1|20.1|5.6|1.7|4.3|2.9|0.9"/>
</p:tagLst>
</file>

<file path=ppt/tags/tag4.xml><?xml version="1.0" encoding="utf-8"?>
<p:tagLst xmlns:a="http://schemas.openxmlformats.org/drawingml/2006/main" xmlns:r="http://schemas.openxmlformats.org/officeDocument/2006/relationships" xmlns:p="http://schemas.openxmlformats.org/presentationml/2006/main">
  <p:tag name="TIMING" val="|42.5|13.2|6.2|30.1|23.8|24.4|29.1|1.3|37.6|1.6|13.3|54.6|1.4|48.7|11.9|0.8|1.2|0.3|0.3|0.2|0.9|0.7|1.2|0.4|0.3|0.7|3.9|30.9|10.9|24.8|1.3|0.8|1.1|1|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10138</TotalTime>
  <Words>5839</Words>
  <Application>Microsoft Office PowerPoint</Application>
  <PresentationFormat>宽屏</PresentationFormat>
  <Paragraphs>978</Paragraphs>
  <Slides>82</Slides>
  <Notes>30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82</vt:i4>
      </vt:variant>
    </vt:vector>
  </HeadingPairs>
  <TitlesOfParts>
    <vt:vector size="100" baseType="lpstr">
      <vt:lpstr>楷体_GB2312</vt:lpstr>
      <vt:lpstr>Symbol</vt:lpstr>
      <vt:lpstr>华文新魏</vt:lpstr>
      <vt:lpstr>Algerian</vt:lpstr>
      <vt:lpstr>Tahoma</vt:lpstr>
      <vt:lpstr>Arial</vt:lpstr>
      <vt:lpstr>华文楷体</vt:lpstr>
      <vt:lpstr>Segoe UI Black</vt:lpstr>
      <vt:lpstr>微软雅黑</vt:lpstr>
      <vt:lpstr>Wingdings</vt:lpstr>
      <vt:lpstr>宋体</vt:lpstr>
      <vt:lpstr>Segoe UI</vt:lpstr>
      <vt:lpstr>Times New Roman</vt:lpstr>
      <vt:lpstr>义启小楷书</vt:lpstr>
      <vt:lpstr>等线</vt:lpstr>
      <vt:lpstr>Office 主题​​</vt:lpstr>
      <vt:lpstr>图片</vt:lpstr>
      <vt:lpstr>Picture</vt:lpstr>
      <vt:lpstr>PowerPoint 演示文稿</vt:lpstr>
      <vt:lpstr>PowerPoint 演示文稿</vt:lpstr>
      <vt:lpstr>本章主要内容</vt:lpstr>
      <vt:lpstr>9.1 输入输出设备与特性</vt:lpstr>
      <vt:lpstr>输入/输出系统的组成与功能</vt:lpstr>
      <vt:lpstr>本章主要内容</vt:lpstr>
      <vt:lpstr>I/O接口定义与功能</vt:lpstr>
      <vt:lpstr>I/O接口结构</vt:lpstr>
      <vt:lpstr>I/O接口编址</vt:lpstr>
      <vt:lpstr>不同编址方式程序实例</vt:lpstr>
      <vt:lpstr>I/O接口的软件</vt:lpstr>
      <vt:lpstr>I/O接口分类</vt:lpstr>
      <vt:lpstr>本章主要内容</vt:lpstr>
      <vt:lpstr>数据传输控制方式</vt:lpstr>
      <vt:lpstr>简单设备查询流程</vt:lpstr>
      <vt:lpstr>复杂设备查询流程</vt:lpstr>
      <vt:lpstr>程序查询方式运行轨迹</vt:lpstr>
      <vt:lpstr>本章主要内容</vt:lpstr>
      <vt:lpstr>中断控制方式</vt:lpstr>
      <vt:lpstr>中断优势</vt:lpstr>
      <vt:lpstr>程序中断方式</vt:lpstr>
      <vt:lpstr>中断基本概念</vt:lpstr>
      <vt:lpstr>中断的分类与作用</vt:lpstr>
      <vt:lpstr>异常与中断</vt:lpstr>
      <vt:lpstr>程序中断处理示意图</vt:lpstr>
      <vt:lpstr>指令执行一般流程</vt:lpstr>
      <vt:lpstr>PowerPoint 演示文稿</vt:lpstr>
      <vt:lpstr>PowerPoint 演示文稿</vt:lpstr>
      <vt:lpstr>中断异常处理数据通路升级</vt:lpstr>
      <vt:lpstr>变长指令周期状态机修改</vt:lpstr>
      <vt:lpstr>现代时序状态机修改</vt:lpstr>
      <vt:lpstr>中断优先级</vt:lpstr>
      <vt:lpstr>单级中断与多级中断</vt:lpstr>
      <vt:lpstr>同时中断请求的处理方法</vt:lpstr>
      <vt:lpstr>划分优先级的一般规律</vt:lpstr>
      <vt:lpstr>中断屏蔽</vt:lpstr>
      <vt:lpstr>中断屏蔽方式</vt:lpstr>
      <vt:lpstr>优先编码器</vt:lpstr>
      <vt:lpstr>中断屏蔽位</vt:lpstr>
      <vt:lpstr>屏蔽码</vt:lpstr>
      <vt:lpstr>例子</vt:lpstr>
      <vt:lpstr>优先级实现---中断仲裁</vt:lpstr>
      <vt:lpstr>中断请求信号的传输方式</vt:lpstr>
      <vt:lpstr>中断识别（寻找入口地址）</vt:lpstr>
      <vt:lpstr>中断向量法 </vt:lpstr>
      <vt:lpstr>程序识别</vt:lpstr>
      <vt:lpstr>中断处理中的问题</vt:lpstr>
      <vt:lpstr> 中断硬件接口 </vt:lpstr>
      <vt:lpstr>中断控制器工作流程</vt:lpstr>
      <vt:lpstr>PowerPoint 演示文稿</vt:lpstr>
      <vt:lpstr>PowerPoint 演示文稿</vt:lpstr>
      <vt:lpstr>本章主要内容</vt:lpstr>
      <vt:lpstr>DMA基本概念</vt:lpstr>
      <vt:lpstr>DMA方式</vt:lpstr>
      <vt:lpstr>内存争用</vt:lpstr>
      <vt:lpstr>停止CPU使用主存</vt:lpstr>
      <vt:lpstr>停止CPU访内</vt:lpstr>
      <vt:lpstr>DMA与CPU交替使用主存</vt:lpstr>
      <vt:lpstr>周期挪用法</vt:lpstr>
      <vt:lpstr>DMA控制器</vt:lpstr>
      <vt:lpstr>DMA传输流程</vt:lpstr>
      <vt:lpstr>DMA主要操作过程（准备阶段）</vt:lpstr>
      <vt:lpstr>DMA主要操作过程（传送阶段）</vt:lpstr>
      <vt:lpstr>DMA主要操作过程（传送阶段）</vt:lpstr>
      <vt:lpstr>DMA主要操作过程（结束阶段）</vt:lpstr>
      <vt:lpstr>DMA与程序中断的区别</vt:lpstr>
      <vt:lpstr>例题</vt:lpstr>
      <vt:lpstr>例题</vt:lpstr>
      <vt:lpstr>本章主要内容</vt:lpstr>
      <vt:lpstr>通道方式</vt:lpstr>
      <vt:lpstr>通道方式</vt:lpstr>
      <vt:lpstr>通道方式</vt:lpstr>
      <vt:lpstr>通道方式</vt:lpstr>
      <vt:lpstr>通道功能</vt:lpstr>
      <vt:lpstr>通道分类</vt:lpstr>
      <vt:lpstr>字节多路通道</vt:lpstr>
      <vt:lpstr>选择通道</vt:lpstr>
      <vt:lpstr>选择通道</vt:lpstr>
      <vt:lpstr>数组多路通道</vt:lpstr>
      <vt:lpstr>数组多路通道</vt:lpstr>
      <vt:lpstr>课后习题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HustCS</cp:lastModifiedBy>
  <cp:revision>1918</cp:revision>
  <cp:lastPrinted>2019-09-24T12:30:12Z</cp:lastPrinted>
  <dcterms:created xsi:type="dcterms:W3CDTF">2018-05-09T10:41:00Z</dcterms:created>
  <dcterms:modified xsi:type="dcterms:W3CDTF">2023-02-19T11:11:22Z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